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51" d="100"/>
          <a:sy n="51" d="100"/>
        </p:scale>
        <p:origin x="3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46244-C351-2D68-4893-FA61539B2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1F2632-493F-F387-BF4C-6AB6BC6CA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660293-ADFF-4565-A7D3-C44173AB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53B7-27AE-4F29-9E53-DD887D41EB4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95D30-20F6-EBEA-4AFF-33929DFC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9E5FD-CACD-A2D5-1495-F42B2A98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33E3-3D97-498E-B7B6-9AD43B29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4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50356-5901-2FD1-372F-C69BC30C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EA9CA3-CD16-310F-0340-C37BECD74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BC3C0-A0E8-2759-996E-54D8F7E9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53B7-27AE-4F29-9E53-DD887D41EB4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81EA5F-D806-B486-A759-FF9D52FF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FB716-D586-2C90-5E10-D79515B4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33E3-3D97-498E-B7B6-9AD43B29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5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B602A2-1A27-7CDF-BC7E-7095FDA75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DD8C8D-E158-7BDA-2F88-06E125397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DB2757-366B-3576-4D66-3ECFCB8A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53B7-27AE-4F29-9E53-DD887D41EB4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3A4B6-568F-93BC-A5A9-70B85125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86C0E-C9D5-D4C2-9D30-099046EF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33E3-3D97-498E-B7B6-9AD43B29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7ED19-3470-606E-3086-41799382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6DEB6-1442-C4D2-DE47-DF94A3888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A5E914-7AA0-A278-DF68-81F7DC89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53B7-27AE-4F29-9E53-DD887D41EB4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51AC9-446C-B2D8-FE3F-477FE6EC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8B99F-BF75-2D18-E270-F7B99E18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33E3-3D97-498E-B7B6-9AD43B29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5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3B1F3-42DA-F520-7A22-C566FBA87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12A4D-DC4F-3C90-E636-5D1E96C15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B24F3-9665-B28A-BF66-F19AC0C9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53B7-27AE-4F29-9E53-DD887D41EB4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3DE7B-E389-2FDC-3F83-AD5545CE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E89E0D-06D5-D045-5F29-7A5CE038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33E3-3D97-498E-B7B6-9AD43B29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1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A2736-ABAB-3B9D-F3DF-40A3DE88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DF44E-344B-B56E-660A-1DA92BF4D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1DB443-A373-8F5D-8EBF-600300567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2E17B7-4D1F-0E08-01DA-0945B1730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53B7-27AE-4F29-9E53-DD887D41EB4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1DD1D9-3088-8BD6-41C1-080C1EFC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43AEC5-BECB-5603-AFC3-285032D5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33E3-3D97-498E-B7B6-9AD43B29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8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8502F-6B9B-D843-9FFA-C90C179D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0DCBE-C986-595E-38BD-478B952FB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8FBF86-1AA4-F03C-C2C5-0357FB1AF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9CFF68-1AB8-A2AC-3569-57A7203AD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9B48F0-7730-0643-57BE-C46D76FA4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0ECDCF-915B-E28C-E826-B03814AD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53B7-27AE-4F29-9E53-DD887D41EB4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A496E3-0927-0F5F-5987-AE05C93F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6FADDF-A5D3-017C-D12A-56C62054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33E3-3D97-498E-B7B6-9AD43B29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8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874F2-C53B-E0CB-A9B6-F9C44996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FD7BB1-F37C-B8B7-CD40-3D8BAC12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53B7-27AE-4F29-9E53-DD887D41EB4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638D2E-4C4F-D570-8A89-3976EB10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B6946D-4FF1-CC56-0215-1674C1FF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33E3-3D97-498E-B7B6-9AD43B29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7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2C70A1-A5BE-636F-A68C-BC70482D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53B7-27AE-4F29-9E53-DD887D41EB4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8BBA93-E915-488B-A834-A5CAEBF4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5231DE-A358-79A4-98E2-FF6E23F3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33E3-3D97-498E-B7B6-9AD43B29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9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38E55-9255-C7BE-21E6-A86F1B66E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F786A-0922-93FA-F927-146D81869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3E365B-F987-99CD-C2AB-C9D13696B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AD54EC-179D-51C2-0A35-EAEA09F7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53B7-27AE-4F29-9E53-DD887D41EB4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8D24AB-E112-F818-7081-D4849144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AA078-4CAD-11E9-AE46-67CC691F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33E3-3D97-498E-B7B6-9AD43B29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9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8264F-DA7F-2F12-22F9-FCF48B16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95D8E8-D910-3DB4-FEB8-E531F6873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26028C-3DAE-321E-6116-0147C7420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1E4E8A-B614-C6EC-7914-DA6E3456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53B7-27AE-4F29-9E53-DD887D41EB4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204253-B836-731B-60D2-6A3C681C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B99602-F4F7-B82D-84DB-F26BE2C1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33E3-3D97-498E-B7B6-9AD43B29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1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E27445-14B7-81D4-AC56-209A6787D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F34CF5-F9E0-3226-3ABD-6B4DAF995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364E8-2535-7CB0-2F4F-E2430B0F1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53B7-27AE-4F29-9E53-DD887D41EB4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958158-525D-B562-ABEA-BD3501074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AC21E-49E9-038C-D417-578D51766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233E3-3D97-498E-B7B6-9AD43B29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FF2F1-E709-BF04-9230-4447C047F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1119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2.4 Clustering and Neighborhood-Based Methods</a:t>
            </a:r>
          </a:p>
        </p:txBody>
      </p:sp>
    </p:spTree>
    <p:extLst>
      <p:ext uri="{BB962C8B-B14F-4D97-AF65-F5344CB8AC3E}">
        <p14:creationId xmlns:p14="http://schemas.microsoft.com/office/powerpoint/2010/main" val="3149213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FAD2F-4EBF-5A49-DEEA-7B4D8FD2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5" y="1119980"/>
            <a:ext cx="10515600" cy="808567"/>
          </a:xfrm>
        </p:spPr>
        <p:txBody>
          <a:bodyPr>
            <a:normAutofit/>
          </a:bodyPr>
          <a:lstStyle/>
          <a:p>
            <a:r>
              <a:rPr lang="en-US" sz="3200" dirty="0"/>
              <a:t>User-based collaborative </a:t>
            </a:r>
            <a:r>
              <a:rPr lang="en-US" sz="3200" dirty="0" err="1"/>
              <a:t>filetering</a:t>
            </a:r>
            <a:r>
              <a:rPr lang="en-US" sz="3200" dirty="0"/>
              <a:t> methods</a:t>
            </a:r>
            <a:r>
              <a:rPr lang="ko-KR" altLang="en-US" sz="3200" dirty="0"/>
              <a:t> </a:t>
            </a:r>
            <a:r>
              <a:rPr lang="en-US" altLang="ko-KR" sz="3200" dirty="0"/>
              <a:t>case</a:t>
            </a:r>
            <a:endParaRPr 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D57A7-58FF-1839-8658-7CF004D27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65" y="1937013"/>
            <a:ext cx="10515600" cy="44807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간단하게 </a:t>
            </a:r>
            <a:r>
              <a:rPr lang="en-US" altLang="ko-KR" sz="2000" dirty="0"/>
              <a:t>Rating matrix R(</a:t>
            </a:r>
            <a:r>
              <a:rPr lang="en-US" altLang="ko-KR" sz="2000" dirty="0" err="1"/>
              <a:t>mxn</a:t>
            </a:r>
            <a:r>
              <a:rPr lang="en-US" altLang="ko-KR" sz="2000" dirty="0"/>
              <a:t>)</a:t>
            </a:r>
            <a:r>
              <a:rPr lang="ko-KR" altLang="en-US" sz="2000" dirty="0"/>
              <a:t>에 대해서 주성분 분석을 통해서 더 낮은 차원으로 </a:t>
            </a:r>
            <a:r>
              <a:rPr lang="ko-KR" altLang="en-US" sz="2000" dirty="0" err="1"/>
              <a:t>변환하는것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변환을 통한 </a:t>
            </a:r>
            <a:r>
              <a:rPr lang="en-US" altLang="ko-KR" sz="2000" dirty="0"/>
              <a:t>R’ matrix </a:t>
            </a:r>
            <a:r>
              <a:rPr lang="ko-KR" altLang="en-US" sz="2000" dirty="0"/>
              <a:t>는</a:t>
            </a:r>
            <a:r>
              <a:rPr lang="en-US" altLang="ko-KR" sz="2000" dirty="0"/>
              <a:t> d&lt;&lt;n</a:t>
            </a:r>
            <a:r>
              <a:rPr lang="ko-KR" altLang="en-US" sz="2000" dirty="0"/>
              <a:t>조건의 </a:t>
            </a:r>
            <a:r>
              <a:rPr lang="en-US" altLang="ko-KR" sz="2000" dirty="0" err="1"/>
              <a:t>mxd</a:t>
            </a:r>
            <a:r>
              <a:rPr lang="ko-KR" altLang="en-US" sz="2000" dirty="0"/>
              <a:t>의 차원으로 </a:t>
            </a:r>
            <a:r>
              <a:rPr lang="en-US" altLang="ko-KR" sz="2000" dirty="0"/>
              <a:t>n </a:t>
            </a:r>
            <a:r>
              <a:rPr lang="ko-KR" altLang="en-US" sz="2000" dirty="0"/>
              <a:t>차원의 </a:t>
            </a:r>
            <a:r>
              <a:rPr lang="en-US" altLang="ko-KR" sz="2000" dirty="0" err="1"/>
              <a:t>ratin</a:t>
            </a:r>
            <a:r>
              <a:rPr lang="ko-KR" altLang="en-US" sz="2000" dirty="0"/>
              <a:t>들의 벡터가 축소된 </a:t>
            </a:r>
            <a:r>
              <a:rPr lang="en-US" altLang="ko-KR" sz="2000" dirty="0"/>
              <a:t>d </a:t>
            </a:r>
            <a:r>
              <a:rPr lang="ko-KR" altLang="en-US" sz="2000" dirty="0"/>
              <a:t>차원으로 </a:t>
            </a:r>
            <a:r>
              <a:rPr lang="ko-KR" altLang="en-US" sz="2000" dirty="0" err="1"/>
              <a:t>변환되는것</a:t>
            </a:r>
            <a:endParaRPr lang="en-US" altLang="ko-KR" sz="2000" dirty="0"/>
          </a:p>
          <a:p>
            <a:r>
              <a:rPr lang="ko-KR" altLang="en-US" sz="2000" dirty="0"/>
              <a:t>변환 후 벡터는 기존과 다르게 각 </a:t>
            </a:r>
            <a:r>
              <a:rPr lang="en-US" altLang="ko-KR" sz="2000" dirty="0"/>
              <a:t>d</a:t>
            </a:r>
            <a:r>
              <a:rPr lang="ko-KR" altLang="en-US" sz="2000" dirty="0"/>
              <a:t>차원이 </a:t>
            </a:r>
            <a:r>
              <a:rPr lang="en-US" altLang="ko-KR" sz="2000" dirty="0"/>
              <a:t>fully specified </a:t>
            </a:r>
            <a:r>
              <a:rPr lang="ko-KR" altLang="en-US" sz="2000" dirty="0"/>
              <a:t>되어 있음</a:t>
            </a:r>
            <a:endParaRPr lang="en-US" altLang="ko-KR" sz="2000" dirty="0"/>
          </a:p>
          <a:p>
            <a:r>
              <a:rPr lang="ko-KR" altLang="en-US" sz="2000" dirty="0"/>
              <a:t>각 유저에 대한 </a:t>
            </a:r>
            <a:r>
              <a:rPr lang="en-US" altLang="ko-KR" sz="2000" dirty="0"/>
              <a:t>d </a:t>
            </a:r>
            <a:r>
              <a:rPr lang="ko-KR" altLang="en-US" sz="2000" dirty="0"/>
              <a:t>차원의 표현이 정해지면 이 축소된 표현을 사용해서 타겟 </a:t>
            </a:r>
            <a:r>
              <a:rPr lang="en-US" altLang="ko-KR" sz="2000" dirty="0"/>
              <a:t>user</a:t>
            </a:r>
            <a:r>
              <a:rPr lang="ko-KR" altLang="en-US" sz="2000" dirty="0"/>
              <a:t>의 유사도가 결정됨</a:t>
            </a:r>
            <a:endParaRPr lang="en-US" altLang="ko-KR" sz="2000" dirty="0"/>
          </a:p>
          <a:p>
            <a:r>
              <a:rPr lang="ko-KR" altLang="en-US" sz="2000" dirty="0"/>
              <a:t>축소된 표현을 통한 유사도 계산이 더 </a:t>
            </a:r>
            <a:r>
              <a:rPr lang="en-US" altLang="ko-KR" sz="2000" dirty="0"/>
              <a:t>robust(</a:t>
            </a:r>
            <a:r>
              <a:rPr lang="ko-KR" altLang="en-US" sz="2000" dirty="0"/>
              <a:t>이는 축소된 벡터는 </a:t>
            </a:r>
            <a:r>
              <a:rPr lang="en-US" altLang="ko-KR" sz="2000" dirty="0"/>
              <a:t>fully specified )</a:t>
            </a:r>
            <a:r>
              <a:rPr lang="ko-KR" altLang="en-US" sz="2000" dirty="0"/>
              <a:t> 하고 과정도 더 효율적</a:t>
            </a:r>
            <a:r>
              <a:rPr lang="en-US" altLang="ko-KR" sz="2000" dirty="0"/>
              <a:t>(</a:t>
            </a:r>
            <a:r>
              <a:rPr lang="ko-KR" altLang="en-US" sz="2000" dirty="0"/>
              <a:t>축소된 벡터를 통해 계산</a:t>
            </a:r>
            <a:r>
              <a:rPr lang="en-US" altLang="ko-KR" sz="2000" dirty="0"/>
              <a:t>)</a:t>
            </a:r>
            <a:r>
              <a:rPr lang="ko-KR" altLang="en-US" sz="2000" dirty="0"/>
              <a:t>임</a:t>
            </a:r>
            <a:endParaRPr lang="en-US" altLang="ko-KR" sz="2000" dirty="0"/>
          </a:p>
          <a:p>
            <a:r>
              <a:rPr lang="ko-KR" altLang="en-US" sz="2000" dirty="0"/>
              <a:t>축소된 차원으로 </a:t>
            </a:r>
            <a:r>
              <a:rPr lang="ko-KR" altLang="en-US" sz="2000" dirty="0" err="1"/>
              <a:t>변환하는건</a:t>
            </a:r>
            <a:r>
              <a:rPr lang="ko-KR" altLang="en-US" sz="2000" dirty="0"/>
              <a:t> </a:t>
            </a:r>
            <a:r>
              <a:rPr lang="en-US" altLang="ko-KR" sz="2000" dirty="0"/>
              <a:t>SVD-like </a:t>
            </a:r>
            <a:r>
              <a:rPr lang="ko-KR" altLang="en-US" sz="2000" dirty="0"/>
              <a:t>또는 </a:t>
            </a:r>
            <a:r>
              <a:rPr lang="en-US" altLang="ko-KR" sz="2000" dirty="0"/>
              <a:t>PCA-like</a:t>
            </a:r>
            <a:r>
              <a:rPr lang="ko-KR" altLang="en-US" sz="2000" dirty="0"/>
              <a:t> 방법들을 통해서 </a:t>
            </a:r>
            <a:r>
              <a:rPr lang="ko-KR" altLang="en-US" sz="2000" dirty="0" err="1"/>
              <a:t>계산할수</a:t>
            </a:r>
            <a:r>
              <a:rPr lang="ko-KR" altLang="en-US" sz="2000" dirty="0"/>
              <a:t> 있음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EBCA70D-2300-BEEF-8D78-1F6B897D7430}"/>
              </a:ext>
            </a:extLst>
          </p:cNvPr>
          <p:cNvSpPr txBox="1">
            <a:spLocks/>
          </p:cNvSpPr>
          <p:nvPr/>
        </p:nvSpPr>
        <p:spPr>
          <a:xfrm>
            <a:off x="719665" y="152929"/>
            <a:ext cx="12623802" cy="1083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2.5 Dimensionality Reduction and Neighborhood Methods</a:t>
            </a:r>
          </a:p>
        </p:txBody>
      </p:sp>
    </p:spTree>
    <p:extLst>
      <p:ext uri="{BB962C8B-B14F-4D97-AF65-F5344CB8AC3E}">
        <p14:creationId xmlns:p14="http://schemas.microsoft.com/office/powerpoint/2010/main" val="3206124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FAD2F-4EBF-5A49-DEEA-7B4D8FD2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5" y="1119980"/>
            <a:ext cx="10515600" cy="808567"/>
          </a:xfrm>
        </p:spPr>
        <p:txBody>
          <a:bodyPr>
            <a:normAutofit/>
          </a:bodyPr>
          <a:lstStyle/>
          <a:p>
            <a:r>
              <a:rPr lang="en-US" sz="3200" dirty="0"/>
              <a:t>SVD-like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2D57A7-58FF-1839-8658-7CF004D27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665" y="1937013"/>
                <a:ext cx="10515600" cy="4480719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dirty="0"/>
                  <a:t>첫 스텝은 </a:t>
                </a:r>
                <a:r>
                  <a:rPr lang="en-US" altLang="ko-KR" sz="2000" dirty="0" err="1"/>
                  <a:t>mxn</a:t>
                </a:r>
                <a:r>
                  <a:rPr lang="ko-KR" altLang="en-US" sz="2000" dirty="0"/>
                  <a:t>의 완성되지 않은 </a:t>
                </a:r>
                <a:r>
                  <a:rPr lang="en-US" altLang="ko-KR" sz="2000" dirty="0"/>
                  <a:t>rating matrix R</a:t>
                </a:r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결측치를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채우는것</a:t>
                </a:r>
                <a:endParaRPr lang="en-US" altLang="ko-KR" sz="2000" dirty="0"/>
              </a:p>
              <a:p>
                <a:r>
                  <a:rPr lang="ko-KR" altLang="en-US" sz="2000" dirty="0" err="1"/>
                  <a:t>결측치는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rating matrix</a:t>
                </a:r>
                <a:r>
                  <a:rPr lang="ko-KR" altLang="en-US" sz="2000" dirty="0"/>
                  <a:t>의 해당 </a:t>
                </a:r>
                <a:r>
                  <a:rPr lang="en-US" altLang="ko-KR" sz="2000" dirty="0"/>
                  <a:t>row</a:t>
                </a:r>
                <a:r>
                  <a:rPr lang="ko-KR" altLang="en-US" sz="2000" dirty="0"/>
                  <a:t>들의 평균 또는 </a:t>
                </a:r>
                <a:r>
                  <a:rPr lang="en-US" altLang="ko-KR" sz="2000" dirty="0"/>
                  <a:t>column</a:t>
                </a:r>
                <a:r>
                  <a:rPr lang="ko-KR" altLang="en-US" sz="2000" dirty="0"/>
                  <a:t>들의 평균과 동일하게 </a:t>
                </a:r>
                <a:r>
                  <a:rPr lang="ko-KR" altLang="en-US" sz="2000" dirty="0" err="1"/>
                  <a:t>추정할수</a:t>
                </a:r>
                <a:r>
                  <a:rPr lang="ko-KR" altLang="en-US" sz="2000" dirty="0"/>
                  <a:t> 있음 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결국 </a:t>
                </a:r>
                <a:r>
                  <a:rPr lang="en-US" altLang="ko-KR" sz="2000" dirty="0"/>
                  <a:t>user </a:t>
                </a:r>
                <a:r>
                  <a:rPr lang="ko-KR" altLang="en-US" sz="2000" dirty="0"/>
                  <a:t>또는 </a:t>
                </a:r>
                <a:r>
                  <a:rPr lang="en-US" altLang="ko-KR" sz="2000" dirty="0"/>
                  <a:t>item</a:t>
                </a:r>
                <a:r>
                  <a:rPr lang="ko-KR" altLang="en-US" sz="2000" dirty="0"/>
                  <a:t>의 평균으로 대체 </a:t>
                </a:r>
                <a:r>
                  <a:rPr lang="ko-KR" altLang="en-US" sz="2000" dirty="0" err="1"/>
                  <a:t>되는것</a:t>
                </a:r>
                <a:r>
                  <a:rPr lang="en-US" altLang="ko-KR" sz="2000" dirty="0"/>
                  <a:t>) </a:t>
                </a:r>
                <a:r>
                  <a:rPr lang="ko-KR" altLang="en-US" sz="2000" dirty="0"/>
                  <a:t>이 과정을 통한 행렬을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나타냄</a:t>
                </a:r>
                <a:endParaRPr lang="en-US" altLang="ko-KR" sz="2000" dirty="0"/>
              </a:p>
              <a:p>
                <a:r>
                  <a:rPr lang="ko-KR" altLang="en-US" sz="2000" dirty="0"/>
                  <a:t>이후 </a:t>
                </a:r>
                <a:r>
                  <a:rPr lang="en-US" altLang="ko-KR" sz="2000" dirty="0" err="1"/>
                  <a:t>nxn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similarity matrix</a:t>
                </a:r>
                <a:r>
                  <a:rPr lang="ko-KR" altLang="en-US" sz="2000" dirty="0"/>
                  <a:t>를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i="0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통해서 계산</a:t>
                </a:r>
                <a:endParaRPr lang="en-US" altLang="ko-KR" sz="2000" dirty="0"/>
              </a:p>
              <a:p>
                <a:r>
                  <a:rPr lang="ko-KR" altLang="en-US" sz="2000" dirty="0"/>
                  <a:t>위 </a:t>
                </a:r>
                <a:r>
                  <a:rPr lang="en-US" altLang="ko-KR" sz="2000" dirty="0"/>
                  <a:t>matrix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positive semi-definite</a:t>
                </a:r>
                <a:r>
                  <a:rPr lang="ko-KR" altLang="en-US" sz="2000" dirty="0"/>
                  <a:t>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ko-KR" altLang="en-US" sz="2000" dirty="0"/>
                  <a:t>의 기저벡터들을 구하기 위해 </a:t>
                </a:r>
                <a:r>
                  <a:rPr lang="en-US" altLang="ko-KR" sz="2000" dirty="0"/>
                  <a:t>similarity matrix S</a:t>
                </a:r>
                <a:r>
                  <a:rPr lang="ko-KR" altLang="en-US" sz="2000" dirty="0"/>
                  <a:t>의 대각화를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sty m:val="p"/>
                      </m:rPr>
                      <a:rPr lang="en-US" altLang="ko-KR" sz="2000" i="0" dirty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altLang="ko-KR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통해 수행함</a:t>
                </a:r>
                <a:endParaRPr lang="en-US" altLang="ko-KR" sz="2000" dirty="0"/>
              </a:p>
              <a:p>
                <a:r>
                  <a:rPr lang="ko-KR" altLang="en-US" sz="2000" dirty="0"/>
                  <a:t>여기서 </a:t>
                </a:r>
                <a:r>
                  <a:rPr lang="en-US" altLang="ko-KR" sz="2000" dirty="0"/>
                  <a:t>P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 err="1"/>
                  <a:t>nxn</a:t>
                </a:r>
                <a:r>
                  <a:rPr lang="ko-KR" altLang="en-US" sz="2000" dirty="0"/>
                  <a:t>의 행렬로 </a:t>
                </a:r>
                <a:r>
                  <a:rPr lang="en-US" altLang="ko-KR" sz="2000" dirty="0"/>
                  <a:t>column</a:t>
                </a:r>
                <a:r>
                  <a:rPr lang="ko-KR" altLang="en-US" sz="2000" dirty="0"/>
                  <a:t>에 </a:t>
                </a:r>
                <a:r>
                  <a:rPr lang="en-US" altLang="ko-KR" sz="2000" dirty="0"/>
                  <a:t>S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orthonormal eigen vector</a:t>
                </a:r>
                <a:r>
                  <a:rPr lang="ko-KR" altLang="en-US" sz="2000" dirty="0"/>
                  <a:t>들을 갖고 있음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2D57A7-58FF-1839-8658-7CF004D27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665" y="1937013"/>
                <a:ext cx="10515600" cy="4480719"/>
              </a:xfrm>
              <a:blipFill>
                <a:blip r:embed="rId2"/>
                <a:stretch>
                  <a:fillRect l="-522" t="-1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>
            <a:extLst>
              <a:ext uri="{FF2B5EF4-FFF2-40B4-BE49-F238E27FC236}">
                <a16:creationId xmlns:a16="http://schemas.microsoft.com/office/drawing/2014/main" id="{4EBCA70D-2300-BEEF-8D78-1F6B897D7430}"/>
              </a:ext>
            </a:extLst>
          </p:cNvPr>
          <p:cNvSpPr txBox="1">
            <a:spLocks/>
          </p:cNvSpPr>
          <p:nvPr/>
        </p:nvSpPr>
        <p:spPr>
          <a:xfrm>
            <a:off x="719665" y="152929"/>
            <a:ext cx="12623802" cy="1083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2.5 Dimensionality Reduction and Neighborhood Methods</a:t>
            </a:r>
          </a:p>
        </p:txBody>
      </p:sp>
    </p:spTree>
    <p:extLst>
      <p:ext uri="{BB962C8B-B14F-4D97-AF65-F5344CB8AC3E}">
        <p14:creationId xmlns:p14="http://schemas.microsoft.com/office/powerpoint/2010/main" val="3415055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FAD2F-4EBF-5A49-DEEA-7B4D8FD2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5" y="1119980"/>
            <a:ext cx="10515600" cy="808567"/>
          </a:xfrm>
        </p:spPr>
        <p:txBody>
          <a:bodyPr>
            <a:normAutofit/>
          </a:bodyPr>
          <a:lstStyle/>
          <a:p>
            <a:r>
              <a:rPr lang="en-US" sz="3200" dirty="0"/>
              <a:t>PCA-like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2D57A7-58FF-1839-8658-7CF004D27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665" y="1937013"/>
                <a:ext cx="10515600" cy="4480719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/>
                  <a:t>SVD</a:t>
                </a:r>
                <a:r>
                  <a:rPr lang="ko-KR" altLang="en-US" sz="2000" dirty="0"/>
                  <a:t>와 유사한 결과물을 가지며 </a:t>
                </a:r>
                <a:r>
                  <a:rPr lang="en-US" altLang="ko-KR" sz="2000" dirty="0"/>
                  <a:t>similarity 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대신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covariance matrix</a:t>
                </a:r>
                <a:r>
                  <a:rPr lang="ko-KR" altLang="en-US" sz="2000" dirty="0"/>
                  <a:t>를 사용함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2D57A7-58FF-1839-8658-7CF004D27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665" y="1937013"/>
                <a:ext cx="10515600" cy="4480719"/>
              </a:xfrm>
              <a:blipFill>
                <a:blip r:embed="rId2"/>
                <a:stretch>
                  <a:fillRect l="-522" t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>
            <a:extLst>
              <a:ext uri="{FF2B5EF4-FFF2-40B4-BE49-F238E27FC236}">
                <a16:creationId xmlns:a16="http://schemas.microsoft.com/office/drawing/2014/main" id="{4EBCA70D-2300-BEEF-8D78-1F6B897D7430}"/>
              </a:ext>
            </a:extLst>
          </p:cNvPr>
          <p:cNvSpPr txBox="1">
            <a:spLocks/>
          </p:cNvSpPr>
          <p:nvPr/>
        </p:nvSpPr>
        <p:spPr>
          <a:xfrm>
            <a:off x="719665" y="152929"/>
            <a:ext cx="12623802" cy="1083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2.5 Dimensionality Reduction and Neighborhood Methods</a:t>
            </a:r>
          </a:p>
        </p:txBody>
      </p:sp>
    </p:spTree>
    <p:extLst>
      <p:ext uri="{BB962C8B-B14F-4D97-AF65-F5344CB8AC3E}">
        <p14:creationId xmlns:p14="http://schemas.microsoft.com/office/powerpoint/2010/main" val="61506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FAD2F-4EBF-5A49-DEEA-7B4D8FD2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5" y="1119980"/>
            <a:ext cx="10515600" cy="808567"/>
          </a:xfrm>
        </p:spPr>
        <p:txBody>
          <a:bodyPr>
            <a:normAutofit/>
          </a:bodyPr>
          <a:lstStyle/>
          <a:p>
            <a:r>
              <a:rPr lang="en-US" sz="3200" dirty="0"/>
              <a:t>2.5.1Handling</a:t>
            </a:r>
            <a:r>
              <a:rPr lang="ko-KR" altLang="en-US" sz="3200" dirty="0"/>
              <a:t> </a:t>
            </a:r>
            <a:r>
              <a:rPr lang="en-US" altLang="ko-KR" sz="3200" dirty="0"/>
              <a:t>Problems</a:t>
            </a:r>
            <a:r>
              <a:rPr lang="ko-KR" altLang="en-US" sz="3200" dirty="0"/>
              <a:t> </a:t>
            </a:r>
            <a:r>
              <a:rPr lang="en-US" altLang="ko-KR" sz="3200" dirty="0"/>
              <a:t>with</a:t>
            </a:r>
            <a:r>
              <a:rPr lang="ko-KR" altLang="en-US" sz="3200" dirty="0"/>
              <a:t> </a:t>
            </a:r>
            <a:r>
              <a:rPr lang="en-US" altLang="ko-KR" sz="3200" dirty="0"/>
              <a:t>Bias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2D57A7-58FF-1839-8658-7CF004D27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665" y="1937012"/>
                <a:ext cx="6195485" cy="49209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ko-KR" sz="2000" dirty="0"/>
                  <a:t> matrix</a:t>
                </a:r>
                <a:r>
                  <a:rPr lang="ko-KR" altLang="en-US" sz="2000" dirty="0"/>
                  <a:t>를 도출하기 위해 불완전한 </a:t>
                </a:r>
                <a:r>
                  <a:rPr lang="en-US" altLang="ko-KR" sz="2000" dirty="0"/>
                  <a:t>matrix R</a:t>
                </a:r>
                <a:r>
                  <a:rPr lang="ko-KR" altLang="en-US" sz="2000" dirty="0"/>
                  <a:t>을 </a:t>
                </a:r>
                <a:r>
                  <a:rPr lang="en-US" altLang="ko-KR" sz="2000" dirty="0"/>
                  <a:t>row </a:t>
                </a:r>
                <a:r>
                  <a:rPr lang="ko-KR" altLang="en-US" sz="2000" dirty="0"/>
                  <a:t>또는 </a:t>
                </a:r>
                <a:r>
                  <a:rPr lang="en-US" altLang="ko-KR" sz="2000" dirty="0"/>
                  <a:t>column</a:t>
                </a:r>
                <a:r>
                  <a:rPr lang="ko-KR" altLang="en-US" sz="2000" dirty="0"/>
                  <a:t>들의 평균값으로 채우는데 큰 </a:t>
                </a:r>
                <a:r>
                  <a:rPr lang="en-US" altLang="ko-KR" sz="2000" dirty="0"/>
                  <a:t>bias</a:t>
                </a:r>
                <a:r>
                  <a:rPr lang="ko-KR" altLang="en-US" sz="2000" dirty="0"/>
                  <a:t>가 생길 수 있음</a:t>
                </a:r>
                <a:endParaRPr lang="en-US" altLang="ko-KR" sz="2000" dirty="0"/>
              </a:p>
              <a:p>
                <a:r>
                  <a:rPr lang="en-US" altLang="ko-KR" sz="2000" dirty="0"/>
                  <a:t>PCA</a:t>
                </a:r>
                <a:r>
                  <a:rPr lang="ko-KR" altLang="en-US" sz="2000" dirty="0"/>
                  <a:t>로 </a:t>
                </a:r>
                <a:r>
                  <a:rPr lang="en-US" altLang="ko-KR" sz="2000" dirty="0"/>
                  <a:t>dimensionality reduction </a:t>
                </a:r>
                <a:r>
                  <a:rPr lang="ko-KR" altLang="en-US" sz="2000" dirty="0" err="1"/>
                  <a:t>진행해볼때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결측치는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column</a:t>
                </a:r>
                <a:r>
                  <a:rPr lang="ko-KR" altLang="en-US" sz="2000" dirty="0"/>
                  <a:t>을 따라 평균 값으로 </a:t>
                </a:r>
                <a:r>
                  <a:rPr lang="ko-KR" altLang="en-US" sz="2000" dirty="0" err="1"/>
                  <a:t>대채</a:t>
                </a:r>
                <a:endParaRPr lang="en-US" altLang="ko-KR" sz="2000" dirty="0"/>
              </a:p>
              <a:p>
                <a:r>
                  <a:rPr lang="en-US" altLang="ko-KR" sz="2000" dirty="0"/>
                  <a:t>Gladiator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Nero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 err="1"/>
                  <a:t>ratin</a:t>
                </a:r>
                <a:r>
                  <a:rPr lang="ko-KR" altLang="en-US" sz="2000" dirty="0"/>
                  <a:t>들을 보면 상관관계를 확인할 수 있고 </a:t>
                </a:r>
                <a:r>
                  <a:rPr lang="en-US" altLang="ko-KR" sz="2000" dirty="0" err="1"/>
                  <a:t>Godfathe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Gladiator </a:t>
                </a:r>
                <a:r>
                  <a:rPr lang="ko-KR" altLang="en-US" sz="2000" dirty="0"/>
                  <a:t>간에는 적은 것 확인</a:t>
                </a:r>
                <a:endParaRPr lang="en-US" altLang="ko-KR" sz="2000" dirty="0"/>
              </a:p>
              <a:p>
                <a:r>
                  <a:rPr lang="en-US" altLang="ko-KR" sz="2000" dirty="0"/>
                  <a:t>Nero</a:t>
                </a:r>
                <a:r>
                  <a:rPr lang="ko-KR" altLang="en-US" sz="2000" dirty="0"/>
                  <a:t>의 평균 </a:t>
                </a:r>
                <a:r>
                  <a:rPr lang="en-US" altLang="ko-KR" sz="2000" dirty="0"/>
                  <a:t>rating</a:t>
                </a:r>
                <a:r>
                  <a:rPr lang="ko-KR" altLang="en-US" sz="2000" dirty="0"/>
                  <a:t>이 </a:t>
                </a:r>
                <a:r>
                  <a:rPr lang="en-US" altLang="ko-KR" sz="2000" dirty="0"/>
                  <a:t>4</a:t>
                </a:r>
                <a:r>
                  <a:rPr lang="ko-KR" altLang="en-US" sz="2000" dirty="0"/>
                  <a:t>이기 때문에 </a:t>
                </a:r>
                <a:r>
                  <a:rPr lang="ko-KR" altLang="en-US" sz="2000" dirty="0" err="1"/>
                  <a:t>결측치는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4</a:t>
                </a:r>
                <a:r>
                  <a:rPr lang="ko-KR" altLang="en-US" sz="2000" dirty="0"/>
                  <a:t>로 채워지고 </a:t>
                </a:r>
                <a:r>
                  <a:rPr lang="en-US" altLang="ko-KR" sz="2000" dirty="0"/>
                  <a:t>Gladiator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Nero</a:t>
                </a:r>
                <a:r>
                  <a:rPr lang="ko-KR" altLang="en-US" sz="2000" dirty="0"/>
                  <a:t>간의 추정된 </a:t>
                </a:r>
                <a:r>
                  <a:rPr lang="en-US" altLang="ko-KR" sz="2000" dirty="0"/>
                  <a:t>covariance</a:t>
                </a:r>
                <a:r>
                  <a:rPr lang="ko-KR" altLang="en-US" sz="2000" dirty="0"/>
                  <a:t>를 크게 낮춤</a:t>
                </a:r>
                <a:endParaRPr lang="en-US" altLang="ko-KR" sz="2000" dirty="0"/>
              </a:p>
              <a:p>
                <a:r>
                  <a:rPr lang="ko-KR" altLang="en-US" sz="2000" dirty="0"/>
                  <a:t>하지만 </a:t>
                </a:r>
                <a:r>
                  <a:rPr lang="en-US" altLang="ko-KR" sz="2000" dirty="0"/>
                  <a:t>Godfather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Gladiator</a:t>
                </a:r>
                <a:r>
                  <a:rPr lang="ko-KR" altLang="en-US" sz="2000" dirty="0"/>
                  <a:t>간의 </a:t>
                </a:r>
                <a:r>
                  <a:rPr lang="en-US" altLang="ko-KR" sz="2000" dirty="0"/>
                  <a:t>covariance</a:t>
                </a:r>
                <a:r>
                  <a:rPr lang="ko-KR" altLang="en-US" sz="2000" dirty="0"/>
                  <a:t>에는 영향을 </a:t>
                </a:r>
                <a:r>
                  <a:rPr lang="ko-KR" altLang="en-US" sz="2000" dirty="0" err="1"/>
                  <a:t>안줌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이런 오류는 평균으로 </a:t>
                </a:r>
                <a:r>
                  <a:rPr lang="ko-KR" altLang="en-US" sz="2000" dirty="0" err="1"/>
                  <a:t>결측치를</a:t>
                </a:r>
                <a:r>
                  <a:rPr lang="ko-KR" altLang="en-US" sz="2000" dirty="0"/>
                  <a:t> 채워 생긴 </a:t>
                </a:r>
                <a:r>
                  <a:rPr lang="en-US" altLang="ko-KR" sz="2000" dirty="0"/>
                  <a:t>bias</a:t>
                </a:r>
                <a:r>
                  <a:rPr lang="ko-KR" altLang="en-US" sz="2000" dirty="0"/>
                  <a:t>로 인해 발생</a:t>
                </a:r>
                <a:endParaRPr lang="en-US" altLang="ko-KR" sz="2000" dirty="0"/>
              </a:p>
              <a:p>
                <a:r>
                  <a:rPr lang="en-US" altLang="ko-KR" sz="2000" dirty="0"/>
                  <a:t>Sparse Matrix</a:t>
                </a:r>
                <a:r>
                  <a:rPr lang="ko-KR" altLang="en-US" sz="2000" dirty="0"/>
                  <a:t>들에서는 이런 현상이 </a:t>
                </a:r>
                <a:r>
                  <a:rPr lang="ko-KR" altLang="en-US" sz="2000" dirty="0" err="1"/>
                  <a:t>심해짐</a:t>
                </a:r>
                <a:endParaRPr lang="en-US" altLang="ko-KR" sz="2000" dirty="0"/>
              </a:p>
              <a:p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2D57A7-58FF-1839-8658-7CF004D27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665" y="1937012"/>
                <a:ext cx="6195485" cy="4920987"/>
              </a:xfrm>
              <a:blipFill>
                <a:blip r:embed="rId2"/>
                <a:stretch>
                  <a:fillRect l="-886" t="-1363" b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>
            <a:extLst>
              <a:ext uri="{FF2B5EF4-FFF2-40B4-BE49-F238E27FC236}">
                <a16:creationId xmlns:a16="http://schemas.microsoft.com/office/drawing/2014/main" id="{4EBCA70D-2300-BEEF-8D78-1F6B897D7430}"/>
              </a:ext>
            </a:extLst>
          </p:cNvPr>
          <p:cNvSpPr txBox="1">
            <a:spLocks/>
          </p:cNvSpPr>
          <p:nvPr/>
        </p:nvSpPr>
        <p:spPr>
          <a:xfrm>
            <a:off x="719665" y="152929"/>
            <a:ext cx="12623802" cy="1083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2.5 Dimensionality Reduction and Neighborhood Methods</a:t>
            </a:r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036D404-0B67-728A-77A9-26B0FE5AC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962" y="1145384"/>
            <a:ext cx="4876379" cy="3784070"/>
          </a:xfrm>
          <a:prstGeom prst="rect">
            <a:avLst/>
          </a:prstGeom>
        </p:spPr>
      </p:pic>
      <p:pic>
        <p:nvPicPr>
          <p:cNvPr id="8" name="그림 7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8B7A25E6-BE06-F4E0-417B-0759DA0E9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52" y="4954858"/>
            <a:ext cx="33718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8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FAD2F-4EBF-5A49-DEEA-7B4D8FD2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5" y="1119980"/>
            <a:ext cx="10515600" cy="808567"/>
          </a:xfrm>
        </p:spPr>
        <p:txBody>
          <a:bodyPr>
            <a:normAutofit/>
          </a:bodyPr>
          <a:lstStyle/>
          <a:p>
            <a:r>
              <a:rPr lang="en-US" sz="3200" dirty="0"/>
              <a:t>2.5.1.1 Maximum Likelihood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2D57A7-58FF-1839-8658-7CF004D27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665" y="1937013"/>
                <a:ext cx="10515600" cy="4480719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/>
                  <a:t>Item pair</a:t>
                </a:r>
                <a:r>
                  <a:rPr lang="ko-KR" altLang="en-US" sz="2000" dirty="0"/>
                  <a:t>들 간 </a:t>
                </a:r>
                <a:r>
                  <a:rPr lang="en-US" altLang="ko-KR" sz="2000" dirty="0"/>
                  <a:t>Maximum likelihood estimate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covariance</a:t>
                </a:r>
                <a:r>
                  <a:rPr lang="ko-KR" altLang="en-US" sz="2000" dirty="0"/>
                  <a:t>는 명시된 </a:t>
                </a:r>
                <a:r>
                  <a:rPr lang="en-US" altLang="ko-KR" sz="2000" dirty="0"/>
                  <a:t>entry</a:t>
                </a:r>
                <a:r>
                  <a:rPr lang="ko-KR" altLang="en-US" sz="2000" dirty="0"/>
                  <a:t>들 끼리만의 </a:t>
                </a:r>
                <a:r>
                  <a:rPr lang="en-US" altLang="ko-KR" sz="2000" dirty="0"/>
                  <a:t>covariance</a:t>
                </a:r>
                <a:r>
                  <a:rPr lang="ko-KR" altLang="en-US" sz="2000" dirty="0"/>
                  <a:t>를 통해서 추정됨</a:t>
                </a:r>
                <a:endParaRPr lang="en-US" altLang="ko-KR" sz="2000" dirty="0"/>
              </a:p>
              <a:p>
                <a:r>
                  <a:rPr lang="ko-KR" altLang="en-US" sz="2000" dirty="0"/>
                  <a:t>공통인 </a:t>
                </a:r>
                <a:r>
                  <a:rPr lang="en-US" altLang="ko-KR" sz="2000" dirty="0"/>
                  <a:t>item pair</a:t>
                </a:r>
                <a:r>
                  <a:rPr lang="ko-KR" altLang="en-US" sz="2000" dirty="0"/>
                  <a:t>가 하나도 없는 </a:t>
                </a:r>
                <a:r>
                  <a:rPr lang="en-US" altLang="ko-KR" sz="2000" dirty="0"/>
                  <a:t>user</a:t>
                </a:r>
                <a:r>
                  <a:rPr lang="ko-KR" altLang="en-US" sz="2000" dirty="0" err="1"/>
                  <a:t>들간의</a:t>
                </a:r>
                <a:r>
                  <a:rPr lang="ko-KR" altLang="en-US" sz="2000" dirty="0"/>
                  <a:t> 경우 </a:t>
                </a:r>
                <a:r>
                  <a:rPr lang="en-US" altLang="ko-KR" sz="2000" dirty="0"/>
                  <a:t>covariance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으로 추정됨</a:t>
                </a:r>
                <a:endParaRPr lang="en-US" altLang="ko-KR" sz="2000" dirty="0"/>
              </a:p>
              <a:p>
                <a:r>
                  <a:rPr lang="en-US" altLang="ko-KR" sz="2000" dirty="0"/>
                  <a:t>Gladiator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Nero</a:t>
                </a:r>
                <a:r>
                  <a:rPr lang="ko-KR" altLang="en-US" sz="2000" dirty="0"/>
                  <a:t>간의 </a:t>
                </a:r>
                <a:r>
                  <a:rPr lang="en-US" altLang="ko-KR" sz="2000" dirty="0"/>
                  <a:t>covariance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Godfather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Gladiator</a:t>
                </a:r>
                <a:r>
                  <a:rPr lang="ko-KR" altLang="en-US" sz="2000" dirty="0"/>
                  <a:t>간보다 거의 세배 이며 </a:t>
                </a:r>
                <a:r>
                  <a:rPr lang="en-US" altLang="ko-KR" sz="2000" dirty="0"/>
                  <a:t>Nero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variance</a:t>
                </a:r>
                <a:r>
                  <a:rPr lang="ko-KR" altLang="en-US" sz="2000" dirty="0"/>
                  <a:t>가 가장 높은 것으로 확인됨</a:t>
                </a:r>
                <a:endParaRPr lang="en-US" altLang="ko-KR" sz="2000" dirty="0"/>
              </a:p>
              <a:p>
                <a:r>
                  <a:rPr lang="en-US" altLang="ko-KR" sz="2000" dirty="0"/>
                  <a:t>Godfather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Gladiator</a:t>
                </a:r>
                <a:r>
                  <a:rPr lang="ko-KR" altLang="en-US" sz="2000" dirty="0"/>
                  <a:t>간의 </a:t>
                </a:r>
                <a:r>
                  <a:rPr lang="en-US" altLang="ko-KR" sz="2000" dirty="0"/>
                  <a:t>covariance</a:t>
                </a:r>
                <a:r>
                  <a:rPr lang="ko-KR" altLang="en-US" sz="2000" dirty="0"/>
                  <a:t>는 평균으로 </a:t>
                </a:r>
                <a:r>
                  <a:rPr lang="ko-KR" altLang="en-US" sz="2000" dirty="0" err="1"/>
                  <a:t>결측치를</a:t>
                </a:r>
                <a:r>
                  <a:rPr lang="ko-KR" altLang="en-US" sz="2000" dirty="0"/>
                  <a:t> 채운 것보다 감소</a:t>
                </a:r>
                <a:endParaRPr lang="en-US" altLang="ko-KR" sz="2000" dirty="0"/>
              </a:p>
              <a:p>
                <a:r>
                  <a:rPr lang="ko-KR" altLang="en-US" sz="2000" dirty="0"/>
                  <a:t>명시되지 않은 </a:t>
                </a:r>
                <a:r>
                  <a:rPr lang="en-US" altLang="ko-KR" sz="2000" dirty="0"/>
                  <a:t>entry</a:t>
                </a:r>
                <a:r>
                  <a:rPr lang="ko-KR" altLang="en-US" sz="2000" dirty="0"/>
                  <a:t>가 많은 </a:t>
                </a:r>
                <a:r>
                  <a:rPr lang="en-US" altLang="ko-KR" sz="2000" dirty="0"/>
                  <a:t>matrix</a:t>
                </a:r>
                <a:r>
                  <a:rPr lang="ko-KR" altLang="en-US" sz="2000" dirty="0"/>
                  <a:t> 일수록 평균으로 </a:t>
                </a:r>
                <a:r>
                  <a:rPr lang="ko-KR" altLang="en-US" sz="2000" dirty="0" err="1"/>
                  <a:t>대체하는것의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bias</a:t>
                </a:r>
                <a:r>
                  <a:rPr lang="ko-KR" altLang="en-US" sz="2000" dirty="0"/>
                  <a:t>는 커짐</a:t>
                </a:r>
                <a:endParaRPr lang="en-US" altLang="ko-KR" sz="2000" dirty="0"/>
              </a:p>
              <a:p>
                <a:r>
                  <a:rPr lang="en-US" altLang="ko-KR" sz="2000" dirty="0" err="1"/>
                  <a:t>nxd</a:t>
                </a:r>
                <a:r>
                  <a:rPr lang="ko-KR" altLang="en-US" sz="2000" dirty="0"/>
                  <a:t>로 축소된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위 과정을 통해서 구한 </a:t>
                </a:r>
                <a:r>
                  <a:rPr lang="en-US" altLang="ko-KR" sz="2000" dirty="0"/>
                  <a:t>covariance matrix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top-d eigenvector</a:t>
                </a:r>
                <a:r>
                  <a:rPr lang="ko-KR" altLang="en-US" sz="2000" dirty="0"/>
                  <a:t>를 통해서 구함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2D57A7-58FF-1839-8658-7CF004D27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665" y="1937013"/>
                <a:ext cx="10515600" cy="4480719"/>
              </a:xfrm>
              <a:blipFill>
                <a:blip r:embed="rId2"/>
                <a:stretch>
                  <a:fillRect l="-522" t="-1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>
            <a:extLst>
              <a:ext uri="{FF2B5EF4-FFF2-40B4-BE49-F238E27FC236}">
                <a16:creationId xmlns:a16="http://schemas.microsoft.com/office/drawing/2014/main" id="{4EBCA70D-2300-BEEF-8D78-1F6B897D7430}"/>
              </a:ext>
            </a:extLst>
          </p:cNvPr>
          <p:cNvSpPr txBox="1">
            <a:spLocks/>
          </p:cNvSpPr>
          <p:nvPr/>
        </p:nvSpPr>
        <p:spPr>
          <a:xfrm>
            <a:off x="719665" y="152929"/>
            <a:ext cx="12623802" cy="1083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2.5 Dimensionality Reduction and Neighborhood Methods</a:t>
            </a: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1FD6508-EBB8-7962-9681-98A6C9EFE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590" y="5254623"/>
            <a:ext cx="34956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37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FAD2F-4EBF-5A49-DEEA-7B4D8FD2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5" y="1119980"/>
            <a:ext cx="10515600" cy="808567"/>
          </a:xfrm>
        </p:spPr>
        <p:txBody>
          <a:bodyPr>
            <a:normAutofit/>
          </a:bodyPr>
          <a:lstStyle/>
          <a:p>
            <a:r>
              <a:rPr lang="en-US" sz="3200" dirty="0"/>
              <a:t>2.5.1.1 Maximum Likelihood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2D57A7-58FF-1839-8658-7CF004D27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665" y="1937013"/>
                <a:ext cx="10515600" cy="4480719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/>
                  <a:t>i </a:t>
                </a:r>
                <a:r>
                  <a:rPr lang="ko-KR" altLang="en-US" sz="2000" dirty="0"/>
                  <a:t>번째  잠재 벡터에 대한 </a:t>
                </a:r>
                <a:r>
                  <a:rPr lang="en-US" altLang="ko-KR" sz="2000" dirty="0"/>
                  <a:t>u </a:t>
                </a:r>
                <a:r>
                  <a:rPr lang="ko-KR" altLang="en-US" sz="2000" dirty="0"/>
                  <a:t>사용자의 평균 기여도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는 아래 수식과 같음</a:t>
                </a:r>
                <a:endParaRPr lang="en-US" altLang="ko-KR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sz="20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sz="2000" dirty="0"/>
                  <a:t>는 축소된 </a:t>
                </a:r>
                <a:r>
                  <a:rPr lang="en-US" altLang="ko-KR" sz="2000" dirty="0"/>
                  <a:t>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dirty="0" err="1"/>
                  <a:t>i</a:t>
                </a:r>
                <a:r>
                  <a:rPr lang="ko-KR" altLang="en-US" sz="2000" dirty="0"/>
                  <a:t>번째 </a:t>
                </a:r>
                <a:r>
                  <a:rPr lang="en-US" altLang="ko-KR" sz="2000" dirty="0"/>
                  <a:t>column,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는 그 중 </a:t>
                </a:r>
                <a:r>
                  <a:rPr lang="en-US" altLang="ko-KR" sz="2000" dirty="0"/>
                  <a:t>j</a:t>
                </a:r>
                <a:r>
                  <a:rPr lang="ko-KR" altLang="en-US" sz="2000" dirty="0"/>
                  <a:t>번째 값</a:t>
                </a:r>
                <a:endParaRPr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는 미완성 </a:t>
                </a:r>
                <a:r>
                  <a:rPr lang="en-US" altLang="ko-KR" sz="2000" dirty="0"/>
                  <a:t>rating matrix R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u </a:t>
                </a:r>
                <a:r>
                  <a:rPr lang="ko-KR" altLang="en-US" sz="2000" dirty="0"/>
                  <a:t>사용자의 </a:t>
                </a:r>
                <a:r>
                  <a:rPr lang="en-US" altLang="ko-KR" sz="2000" dirty="0"/>
                  <a:t>item j </a:t>
                </a:r>
                <a:r>
                  <a:rPr lang="ko-KR" altLang="en-US" sz="2000" dirty="0" err="1"/>
                  <a:t>에대한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rating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는 잠재 벡터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00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sz="2000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sz="2000" dirty="0"/>
                  <a:t>에 사용자 </a:t>
                </a:r>
                <a:r>
                  <a:rPr lang="en-US" altLang="ko-KR" sz="2000" dirty="0"/>
                  <a:t>u</a:t>
                </a:r>
                <a:r>
                  <a:rPr lang="ko-KR" altLang="en-US" sz="2000" dirty="0"/>
                  <a:t>의 기여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2D57A7-58FF-1839-8658-7CF004D27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665" y="1937013"/>
                <a:ext cx="10515600" cy="4480719"/>
              </a:xfrm>
              <a:blipFill>
                <a:blip r:embed="rId2"/>
                <a:stretch>
                  <a:fillRect l="-522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>
            <a:extLst>
              <a:ext uri="{FF2B5EF4-FFF2-40B4-BE49-F238E27FC236}">
                <a16:creationId xmlns:a16="http://schemas.microsoft.com/office/drawing/2014/main" id="{4EBCA70D-2300-BEEF-8D78-1F6B897D7430}"/>
              </a:ext>
            </a:extLst>
          </p:cNvPr>
          <p:cNvSpPr txBox="1">
            <a:spLocks/>
          </p:cNvSpPr>
          <p:nvPr/>
        </p:nvSpPr>
        <p:spPr>
          <a:xfrm>
            <a:off x="719665" y="152929"/>
            <a:ext cx="12623802" cy="1083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2.5 Dimensionality Reduction and Neighborhood Methods</a:t>
            </a:r>
          </a:p>
        </p:txBody>
      </p:sp>
      <p:pic>
        <p:nvPicPr>
          <p:cNvPr id="9" name="그림 8" descr="폰트, 텍스트, 화이트, 라인이(가) 표시된 사진&#10;&#10;자동 생성된 설명">
            <a:extLst>
              <a:ext uri="{FF2B5EF4-FFF2-40B4-BE49-F238E27FC236}">
                <a16:creationId xmlns:a16="http://schemas.microsoft.com/office/drawing/2014/main" id="{7FAF3957-CBBE-D972-536F-F7208F577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4" y="5376334"/>
            <a:ext cx="4075445" cy="108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14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FAD2F-4EBF-5A49-DEEA-7B4D8FD2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5" y="1119980"/>
            <a:ext cx="10515600" cy="808567"/>
          </a:xfrm>
        </p:spPr>
        <p:txBody>
          <a:bodyPr>
            <a:normAutofit/>
          </a:bodyPr>
          <a:lstStyle/>
          <a:p>
            <a:r>
              <a:rPr lang="en-US" sz="3200" dirty="0"/>
              <a:t>2.5.1.2 Direct Matrix Factorization of Incomplete </a:t>
            </a:r>
            <a:r>
              <a:rPr lang="en-US" sz="3200" dirty="0" err="1"/>
              <a:t>Datea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2D57A7-58FF-1839-8658-7CF004D27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665" y="1937013"/>
                <a:ext cx="10515600" cy="4480719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/>
                  <a:t>m</a:t>
                </a:r>
                <a:r>
                  <a:rPr lang="en-US" altLang="ko-KR" sz="2000" dirty="0" err="1"/>
                  <a:t>xn</a:t>
                </a:r>
                <a:r>
                  <a:rPr lang="en-US" altLang="ko-KR" sz="2000" dirty="0"/>
                  <a:t> Matrix R</a:t>
                </a:r>
                <a:r>
                  <a:rPr lang="ko-KR" altLang="en-US" sz="2000" dirty="0"/>
                  <a:t>이 </a:t>
                </a:r>
                <a:r>
                  <a:rPr lang="en-US" altLang="ko-KR" sz="2000" dirty="0"/>
                  <a:t>fully specified</a:t>
                </a:r>
                <a:r>
                  <a:rPr lang="ko-KR" altLang="en-US" sz="2000" dirty="0"/>
                  <a:t>인 경우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ko-KR" altLang="en-US" sz="200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lang="ko-KR" altLang="en-US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sz="2000" dirty="0"/>
                  <a:t>로 </a:t>
                </a:r>
                <a:r>
                  <a:rPr lang="en-US" altLang="ko-KR" sz="2000" dirty="0"/>
                  <a:t>factorize </a:t>
                </a:r>
                <a:r>
                  <a:rPr lang="ko-KR" altLang="en-US" sz="2000" dirty="0"/>
                  <a:t>될 수 있음</a:t>
                </a:r>
                <a:endParaRPr lang="en-US" altLang="ko-KR" sz="2000" dirty="0"/>
              </a:p>
              <a:p>
                <a:r>
                  <a:rPr lang="ko-KR" altLang="en-US" sz="2000" dirty="0"/>
                  <a:t>추가로 </a:t>
                </a:r>
                <a:r>
                  <a:rPr lang="en-US" altLang="ko-KR" sz="2000" dirty="0"/>
                  <a:t>truncated SVD</a:t>
                </a:r>
                <a:r>
                  <a:rPr lang="ko-KR" altLang="en-US" sz="2000" dirty="0"/>
                  <a:t>를 사용하여 </a:t>
                </a:r>
                <a:r>
                  <a:rPr lang="en-US" altLang="ko-KR" sz="2000" dirty="0"/>
                  <a:t>approximately factorize </a:t>
                </a:r>
                <a:r>
                  <a:rPr lang="ko-KR" altLang="en-US" sz="2000" dirty="0" err="1"/>
                  <a:t>할수</a:t>
                </a:r>
                <a:r>
                  <a:rPr lang="ko-KR" altLang="en-US" sz="2000" dirty="0"/>
                  <a:t> 있음</a:t>
                </a:r>
                <a:endParaRPr lang="en-US" altLang="ko-KR" sz="2000" dirty="0"/>
              </a:p>
              <a:p>
                <a:r>
                  <a:rPr lang="ko-KR" altLang="en-US" sz="2000" dirty="0"/>
                  <a:t>아래 식처럼 </a:t>
                </a:r>
                <a:r>
                  <a:rPr lang="en-US" altLang="ko-KR" sz="2000" dirty="0"/>
                  <a:t>Ratings matrix R</a:t>
                </a:r>
                <a:r>
                  <a:rPr lang="ko-KR" altLang="en-US" sz="2000" dirty="0"/>
                  <a:t>을 </a:t>
                </a:r>
                <a:r>
                  <a:rPr lang="en-US" altLang="ko-KR" sz="2000" dirty="0"/>
                  <a:t>factorize </a:t>
                </a:r>
                <a:r>
                  <a:rPr lang="ko-KR" altLang="en-US" sz="2000" dirty="0"/>
                  <a:t>가능하면 축소된 </a:t>
                </a:r>
                <a:r>
                  <a:rPr lang="en-US" altLang="ko-KR" sz="2000" dirty="0"/>
                  <a:t>basis </a:t>
                </a:r>
                <a:r>
                  <a:rPr lang="ko-KR" altLang="en-US" sz="2000" dirty="0"/>
                  <a:t>뿐 아니라 안의 </a:t>
                </a:r>
                <a:r>
                  <a:rPr lang="en-US" altLang="ko-KR" sz="2000" dirty="0"/>
                  <a:t>rating</a:t>
                </a:r>
                <a:r>
                  <a:rPr lang="ko-KR" altLang="en-US" sz="2000" dirty="0"/>
                  <a:t>들까지도 알 수 있음</a:t>
                </a:r>
                <a:endParaRPr lang="en-US" altLang="ko-KR" sz="2000" dirty="0"/>
              </a:p>
              <a:p>
                <a:r>
                  <a:rPr lang="ko-KR" altLang="en-US" sz="2000" dirty="0"/>
                  <a:t>주 문제점은 </a:t>
                </a:r>
                <a:r>
                  <a:rPr lang="en-US" altLang="ko-KR" sz="2000" dirty="0"/>
                  <a:t>ratings matrix</a:t>
                </a:r>
                <a:r>
                  <a:rPr lang="ko-KR" altLang="en-US" sz="2000" dirty="0"/>
                  <a:t>가 전부 </a:t>
                </a:r>
                <a:r>
                  <a:rPr lang="en-US" altLang="ko-KR" sz="2000" dirty="0"/>
                  <a:t>specified</a:t>
                </a:r>
                <a:r>
                  <a:rPr lang="ko-KR" altLang="en-US" sz="2000" dirty="0"/>
                  <a:t>되어 있지 않기 때문에 </a:t>
                </a:r>
                <a:r>
                  <a:rPr lang="en-US" altLang="ko-KR" sz="2000" dirty="0"/>
                  <a:t>factorization</a:t>
                </a:r>
                <a:r>
                  <a:rPr lang="ko-KR" altLang="en-US" sz="2000" dirty="0"/>
                  <a:t>이 정의 되지 </a:t>
                </a:r>
                <a:r>
                  <a:rPr lang="ko-KR" altLang="en-US" sz="2000" dirty="0" err="1"/>
                  <a:t>않는다는것</a:t>
                </a:r>
                <a:endParaRPr lang="en-US" altLang="ko-KR" sz="2000" dirty="0"/>
              </a:p>
              <a:p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2D57A7-58FF-1839-8658-7CF004D27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665" y="1937013"/>
                <a:ext cx="10515600" cy="4480719"/>
              </a:xfrm>
              <a:blipFill>
                <a:blip r:embed="rId2"/>
                <a:stretch>
                  <a:fillRect l="-522" t="-1769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>
            <a:extLst>
              <a:ext uri="{FF2B5EF4-FFF2-40B4-BE49-F238E27FC236}">
                <a16:creationId xmlns:a16="http://schemas.microsoft.com/office/drawing/2014/main" id="{4EBCA70D-2300-BEEF-8D78-1F6B897D7430}"/>
              </a:ext>
            </a:extLst>
          </p:cNvPr>
          <p:cNvSpPr txBox="1">
            <a:spLocks/>
          </p:cNvSpPr>
          <p:nvPr/>
        </p:nvSpPr>
        <p:spPr>
          <a:xfrm>
            <a:off x="719665" y="152929"/>
            <a:ext cx="12623802" cy="1083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2.5 Dimensionality Reduction and Neighborhood Methods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EB8911-2A31-BA56-672F-DC0D72978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5" y="5738020"/>
            <a:ext cx="2229749" cy="56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63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71E8A-53A8-9AF4-0682-141F2C9E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8C07A-5F0F-3AAD-E005-B89507591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7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FAD2F-4EBF-5A49-DEEA-7B4D8FD2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5" y="1119980"/>
            <a:ext cx="10515600" cy="808567"/>
          </a:xfrm>
        </p:spPr>
        <p:txBody>
          <a:bodyPr>
            <a:normAutofit/>
          </a:bodyPr>
          <a:lstStyle/>
          <a:p>
            <a:r>
              <a:rPr lang="en-US" sz="3200" dirty="0"/>
              <a:t>Neighborhood-Based Methods</a:t>
            </a:r>
            <a:r>
              <a:rPr lang="ko-KR" altLang="en-US" sz="3200" dirty="0"/>
              <a:t>의 </a:t>
            </a:r>
            <a:r>
              <a:rPr lang="en-US" altLang="ko-KR" sz="3200" dirty="0"/>
              <a:t>Main Problem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2D57A7-58FF-1839-8658-7CF004D27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665" y="1937014"/>
                <a:ext cx="10515600" cy="1267885"/>
              </a:xfrm>
            </p:spPr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sz="2000" dirty="0"/>
                  <a:t>user </a:t>
                </a:r>
                <a:r>
                  <a:rPr lang="ko-KR" altLang="en-US" sz="2000" dirty="0"/>
                  <a:t>또는 </a:t>
                </a:r>
                <a:r>
                  <a:rPr lang="en-US" altLang="ko-KR" sz="2000" dirty="0"/>
                  <a:t>item</a:t>
                </a:r>
                <a:r>
                  <a:rPr lang="ko-KR" altLang="en-US" sz="2000" dirty="0"/>
                  <a:t>의 개수가 많아질수록 </a:t>
                </a:r>
                <a:r>
                  <a:rPr lang="en-US" altLang="ko-KR" sz="2000" dirty="0"/>
                  <a:t>offline phase</a:t>
                </a:r>
                <a:r>
                  <a:rPr lang="ko-KR" altLang="en-US" sz="2000" dirty="0"/>
                  <a:t>의 복잡도가 높아짐</a:t>
                </a:r>
                <a:endParaRPr lang="en-US" altLang="ko-KR" sz="2000" dirty="0"/>
              </a:p>
              <a:p>
                <a:r>
                  <a:rPr lang="en-US" altLang="ko-KR" sz="2000" dirty="0"/>
                  <a:t> user-based method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running time</a:t>
                </a:r>
                <a:r>
                  <a:rPr lang="ko-KR" altLang="en-US" sz="2000" dirty="0"/>
                  <a:t>인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m,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 큰 값이 대입될 경우 실용적이지 않음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2D57A7-58FF-1839-8658-7CF004D27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665" y="1937014"/>
                <a:ext cx="10515600" cy="1267885"/>
              </a:xfrm>
              <a:blipFill>
                <a:blip r:embed="rId2"/>
                <a:stretch>
                  <a:fillRect l="-1043" t="-673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>
            <a:extLst>
              <a:ext uri="{FF2B5EF4-FFF2-40B4-BE49-F238E27FC236}">
                <a16:creationId xmlns:a16="http://schemas.microsoft.com/office/drawing/2014/main" id="{4EBCA70D-2300-BEEF-8D78-1F6B897D7430}"/>
              </a:ext>
            </a:extLst>
          </p:cNvPr>
          <p:cNvSpPr txBox="1">
            <a:spLocks/>
          </p:cNvSpPr>
          <p:nvPr/>
        </p:nvSpPr>
        <p:spPr>
          <a:xfrm>
            <a:off x="719665" y="152929"/>
            <a:ext cx="11472335" cy="1083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2.4 Clustering and Neighborhood-Based Methods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C5A8CA0-E165-D60C-B7FD-AB1C5742A6BD}"/>
              </a:ext>
            </a:extLst>
          </p:cNvPr>
          <p:cNvSpPr txBox="1">
            <a:spLocks/>
          </p:cNvSpPr>
          <p:nvPr/>
        </p:nvSpPr>
        <p:spPr>
          <a:xfrm>
            <a:off x="719665" y="3653102"/>
            <a:ext cx="10515600" cy="808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Clustering-based</a:t>
            </a:r>
            <a:r>
              <a:rPr lang="ko-KR" altLang="en-US" sz="3200" dirty="0"/>
              <a:t> </a:t>
            </a:r>
            <a:r>
              <a:rPr lang="en-US" altLang="ko-KR" sz="3200" dirty="0"/>
              <a:t>Method</a:t>
            </a:r>
            <a:r>
              <a:rPr lang="ko-KR" altLang="en-US" sz="3200" dirty="0"/>
              <a:t>의 </a:t>
            </a:r>
            <a:r>
              <a:rPr lang="en-US" altLang="ko-KR" sz="3200" dirty="0"/>
              <a:t>Main idea</a:t>
            </a:r>
            <a:endParaRPr lang="en-US" sz="32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837D54C-E59F-6FF3-6674-DA73E16773AD}"/>
              </a:ext>
            </a:extLst>
          </p:cNvPr>
          <p:cNvSpPr txBox="1">
            <a:spLocks/>
          </p:cNvSpPr>
          <p:nvPr/>
        </p:nvSpPr>
        <p:spPr>
          <a:xfrm>
            <a:off x="719665" y="4470136"/>
            <a:ext cx="10515600" cy="1815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sz="2000" dirty="0"/>
              <a:t>offline nearest-neighbor computation phase</a:t>
            </a:r>
            <a:r>
              <a:rPr lang="ko-KR" altLang="en-US" sz="2000" dirty="0"/>
              <a:t>를 </a:t>
            </a:r>
            <a:r>
              <a:rPr lang="en-US" altLang="ko-KR" sz="2000" dirty="0"/>
              <a:t>offline clustering phase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대채하는것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7820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FAD2F-4EBF-5A49-DEEA-7B4D8FD2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5" y="1119980"/>
            <a:ext cx="10515600" cy="808567"/>
          </a:xfrm>
        </p:spPr>
        <p:txBody>
          <a:bodyPr>
            <a:normAutofit/>
          </a:bodyPr>
          <a:lstStyle/>
          <a:p>
            <a:r>
              <a:rPr lang="en-US" sz="3200" dirty="0"/>
              <a:t>Offline nearest-neighbor phase vs clustering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2D57A7-58FF-1839-8658-7CF004D27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665" y="1937014"/>
                <a:ext cx="10515600" cy="216085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/>
                  <a:t>Offline nearest-neighbor phase</a:t>
                </a:r>
                <a:r>
                  <a:rPr lang="ko-KR" altLang="en-US" sz="2000" dirty="0"/>
                  <a:t>는 큰 숫자의 </a:t>
                </a:r>
                <a:r>
                  <a:rPr lang="en-US" altLang="ko-KR" sz="2000" dirty="0"/>
                  <a:t>peer group </a:t>
                </a:r>
                <a:r>
                  <a:rPr lang="ko-KR" altLang="en-US" sz="2000" dirty="0"/>
                  <a:t>생성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모든 가능한 타겟에 대해 중심이 맞추어져 있음</a:t>
                </a:r>
                <a:endParaRPr lang="en-US" altLang="ko-KR" sz="2000" dirty="0"/>
              </a:p>
              <a:p>
                <a:r>
                  <a:rPr lang="en-US" altLang="ko-KR" sz="2000" dirty="0"/>
                  <a:t> Clustering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process</a:t>
                </a:r>
                <a:r>
                  <a:rPr lang="ko-KR" altLang="en-US" sz="2000" dirty="0"/>
                  <a:t>는 적은 숫자의 </a:t>
                </a:r>
                <a:r>
                  <a:rPr lang="en-US" altLang="ko-KR" sz="2000" dirty="0"/>
                  <a:t>peer group</a:t>
                </a:r>
                <a:r>
                  <a:rPr lang="ko-KR" altLang="en-US" sz="2000" dirty="0"/>
                  <a:t>이 생성되는 반면 모든 가능한 타겟에 대해 중심이 맞춰져 있지는 않음</a:t>
                </a:r>
                <a:endParaRPr lang="en-US" altLang="ko-KR" sz="2000" dirty="0"/>
              </a:p>
              <a:p>
                <a:r>
                  <a:rPr lang="en-US" altLang="ko-KR" sz="2000" dirty="0"/>
                  <a:t> Clustering process</a:t>
                </a:r>
                <a:r>
                  <a:rPr lang="ko-KR" altLang="en-US" sz="2000" dirty="0"/>
                  <a:t>가 모든 가능한 타겟에 대해서 </a:t>
                </a:r>
                <a:r>
                  <a:rPr lang="en-US" altLang="ko-KR" sz="2000" dirty="0"/>
                  <a:t>peer group</a:t>
                </a:r>
                <a:r>
                  <a:rPr lang="ko-KR" altLang="en-US" sz="2000" dirty="0"/>
                  <a:t>을 </a:t>
                </a:r>
                <a:r>
                  <a:rPr lang="ko-KR" altLang="en-US" sz="2000" dirty="0" err="1"/>
                  <a:t>만들때</a:t>
                </a:r>
                <a:r>
                  <a:rPr lang="ko-KR" altLang="en-US" sz="2000" dirty="0"/>
                  <a:t> 걸리는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보다는 훨씬 효율적임</a:t>
                </a:r>
                <a:endParaRPr lang="en-US" altLang="ko-KR" sz="2000" dirty="0"/>
              </a:p>
              <a:p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2D57A7-58FF-1839-8658-7CF004D27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665" y="1937014"/>
                <a:ext cx="10515600" cy="2160853"/>
              </a:xfrm>
              <a:blipFill>
                <a:blip r:embed="rId2"/>
                <a:stretch>
                  <a:fillRect l="-522" t="-3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>
            <a:extLst>
              <a:ext uri="{FF2B5EF4-FFF2-40B4-BE49-F238E27FC236}">
                <a16:creationId xmlns:a16="http://schemas.microsoft.com/office/drawing/2014/main" id="{4EBCA70D-2300-BEEF-8D78-1F6B897D7430}"/>
              </a:ext>
            </a:extLst>
          </p:cNvPr>
          <p:cNvSpPr txBox="1">
            <a:spLocks/>
          </p:cNvSpPr>
          <p:nvPr/>
        </p:nvSpPr>
        <p:spPr>
          <a:xfrm>
            <a:off x="719665" y="152929"/>
            <a:ext cx="11472335" cy="1083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2.4 Clustering and Neighborhood-Based Methods</a:t>
            </a:r>
          </a:p>
        </p:txBody>
      </p:sp>
    </p:spTree>
    <p:extLst>
      <p:ext uri="{BB962C8B-B14F-4D97-AF65-F5344CB8AC3E}">
        <p14:creationId xmlns:p14="http://schemas.microsoft.com/office/powerpoint/2010/main" val="140696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EBCA70D-2300-BEEF-8D78-1F6B897D7430}"/>
              </a:ext>
            </a:extLst>
          </p:cNvPr>
          <p:cNvSpPr txBox="1">
            <a:spLocks/>
          </p:cNvSpPr>
          <p:nvPr/>
        </p:nvSpPr>
        <p:spPr>
          <a:xfrm>
            <a:off x="719665" y="152929"/>
            <a:ext cx="11472335" cy="1083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2.4 Clustering and Neighborhood-Based Methods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97940BC-4E56-0EDF-E68C-3EC7E73B01CB}"/>
              </a:ext>
            </a:extLst>
          </p:cNvPr>
          <p:cNvSpPr txBox="1">
            <a:spLocks/>
          </p:cNvSpPr>
          <p:nvPr/>
        </p:nvSpPr>
        <p:spPr>
          <a:xfrm>
            <a:off x="719665" y="1084263"/>
            <a:ext cx="10515600" cy="808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Clustering process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A6DC2E-F7CC-38D9-0EBC-561312142F37}"/>
              </a:ext>
            </a:extLst>
          </p:cNvPr>
          <p:cNvSpPr txBox="1">
            <a:spLocks/>
          </p:cNvSpPr>
          <p:nvPr/>
        </p:nvSpPr>
        <p:spPr>
          <a:xfrm>
            <a:off x="719665" y="1901297"/>
            <a:ext cx="10515600" cy="3737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Cluster </a:t>
            </a:r>
            <a:r>
              <a:rPr lang="ko-KR" altLang="en-US" sz="2000" dirty="0"/>
              <a:t>들이 생성된 이후에 </a:t>
            </a:r>
            <a:r>
              <a:rPr lang="en-US" altLang="ko-KR" sz="2000" dirty="0"/>
              <a:t>rating</a:t>
            </a:r>
            <a:r>
              <a:rPr lang="ko-KR" altLang="en-US" sz="2000" dirty="0"/>
              <a:t>을 예측하는 과정은 </a:t>
            </a:r>
            <a:r>
              <a:rPr lang="en-US" altLang="ko-KR" sz="2000" dirty="0"/>
              <a:t>2.4</a:t>
            </a:r>
            <a:r>
              <a:rPr lang="ko-KR" altLang="en-US" sz="2000" dirty="0"/>
              <a:t>의 수식</a:t>
            </a:r>
            <a:r>
              <a:rPr lang="en-US" altLang="ko-KR" sz="2000" dirty="0"/>
              <a:t>(Neighborhood-based prediction function)</a:t>
            </a:r>
            <a:r>
              <a:rPr lang="ko-KR" altLang="en-US" sz="2000" dirty="0"/>
              <a:t>과 유사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2.4</a:t>
            </a:r>
            <a:r>
              <a:rPr lang="ko-KR" altLang="en-US" sz="2000" dirty="0"/>
              <a:t>의 수식과 주요 차이점은 같은 </a:t>
            </a:r>
            <a:r>
              <a:rPr lang="en-US" altLang="ko-KR" sz="2000" dirty="0"/>
              <a:t>cluster</a:t>
            </a:r>
            <a:r>
              <a:rPr lang="ko-KR" altLang="en-US" sz="2000" dirty="0"/>
              <a:t>내의 </a:t>
            </a:r>
            <a:r>
              <a:rPr lang="en-US" altLang="ko-KR" sz="2000" dirty="0"/>
              <a:t>top-k closest peer</a:t>
            </a:r>
            <a:r>
              <a:rPr lang="ko-KR" altLang="en-US" sz="2000" dirty="0"/>
              <a:t>들이 </a:t>
            </a:r>
            <a:r>
              <a:rPr lang="ko-KR" altLang="en-US" sz="2000" dirty="0" err="1"/>
              <a:t>예측시</a:t>
            </a:r>
            <a:r>
              <a:rPr lang="ko-KR" altLang="en-US" sz="2000" dirty="0"/>
              <a:t> 사용됨</a:t>
            </a:r>
            <a:endParaRPr lang="en-US" altLang="ko-KR" sz="2000" dirty="0"/>
          </a:p>
          <a:p>
            <a:r>
              <a:rPr lang="ko-KR" altLang="en-US" sz="2000" dirty="0"/>
              <a:t>효율적이나 정확도에는 좀 손해를 </a:t>
            </a:r>
            <a:r>
              <a:rPr lang="ko-KR" altLang="en-US" sz="2000" dirty="0" err="1"/>
              <a:t>보게됨</a:t>
            </a:r>
            <a:endParaRPr lang="en-US" altLang="ko-KR" sz="2000" dirty="0"/>
          </a:p>
          <a:p>
            <a:r>
              <a:rPr lang="en-US" altLang="ko-KR" sz="2000" dirty="0"/>
              <a:t>Rating matrix</a:t>
            </a:r>
            <a:r>
              <a:rPr lang="ko-KR" altLang="en-US" sz="2000" dirty="0"/>
              <a:t>가 매우 커지는 경우에는 이 접근을 통해 적은 정확도의 손실로 큰 효율 상승을 얻을 수 있음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88695F-783B-D58D-8E02-AF6C97A6D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385" y="2421470"/>
            <a:ext cx="8604159" cy="82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1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FAD2F-4EBF-5A49-DEEA-7B4D8FD2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5" y="1119980"/>
            <a:ext cx="10515600" cy="808567"/>
          </a:xfrm>
        </p:spPr>
        <p:txBody>
          <a:bodyPr>
            <a:normAutofit/>
          </a:bodyPr>
          <a:lstStyle/>
          <a:p>
            <a:r>
              <a:rPr lang="en-US" sz="3200" dirty="0"/>
              <a:t>K-means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2D57A7-58FF-1839-8658-7CF004D27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665" y="1937013"/>
                <a:ext cx="10515600" cy="4480719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/>
                  <a:t>Clustering approach</a:t>
                </a:r>
                <a:r>
                  <a:rPr lang="ko-KR" altLang="en-US" sz="2000" dirty="0"/>
                  <a:t>가 가지는 한 </a:t>
                </a:r>
                <a:r>
                  <a:rPr lang="en-US" altLang="ko-KR" sz="2000" dirty="0"/>
                  <a:t>Challenge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rating matrix</a:t>
                </a:r>
                <a:r>
                  <a:rPr lang="ko-KR" altLang="en-US" sz="2000" dirty="0"/>
                  <a:t>가 </a:t>
                </a:r>
                <a:r>
                  <a:rPr lang="ko-KR" altLang="en-US" sz="2000" dirty="0" err="1"/>
                  <a:t>불완전하다는것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데이터 셋이 매우 불완전함</a:t>
                </a:r>
                <a:r>
                  <a:rPr lang="en-US" altLang="ko-KR" sz="2000" dirty="0"/>
                  <a:t>)</a:t>
                </a:r>
              </a:p>
              <a:p>
                <a:r>
                  <a:rPr lang="en-US" altLang="ko-KR" sz="2000" dirty="0"/>
                  <a:t>K</a:t>
                </a:r>
                <a:r>
                  <a:rPr lang="ko-KR" altLang="en-US" sz="2000" dirty="0"/>
                  <a:t>개의 다른 클러스터의 대표점인 </a:t>
                </a:r>
                <a:r>
                  <a:rPr lang="en-US" altLang="ko-KR" sz="2000" dirty="0"/>
                  <a:t>K</a:t>
                </a:r>
                <a:r>
                  <a:rPr lang="ko-KR" altLang="en-US" sz="2000" dirty="0"/>
                  <a:t>개의 중심점 또는 수단을 </a:t>
                </a:r>
                <a:r>
                  <a:rPr lang="ko-KR" altLang="en-US" sz="2000" dirty="0" err="1"/>
                  <a:t>사용하는게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k-means </a:t>
                </a:r>
                <a:r>
                  <a:rPr lang="ko-KR" altLang="en-US" sz="2000" dirty="0"/>
                  <a:t>접근의 기본적인 개념</a:t>
                </a:r>
                <a:endParaRPr lang="en-US" altLang="ko-KR" sz="2000" dirty="0"/>
              </a:p>
              <a:p>
                <a:r>
                  <a:rPr lang="ko-KR" altLang="en-US" sz="2000" dirty="0"/>
                  <a:t>각 데이터 포인트는 유사도나 거리함수에 의해서 가장 가까운 대표점에 할당됨</a:t>
                </a:r>
                <a:endParaRPr lang="en-US" altLang="ko-KR" sz="2000" dirty="0"/>
              </a:p>
              <a:p>
                <a:r>
                  <a:rPr lang="ko-KR" altLang="en-US" sz="2000" dirty="0"/>
                  <a:t>대표점들의 </a:t>
                </a:r>
                <a:r>
                  <a:rPr lang="en-US" altLang="ko-KR" sz="2000" dirty="0"/>
                  <a:t>set</a:t>
                </a:r>
                <a:r>
                  <a:rPr lang="ko-KR" altLang="en-US" sz="2000" dirty="0"/>
                  <a:t>에 의해 데이터 </a:t>
                </a:r>
                <a:r>
                  <a:rPr lang="ko-KR" altLang="en-US" sz="2000" dirty="0" err="1"/>
                  <a:t>파티셔닝은</a:t>
                </a:r>
                <a:r>
                  <a:rPr lang="ko-KR" altLang="en-US" sz="2000" dirty="0"/>
                  <a:t> 정의 </a:t>
                </a:r>
                <a:r>
                  <a:rPr lang="ko-KR" altLang="en-US" sz="2000" dirty="0" err="1"/>
                  <a:t>될수</a:t>
                </a:r>
                <a:r>
                  <a:rPr lang="ko-KR" altLang="en-US" sz="2000" dirty="0"/>
                  <a:t> 있음</a:t>
                </a:r>
                <a:endParaRPr lang="en-US" altLang="ko-KR" sz="2000" dirty="0"/>
              </a:p>
              <a:p>
                <a:r>
                  <a:rPr lang="ko-KR" altLang="en-US" sz="2000" dirty="0"/>
                  <a:t>데이터셋 </a:t>
                </a:r>
                <a:r>
                  <a:rPr lang="en-US" altLang="ko-KR" sz="2000" dirty="0"/>
                  <a:t>(m x n)</a:t>
                </a:r>
                <a:r>
                  <a:rPr lang="ko-KR" altLang="en-US" sz="2000" dirty="0"/>
                  <a:t>에 대해서 각 대표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n </a:t>
                </a:r>
                <a:r>
                  <a:rPr lang="ko-KR" altLang="en-US" sz="2000" dirty="0"/>
                  <a:t>차원의 데이터 포인트이며 </a:t>
                </a:r>
                <a:r>
                  <a:rPr lang="en-US" altLang="ko-KR" sz="2000" dirty="0" err="1"/>
                  <a:t>i</a:t>
                </a:r>
                <a:r>
                  <a:rPr lang="ko-KR" altLang="en-US" sz="2000" dirty="0"/>
                  <a:t>번째 클러스터의 </a:t>
                </a:r>
                <a:r>
                  <a:rPr lang="en-US" altLang="ko-KR" sz="2000" dirty="0"/>
                  <a:t>central point</a:t>
                </a:r>
                <a:r>
                  <a:rPr lang="ko-KR" altLang="en-US" sz="2000" dirty="0"/>
                  <a:t>임</a:t>
                </a:r>
                <a:endParaRPr lang="en-US" altLang="ko-KR" sz="2000" dirty="0"/>
              </a:p>
              <a:p>
                <a:r>
                  <a:rPr lang="ko-KR" altLang="en-US" sz="2000" dirty="0"/>
                  <a:t>이상적으로는 중앙대표가 이 클러스터의 평균이면 좋음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2D57A7-58FF-1839-8658-7CF004D27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665" y="1937013"/>
                <a:ext cx="10515600" cy="4480719"/>
              </a:xfrm>
              <a:blipFill>
                <a:blip r:embed="rId2"/>
                <a:stretch>
                  <a:fillRect l="-522" t="-1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>
            <a:extLst>
              <a:ext uri="{FF2B5EF4-FFF2-40B4-BE49-F238E27FC236}">
                <a16:creationId xmlns:a16="http://schemas.microsoft.com/office/drawing/2014/main" id="{4EBCA70D-2300-BEEF-8D78-1F6B897D7430}"/>
              </a:ext>
            </a:extLst>
          </p:cNvPr>
          <p:cNvSpPr txBox="1">
            <a:spLocks/>
          </p:cNvSpPr>
          <p:nvPr/>
        </p:nvSpPr>
        <p:spPr>
          <a:xfrm>
            <a:off x="719665" y="152929"/>
            <a:ext cx="11472335" cy="1083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2.4 Clustering and Neighborhood-Based Methods</a:t>
            </a:r>
          </a:p>
        </p:txBody>
      </p:sp>
    </p:spTree>
    <p:extLst>
      <p:ext uri="{BB962C8B-B14F-4D97-AF65-F5344CB8AC3E}">
        <p14:creationId xmlns:p14="http://schemas.microsoft.com/office/powerpoint/2010/main" val="84485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FAD2F-4EBF-5A49-DEEA-7B4D8FD2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5" y="1119980"/>
            <a:ext cx="10515600" cy="808567"/>
          </a:xfrm>
        </p:spPr>
        <p:txBody>
          <a:bodyPr>
            <a:normAutofit/>
          </a:bodyPr>
          <a:lstStyle/>
          <a:p>
            <a:r>
              <a:rPr lang="en-US" sz="3200" dirty="0"/>
              <a:t>K-means method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D57A7-58FF-1839-8658-7CF004D27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65" y="1937013"/>
            <a:ext cx="10515600" cy="448071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Rating matrix</a:t>
            </a:r>
            <a:r>
              <a:rPr lang="ko-KR" altLang="en-US" sz="2000" dirty="0"/>
              <a:t>가 불완전해서 평균과 </a:t>
            </a:r>
            <a:r>
              <a:rPr lang="ko-KR" altLang="en-US" sz="2000" dirty="0" err="1"/>
              <a:t>거리값의</a:t>
            </a:r>
            <a:r>
              <a:rPr lang="ko-KR" altLang="en-US" sz="2000" dirty="0"/>
              <a:t> 계산이 정의 되지 </a:t>
            </a:r>
            <a:r>
              <a:rPr lang="ko-KR" altLang="en-US" sz="2000" dirty="0" err="1"/>
              <a:t>않는게</a:t>
            </a:r>
            <a:r>
              <a:rPr lang="ko-KR" altLang="en-US" sz="2000" dirty="0"/>
              <a:t> 이 접근법의 주된 문제</a:t>
            </a:r>
            <a:endParaRPr lang="en-US" altLang="ko-KR" sz="2000" dirty="0"/>
          </a:p>
          <a:p>
            <a:r>
              <a:rPr lang="ko-KR" altLang="en-US" sz="2000" dirty="0"/>
              <a:t>클러스터내의 관측된 </a:t>
            </a:r>
            <a:r>
              <a:rPr lang="ko-KR" altLang="en-US" sz="2000" dirty="0" err="1"/>
              <a:t>값들만을</a:t>
            </a:r>
            <a:r>
              <a:rPr lang="ko-KR" altLang="en-US" sz="2000" dirty="0"/>
              <a:t> 이용해서 평균을 </a:t>
            </a:r>
            <a:r>
              <a:rPr lang="ko-KR" altLang="en-US" sz="2000" dirty="0" err="1"/>
              <a:t>구하는건</a:t>
            </a:r>
            <a:r>
              <a:rPr lang="ko-KR" altLang="en-US" sz="2000" dirty="0"/>
              <a:t> 상대적으로 쉬움</a:t>
            </a:r>
            <a:endParaRPr lang="en-US" altLang="ko-KR" sz="2000" dirty="0"/>
          </a:p>
          <a:p>
            <a:r>
              <a:rPr lang="ko-KR" altLang="en-US" sz="2000" dirty="0" err="1"/>
              <a:t>클러스내의</a:t>
            </a:r>
            <a:r>
              <a:rPr lang="ko-KR" altLang="en-US" sz="2000" dirty="0"/>
              <a:t> 한 개 이상의 </a:t>
            </a:r>
            <a:r>
              <a:rPr lang="en-US" altLang="ko-KR" sz="2000" dirty="0"/>
              <a:t>item</a:t>
            </a:r>
            <a:r>
              <a:rPr lang="ko-KR" altLang="en-US" sz="2000" dirty="0"/>
              <a:t>에 </a:t>
            </a:r>
            <a:r>
              <a:rPr lang="en-US" altLang="ko-KR" sz="2000" dirty="0"/>
              <a:t>rating</a:t>
            </a:r>
            <a:r>
              <a:rPr lang="ko-KR" altLang="en-US" sz="2000" dirty="0"/>
              <a:t>이 없는 경우 </a:t>
            </a:r>
            <a:r>
              <a:rPr lang="en-US" altLang="ko-KR" sz="2000" dirty="0"/>
              <a:t>centroid</a:t>
            </a:r>
            <a:r>
              <a:rPr lang="ko-KR" altLang="en-US" sz="2000" dirty="0"/>
              <a:t>도 </a:t>
            </a:r>
            <a:r>
              <a:rPr lang="en-US" altLang="ko-KR" sz="2000" dirty="0"/>
              <a:t>fully specified </a:t>
            </a:r>
            <a:r>
              <a:rPr lang="ko-KR" altLang="en-US" sz="2000" dirty="0"/>
              <a:t>되지 않을 수 있음</a:t>
            </a:r>
            <a:endParaRPr lang="en-US" altLang="ko-KR" sz="2000" dirty="0"/>
          </a:p>
          <a:p>
            <a:r>
              <a:rPr lang="ko-KR" altLang="en-US" sz="2000" dirty="0"/>
              <a:t>거리 값들은 차원의 하위집합만을 사용해서 계산되며 </a:t>
            </a:r>
            <a:r>
              <a:rPr lang="ko-KR" altLang="en-US" sz="2000" dirty="0" err="1"/>
              <a:t>계산시</a:t>
            </a:r>
            <a:r>
              <a:rPr lang="ko-KR" altLang="en-US" sz="2000" dirty="0"/>
              <a:t> 사용된 차원의 값으로 </a:t>
            </a:r>
            <a:r>
              <a:rPr lang="ko-KR" altLang="en-US" sz="2000" dirty="0" err="1"/>
              <a:t>나눠줌</a:t>
            </a:r>
            <a:r>
              <a:rPr lang="en-US" altLang="ko-KR" sz="2000" dirty="0"/>
              <a:t>. </a:t>
            </a:r>
            <a:r>
              <a:rPr lang="ko-KR" altLang="en-US" sz="2000" dirty="0"/>
              <a:t>이는 데이터 포인트와 </a:t>
            </a:r>
            <a:r>
              <a:rPr lang="en-US" altLang="ko-KR" sz="2000" dirty="0"/>
              <a:t>centroid</a:t>
            </a:r>
            <a:r>
              <a:rPr lang="ko-KR" altLang="en-US" sz="2000" dirty="0"/>
              <a:t>들 간의 </a:t>
            </a:r>
            <a:r>
              <a:rPr lang="ko-KR" altLang="en-US" sz="2000" dirty="0" err="1"/>
              <a:t>거리값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계산시</a:t>
            </a:r>
            <a:r>
              <a:rPr lang="ko-KR" altLang="en-US" sz="2000" dirty="0"/>
              <a:t> 서로 다른 차원들이 이용되기도 하기 때문</a:t>
            </a:r>
            <a:endParaRPr lang="en-US" altLang="ko-KR" sz="2000" dirty="0"/>
          </a:p>
          <a:p>
            <a:r>
              <a:rPr lang="ko-KR" altLang="en-US" sz="2000" dirty="0"/>
              <a:t>위 경우에는 </a:t>
            </a:r>
            <a:r>
              <a:rPr lang="en-US" altLang="ko-KR" sz="2000" dirty="0"/>
              <a:t>Manhattan </a:t>
            </a:r>
            <a:r>
              <a:rPr lang="ko-KR" altLang="en-US" sz="2000" dirty="0"/>
              <a:t>거리가 </a:t>
            </a:r>
            <a:r>
              <a:rPr lang="en-US" altLang="ko-KR" sz="2000" dirty="0"/>
              <a:t>Euclidean </a:t>
            </a:r>
            <a:r>
              <a:rPr lang="ko-KR" altLang="en-US" sz="2000" dirty="0"/>
              <a:t>거리보다 나은 조정을 산출하고 </a:t>
            </a:r>
            <a:r>
              <a:rPr lang="ko-KR" altLang="en-US" sz="2000" dirty="0" err="1"/>
              <a:t>정규화된</a:t>
            </a:r>
            <a:r>
              <a:rPr lang="ko-KR" altLang="en-US" sz="2000" dirty="0"/>
              <a:t> 값은 각 측정값에 대한 평균으로 더 쉽게 해석될 수 있음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EBCA70D-2300-BEEF-8D78-1F6B897D7430}"/>
              </a:ext>
            </a:extLst>
          </p:cNvPr>
          <p:cNvSpPr txBox="1">
            <a:spLocks/>
          </p:cNvSpPr>
          <p:nvPr/>
        </p:nvSpPr>
        <p:spPr>
          <a:xfrm>
            <a:off x="719665" y="152929"/>
            <a:ext cx="11472335" cy="1083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2.4 Clustering and Neighborhood-Based Methods</a:t>
            </a:r>
          </a:p>
        </p:txBody>
      </p:sp>
    </p:spTree>
    <p:extLst>
      <p:ext uri="{BB962C8B-B14F-4D97-AF65-F5344CB8AC3E}">
        <p14:creationId xmlns:p14="http://schemas.microsoft.com/office/powerpoint/2010/main" val="343864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FAD2F-4EBF-5A49-DEEA-7B4D8FD2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5" y="1119980"/>
            <a:ext cx="10515600" cy="808567"/>
          </a:xfrm>
        </p:spPr>
        <p:txBody>
          <a:bodyPr>
            <a:normAutofit/>
          </a:bodyPr>
          <a:lstStyle/>
          <a:p>
            <a:r>
              <a:rPr lang="en-US" sz="3200" dirty="0"/>
              <a:t>Clustering-based</a:t>
            </a:r>
            <a:r>
              <a:rPr lang="ko-KR" altLang="en-US" sz="3200" dirty="0"/>
              <a:t> </a:t>
            </a:r>
            <a:r>
              <a:rPr lang="en-US" altLang="ko-KR" sz="3200" dirty="0"/>
              <a:t>Method</a:t>
            </a:r>
            <a:endParaRPr 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D57A7-58FF-1839-8658-7CF004D27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65" y="1937013"/>
            <a:ext cx="10515600" cy="44807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지금까지 설명한 방법은 </a:t>
            </a:r>
            <a:r>
              <a:rPr lang="en-US" altLang="ko-KR" sz="2000" dirty="0"/>
              <a:t>user-based collaborative filtering</a:t>
            </a:r>
            <a:r>
              <a:rPr lang="ko-KR" altLang="en-US" sz="2000" dirty="0"/>
              <a:t>의 </a:t>
            </a:r>
            <a:r>
              <a:rPr lang="en-US" altLang="ko-KR" sz="2000" dirty="0"/>
              <a:t>row</a:t>
            </a:r>
            <a:r>
              <a:rPr lang="ko-KR" altLang="en-US" sz="2000" dirty="0"/>
              <a:t>들을 </a:t>
            </a:r>
            <a:r>
              <a:rPr lang="en-US" altLang="ko-KR" sz="2000" dirty="0"/>
              <a:t>clustering </a:t>
            </a:r>
            <a:r>
              <a:rPr lang="ko-KR" altLang="en-US" sz="2000" dirty="0" err="1"/>
              <a:t>하는것</a:t>
            </a:r>
            <a:endParaRPr lang="en-US" altLang="ko-KR" sz="2000" dirty="0"/>
          </a:p>
          <a:p>
            <a:r>
              <a:rPr lang="en-US" altLang="ko-KR" sz="2000" dirty="0"/>
              <a:t>Item-based method</a:t>
            </a:r>
            <a:r>
              <a:rPr lang="ko-KR" altLang="en-US" sz="2000" dirty="0"/>
              <a:t>들에 대해서는 </a:t>
            </a:r>
            <a:r>
              <a:rPr lang="en-US" altLang="ko-KR" sz="2000" dirty="0"/>
              <a:t>column</a:t>
            </a:r>
            <a:r>
              <a:rPr lang="ko-KR" altLang="en-US" sz="2000" dirty="0"/>
              <a:t>들을 </a:t>
            </a:r>
            <a:r>
              <a:rPr lang="en-US" altLang="ko-KR" sz="2000" dirty="0"/>
              <a:t>clustering </a:t>
            </a:r>
            <a:r>
              <a:rPr lang="ko-KR" altLang="en-US" sz="2000" dirty="0"/>
              <a:t>해야함</a:t>
            </a:r>
            <a:endParaRPr lang="en-US" altLang="ko-KR" sz="2000" dirty="0"/>
          </a:p>
          <a:p>
            <a:r>
              <a:rPr lang="en-US" altLang="ko-KR" sz="2000" dirty="0"/>
              <a:t>User-based metho</a:t>
            </a:r>
            <a:r>
              <a:rPr lang="ko-KR" altLang="en-US" sz="2000" dirty="0"/>
              <a:t>들과 </a:t>
            </a:r>
            <a:r>
              <a:rPr lang="en-US" altLang="ko-KR" sz="2000" dirty="0"/>
              <a:t>item-based metho</a:t>
            </a:r>
            <a:r>
              <a:rPr lang="ko-KR" altLang="en-US" sz="2000" dirty="0"/>
              <a:t>들이 있으며 </a:t>
            </a:r>
            <a:r>
              <a:rPr lang="en-US" altLang="ko-KR" sz="2000" dirty="0"/>
              <a:t>row </a:t>
            </a:r>
            <a:r>
              <a:rPr lang="ko-KR" altLang="en-US" sz="2000" dirty="0"/>
              <a:t>와 </a:t>
            </a:r>
            <a:r>
              <a:rPr lang="en-US" altLang="ko-KR" sz="2000" dirty="0"/>
              <a:t>column </a:t>
            </a:r>
            <a:r>
              <a:rPr lang="ko-KR" altLang="en-US" sz="2000" dirty="0"/>
              <a:t>들을 동시에 </a:t>
            </a:r>
            <a:r>
              <a:rPr lang="en-US" altLang="ko-KR" sz="2000" dirty="0"/>
              <a:t>clustering </a:t>
            </a:r>
            <a:r>
              <a:rPr lang="ko-KR" altLang="en-US" sz="2000" dirty="0"/>
              <a:t>하는 </a:t>
            </a:r>
            <a:r>
              <a:rPr lang="en-US" altLang="ko-KR" sz="2000" dirty="0"/>
              <a:t>co-clustering method</a:t>
            </a:r>
            <a:r>
              <a:rPr lang="ko-KR" altLang="en-US" sz="2000" dirty="0"/>
              <a:t>들도 있음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EBCA70D-2300-BEEF-8D78-1F6B897D7430}"/>
              </a:ext>
            </a:extLst>
          </p:cNvPr>
          <p:cNvSpPr txBox="1">
            <a:spLocks/>
          </p:cNvSpPr>
          <p:nvPr/>
        </p:nvSpPr>
        <p:spPr>
          <a:xfrm>
            <a:off x="719665" y="152929"/>
            <a:ext cx="11472335" cy="1083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2.4 Clustering and Neighborhood-Based Methods</a:t>
            </a:r>
          </a:p>
        </p:txBody>
      </p:sp>
    </p:spTree>
    <p:extLst>
      <p:ext uri="{BB962C8B-B14F-4D97-AF65-F5344CB8AC3E}">
        <p14:creationId xmlns:p14="http://schemas.microsoft.com/office/powerpoint/2010/main" val="41027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FAD2F-4EBF-5A49-DEEA-7B4D8FD2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5" y="1119980"/>
            <a:ext cx="10515600" cy="808567"/>
          </a:xfrm>
        </p:spPr>
        <p:txBody>
          <a:bodyPr>
            <a:normAutofit/>
          </a:bodyPr>
          <a:lstStyle/>
          <a:p>
            <a:r>
              <a:rPr lang="en-US" sz="3200" dirty="0"/>
              <a:t>Dimensionality Reduction Method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D57A7-58FF-1839-8658-7CF004D27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65" y="1937013"/>
            <a:ext cx="10515600" cy="448071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Dimensionality Reduction</a:t>
            </a:r>
            <a:r>
              <a:rPr lang="ko-KR" altLang="en-US" sz="2000" dirty="0"/>
              <a:t> </a:t>
            </a:r>
            <a:r>
              <a:rPr lang="en-US" altLang="ko-KR" sz="2000" dirty="0"/>
              <a:t>methods </a:t>
            </a:r>
            <a:r>
              <a:rPr lang="ko-KR" altLang="en-US" sz="2000" dirty="0"/>
              <a:t>들은 </a:t>
            </a:r>
            <a:r>
              <a:rPr lang="en-US" altLang="ko-KR" sz="2000" dirty="0"/>
              <a:t>neighborhood-based methods</a:t>
            </a:r>
            <a:r>
              <a:rPr lang="ko-KR" altLang="en-US" sz="2000" dirty="0"/>
              <a:t>들의 성능과 효율성 모두 향상 시킬 수 있음</a:t>
            </a:r>
            <a:endParaRPr lang="en-US" altLang="ko-KR" sz="2000" dirty="0"/>
          </a:p>
          <a:p>
            <a:r>
              <a:rPr lang="en-US" altLang="ko-KR" sz="2000" dirty="0"/>
              <a:t>Latent factor</a:t>
            </a:r>
            <a:r>
              <a:rPr lang="ko-KR" altLang="en-US" sz="2000" dirty="0"/>
              <a:t>에 대해서 </a:t>
            </a:r>
            <a:r>
              <a:rPr lang="en-US" altLang="ko-KR" sz="2000" dirty="0"/>
              <a:t>dense low-dimensional </a:t>
            </a:r>
            <a:r>
              <a:rPr lang="ko-KR" altLang="en-US" sz="2000" dirty="0"/>
              <a:t>표현을 제공해주기 때문에 </a:t>
            </a:r>
            <a:r>
              <a:rPr lang="en-US" altLang="ko-KR" sz="2000" dirty="0"/>
              <a:t>latent factor models</a:t>
            </a:r>
            <a:r>
              <a:rPr lang="ko-KR" altLang="en-US" sz="2000" dirty="0"/>
              <a:t>로도 불림</a:t>
            </a:r>
            <a:endParaRPr lang="en-US" altLang="ko-KR" sz="2000" dirty="0"/>
          </a:p>
          <a:p>
            <a:r>
              <a:rPr lang="ko-KR" altLang="en-US" sz="2000" dirty="0"/>
              <a:t>두 사용자가 적은  공통의 </a:t>
            </a:r>
            <a:r>
              <a:rPr lang="en-US" altLang="ko-KR" sz="2000" dirty="0"/>
              <a:t>item</a:t>
            </a:r>
            <a:r>
              <a:rPr lang="ko-KR" altLang="en-US" sz="2000" dirty="0"/>
              <a:t>에 대한 </a:t>
            </a:r>
            <a:r>
              <a:rPr lang="en-US" altLang="ko-KR" sz="2000" dirty="0" err="1"/>
              <a:t>ratin</a:t>
            </a:r>
            <a:r>
              <a:rPr lang="ko-KR" altLang="en-US" sz="2000" dirty="0"/>
              <a:t>을 남겼어도 </a:t>
            </a:r>
            <a:r>
              <a:rPr lang="en-US" altLang="ko-KR" sz="2000" dirty="0"/>
              <a:t>low-dimensional latent vector</a:t>
            </a:r>
            <a:r>
              <a:rPr lang="ko-KR" altLang="en-US" sz="2000" dirty="0"/>
              <a:t>들이 계산될 수 있음</a:t>
            </a:r>
            <a:endParaRPr lang="en-US" altLang="ko-KR" sz="2000" dirty="0"/>
          </a:p>
          <a:p>
            <a:r>
              <a:rPr lang="en-US" altLang="ko-KR" sz="2000" dirty="0"/>
              <a:t>Peer group</a:t>
            </a:r>
            <a:r>
              <a:rPr lang="ko-KR" altLang="en-US" sz="2000" dirty="0"/>
              <a:t>을 정하는 과정에서도 </a:t>
            </a:r>
            <a:r>
              <a:rPr lang="en-US" altLang="ko-KR" sz="2000" dirty="0"/>
              <a:t>low-dimensional latent vector</a:t>
            </a:r>
            <a:r>
              <a:rPr lang="ko-KR" altLang="en-US" sz="2000" dirty="0"/>
              <a:t>들을 이용하는 것이 더 효율적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EBCA70D-2300-BEEF-8D78-1F6B897D7430}"/>
              </a:ext>
            </a:extLst>
          </p:cNvPr>
          <p:cNvSpPr txBox="1">
            <a:spLocks/>
          </p:cNvSpPr>
          <p:nvPr/>
        </p:nvSpPr>
        <p:spPr>
          <a:xfrm>
            <a:off x="719665" y="152929"/>
            <a:ext cx="12623802" cy="1083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2.5 Dimensionality Reduction and Neighborhood Methods</a:t>
            </a:r>
          </a:p>
        </p:txBody>
      </p:sp>
    </p:spTree>
    <p:extLst>
      <p:ext uri="{BB962C8B-B14F-4D97-AF65-F5344CB8AC3E}">
        <p14:creationId xmlns:p14="http://schemas.microsoft.com/office/powerpoint/2010/main" val="185854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FAD2F-4EBF-5A49-DEEA-7B4D8FD2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5" y="1119980"/>
            <a:ext cx="10515600" cy="808567"/>
          </a:xfrm>
        </p:spPr>
        <p:txBody>
          <a:bodyPr>
            <a:normAutofit/>
          </a:bodyPr>
          <a:lstStyle/>
          <a:p>
            <a:r>
              <a:rPr lang="en-US" sz="3200" dirty="0"/>
              <a:t>Latent factor model</a:t>
            </a:r>
            <a:r>
              <a:rPr lang="ko-KR" altLang="en-US" sz="3200" dirty="0"/>
              <a:t>들의 추천시스템에서의 활용</a:t>
            </a:r>
            <a:endParaRPr 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D57A7-58FF-1839-8658-7CF004D27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65" y="1937013"/>
            <a:ext cx="10515600" cy="448071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 </a:t>
            </a:r>
            <a:r>
              <a:rPr lang="ko-KR" altLang="en-US" sz="2000" dirty="0"/>
              <a:t>데이터의 축소된 표현은 </a:t>
            </a:r>
            <a:r>
              <a:rPr lang="en-US" altLang="ko-KR" sz="2000" dirty="0"/>
              <a:t>row-wise </a:t>
            </a:r>
            <a:r>
              <a:rPr lang="ko-KR" altLang="en-US" sz="2000" dirty="0"/>
              <a:t>또는 </a:t>
            </a:r>
            <a:r>
              <a:rPr lang="en-US" altLang="ko-KR" sz="2000" dirty="0"/>
              <a:t>column-wise latent factor</a:t>
            </a:r>
            <a:r>
              <a:rPr lang="ko-KR" altLang="en-US" sz="2000" dirty="0"/>
              <a:t>로 생성될 수 있음</a:t>
            </a:r>
            <a:endParaRPr lang="en-US" altLang="ko-KR" sz="2000" dirty="0"/>
          </a:p>
          <a:p>
            <a:r>
              <a:rPr lang="en-US" altLang="ko-KR" sz="2000" dirty="0"/>
              <a:t>Item </a:t>
            </a:r>
            <a:r>
              <a:rPr lang="ko-KR" altLang="en-US" sz="2000" dirty="0"/>
              <a:t>의 차원이나 </a:t>
            </a:r>
            <a:r>
              <a:rPr lang="en-US" altLang="ko-KR" sz="2000" dirty="0"/>
              <a:t>user</a:t>
            </a:r>
            <a:r>
              <a:rPr lang="ko-KR" altLang="en-US" sz="2000" dirty="0"/>
              <a:t>의 차원을 축소 시킬 수 있음</a:t>
            </a:r>
            <a:endParaRPr lang="en-US" altLang="ko-KR" sz="2000" dirty="0"/>
          </a:p>
          <a:p>
            <a:r>
              <a:rPr lang="ko-KR" altLang="en-US" sz="2000" dirty="0"/>
              <a:t>축소된 표현은 </a:t>
            </a:r>
            <a:r>
              <a:rPr lang="en-US" altLang="ko-KR" sz="2000" dirty="0"/>
              <a:t>neighborhood-based </a:t>
            </a:r>
            <a:r>
              <a:rPr lang="ko-KR" altLang="en-US" sz="2000" dirty="0"/>
              <a:t>모델들이 가지는 희소성 문제를 완화 시킬 수 있음</a:t>
            </a:r>
            <a:endParaRPr lang="en-US" altLang="ko-KR" sz="2000" dirty="0"/>
          </a:p>
          <a:p>
            <a:r>
              <a:rPr lang="ko-KR" altLang="en-US" sz="2000" dirty="0"/>
              <a:t>어느 차원을 </a:t>
            </a:r>
            <a:r>
              <a:rPr lang="ko-KR" altLang="en-US" sz="2000" dirty="0" err="1"/>
              <a:t>축소시키냐에</a:t>
            </a:r>
            <a:r>
              <a:rPr lang="ko-KR" altLang="en-US" sz="2000" dirty="0"/>
              <a:t> 따라서 이를 </a:t>
            </a:r>
            <a:r>
              <a:rPr lang="en-US" altLang="ko-KR" sz="2000" dirty="0"/>
              <a:t>user-based </a:t>
            </a:r>
            <a:r>
              <a:rPr lang="ko-KR" altLang="en-US" sz="2000" dirty="0"/>
              <a:t>또는 </a:t>
            </a:r>
            <a:r>
              <a:rPr lang="en-US" altLang="ko-KR" sz="2000" dirty="0"/>
              <a:t>item-based neighborhood algorithm</a:t>
            </a:r>
            <a:r>
              <a:rPr lang="ko-KR" altLang="en-US" sz="2000" dirty="0"/>
              <a:t>에 사용 할 수 있음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Latent </a:t>
            </a:r>
            <a:r>
              <a:rPr lang="ko-KR" altLang="en-US" sz="2000" dirty="0"/>
              <a:t>표현은 </a:t>
            </a:r>
            <a:r>
              <a:rPr lang="en-US" altLang="ko-KR" sz="2000" dirty="0"/>
              <a:t>row, column</a:t>
            </a:r>
            <a:r>
              <a:rPr lang="ko-KR" altLang="en-US" sz="2000" dirty="0"/>
              <a:t>에 대해서 동시에 정의되고 </a:t>
            </a:r>
            <a:r>
              <a:rPr lang="en-US" altLang="ko-KR" sz="2000" dirty="0"/>
              <a:t>neighborhood-based method</a:t>
            </a:r>
            <a:r>
              <a:rPr lang="ko-KR" altLang="en-US" sz="2000" dirty="0"/>
              <a:t>들을 사용하지 않고 전체</a:t>
            </a:r>
            <a:r>
              <a:rPr lang="en-US" altLang="ko-KR" sz="2000" dirty="0"/>
              <a:t> rating matrix</a:t>
            </a:r>
            <a:r>
              <a:rPr lang="ko-KR" altLang="en-US" sz="2000" dirty="0"/>
              <a:t>를 </a:t>
            </a:r>
            <a:r>
              <a:rPr lang="en-US" altLang="ko-KR" sz="2000" dirty="0"/>
              <a:t>one shot</a:t>
            </a:r>
            <a:r>
              <a:rPr lang="ko-KR" altLang="en-US" sz="2000" dirty="0"/>
              <a:t>에 정의 할 수 있게 </a:t>
            </a:r>
            <a:r>
              <a:rPr lang="ko-KR" altLang="en-US" sz="2000" dirty="0" err="1"/>
              <a:t>해줌</a:t>
            </a:r>
            <a:endParaRPr lang="en-US" altLang="ko-KR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EBCA70D-2300-BEEF-8D78-1F6B897D7430}"/>
              </a:ext>
            </a:extLst>
          </p:cNvPr>
          <p:cNvSpPr txBox="1">
            <a:spLocks/>
          </p:cNvSpPr>
          <p:nvPr/>
        </p:nvSpPr>
        <p:spPr>
          <a:xfrm>
            <a:off x="719665" y="152929"/>
            <a:ext cx="12623802" cy="1083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2.5 Dimensionality Reduction and Neighborhood Methods</a:t>
            </a:r>
          </a:p>
        </p:txBody>
      </p:sp>
    </p:spTree>
    <p:extLst>
      <p:ext uri="{BB962C8B-B14F-4D97-AF65-F5344CB8AC3E}">
        <p14:creationId xmlns:p14="http://schemas.microsoft.com/office/powerpoint/2010/main" val="252644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</TotalTime>
  <Words>1163</Words>
  <Application>Microsoft Office PowerPoint</Application>
  <PresentationFormat>와이드스크린</PresentationFormat>
  <Paragraphs>103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테마</vt:lpstr>
      <vt:lpstr>2.4 Clustering and Neighborhood-Based Methods</vt:lpstr>
      <vt:lpstr>Neighborhood-Based Methods의 Main Problem</vt:lpstr>
      <vt:lpstr>Offline nearest-neighbor phase vs clustering process</vt:lpstr>
      <vt:lpstr>PowerPoint 프레젠테이션</vt:lpstr>
      <vt:lpstr>K-means method</vt:lpstr>
      <vt:lpstr>K-means method</vt:lpstr>
      <vt:lpstr>Clustering-based Method</vt:lpstr>
      <vt:lpstr>Dimensionality Reduction Method</vt:lpstr>
      <vt:lpstr>Latent factor model들의 추천시스템에서의 활용</vt:lpstr>
      <vt:lpstr>User-based collaborative filetering methods case</vt:lpstr>
      <vt:lpstr>SVD-like method</vt:lpstr>
      <vt:lpstr>PCA-like method</vt:lpstr>
      <vt:lpstr>2.5.1Handling Problems with Bias</vt:lpstr>
      <vt:lpstr>2.5.1.1 Maximum Likelihood Estimation</vt:lpstr>
      <vt:lpstr>2.5.1.1 Maximum Likelihood Estimation</vt:lpstr>
      <vt:lpstr>2.5.1.2 Direct Matrix Factorization of Incomplete Datea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2.4 Clustering and Neighborhood-Based Methods</dc:title>
  <dc:creator>Kee Young Yoon</dc:creator>
  <cp:lastModifiedBy>Kee Young Yoon</cp:lastModifiedBy>
  <cp:revision>4</cp:revision>
  <dcterms:created xsi:type="dcterms:W3CDTF">2023-10-22T05:43:03Z</dcterms:created>
  <dcterms:modified xsi:type="dcterms:W3CDTF">2023-10-24T15:24:24Z</dcterms:modified>
</cp:coreProperties>
</file>