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3400">
                <a:latin typeface="+mj-lt"/>
                <a:ea typeface="+mj-ea"/>
                <a:cs typeface="+mj-cs"/>
                <a:sym typeface="Helvetica Neue"/>
              </a:defRPr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400">
                <a:latin typeface="+mj-lt"/>
                <a:ea typeface="+mj-ea"/>
                <a:cs typeface="+mj-cs"/>
                <a:sym typeface="Helvetica Neue"/>
              </a:defRPr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400">
                <a:latin typeface="+mj-lt"/>
                <a:ea typeface="+mj-ea"/>
                <a:cs typeface="+mj-cs"/>
                <a:sym typeface="Helvetica Neue"/>
              </a:defRPr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400">
                <a:latin typeface="+mj-lt"/>
                <a:ea typeface="+mj-ea"/>
                <a:cs typeface="+mj-cs"/>
                <a:sym typeface="Helvetica Neue"/>
              </a:defRPr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4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b="1" spc="-232" sz="11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0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200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109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200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본문 첫 번째 줄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FontTx/>
              <a:buNone/>
              <a:defRPr spc="-99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의제 주제</a:t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250" sz="25000">
                <a:latin typeface="+mj-lt"/>
                <a:ea typeface="+mj-ea"/>
                <a:cs typeface="+mj-cs"/>
                <a:sym typeface="Helvetica Neue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250" sz="25000">
                <a:latin typeface="+mj-lt"/>
                <a:ea typeface="+mj-ea"/>
                <a:cs typeface="+mj-cs"/>
                <a:sym typeface="Helvetica Neue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250" sz="25000">
                <a:latin typeface="+mj-lt"/>
                <a:ea typeface="+mj-ea"/>
                <a:cs typeface="+mj-cs"/>
                <a:sym typeface="Helvetica Neue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250" sz="25000">
                <a:latin typeface="+mj-lt"/>
                <a:ea typeface="+mj-ea"/>
                <a:cs typeface="+mj-cs"/>
                <a:sym typeface="Helvetica Neue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250" sz="250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2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본문 첫 번째 줄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3600">
                <a:latin typeface="+mj-lt"/>
                <a:ea typeface="+mj-ea"/>
                <a:cs typeface="+mj-cs"/>
                <a:sym typeface="Helvetica Neue"/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600">
                <a:latin typeface="+mj-lt"/>
                <a:ea typeface="+mj-ea"/>
                <a:cs typeface="+mj-cs"/>
                <a:sym typeface="Helvetica Neue"/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600">
                <a:latin typeface="+mj-lt"/>
                <a:ea typeface="+mj-ea"/>
                <a:cs typeface="+mj-cs"/>
                <a:sym typeface="Helvetica Neue"/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600">
                <a:latin typeface="+mj-lt"/>
                <a:ea typeface="+mj-ea"/>
                <a:cs typeface="+mj-cs"/>
                <a:sym typeface="Helvetica Neue"/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lIns="50800" tIns="50800" rIns="50800" bIns="50800"/>
          <a:lstStyle>
            <a:lvl1pPr marL="469900" indent="-300876" defTabSz="2438337">
              <a:spcBef>
                <a:spcPts val="0"/>
              </a:spcBef>
              <a:buSzTx/>
              <a:buFont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70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b="1" spc="-232" sz="11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3400">
                <a:latin typeface="+mj-lt"/>
                <a:ea typeface="+mj-ea"/>
                <a:cs typeface="+mj-cs"/>
                <a:sym typeface="Helvetica Neue"/>
              </a:defRPr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400">
                <a:latin typeface="+mj-lt"/>
                <a:ea typeface="+mj-ea"/>
                <a:cs typeface="+mj-cs"/>
                <a:sym typeface="Helvetica Neue"/>
              </a:defRPr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400">
                <a:latin typeface="+mj-lt"/>
                <a:ea typeface="+mj-ea"/>
                <a:cs typeface="+mj-cs"/>
                <a:sym typeface="Helvetica Neue"/>
              </a:defRPr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400">
                <a:latin typeface="+mj-lt"/>
                <a:ea typeface="+mj-ea"/>
                <a:cs typeface="+mj-cs"/>
                <a:sym typeface="Helvetica Neue"/>
              </a:defRPr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34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500">
                <a:latin typeface="+mj-lt"/>
                <a:ea typeface="+mj-ea"/>
                <a:cs typeface="+mj-cs"/>
                <a:sym typeface="Helvetica Neue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500">
                <a:latin typeface="+mj-lt"/>
                <a:ea typeface="+mj-ea"/>
                <a:cs typeface="+mj-cs"/>
                <a:sym typeface="Helvetica Neue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500">
                <a:latin typeface="+mj-lt"/>
                <a:ea typeface="+mj-ea"/>
                <a:cs typeface="+mj-cs"/>
                <a:sym typeface="Helvetica Neue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500">
                <a:latin typeface="+mj-lt"/>
                <a:ea typeface="+mj-ea"/>
                <a:cs typeface="+mj-cs"/>
                <a:sym typeface="Helvetica Neue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5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200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 numCol="2" spcCol="109855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  <a:lvl2pPr marL="12192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2pPr>
            <a:lvl3pPr marL="18288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3pPr>
            <a:lvl4pPr marL="24384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4pPr>
            <a:lvl5pPr marL="30480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200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200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5200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b="1" sz="52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203054" y="12835871"/>
            <a:ext cx="504546" cy="483908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ctr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54478" marR="0" indent="-640078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759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978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588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Critiques</a:t>
            </a:r>
          </a:p>
        </p:txBody>
      </p:sp>
      <p:sp>
        <p:nvSpPr>
          <p:cNvPr id="181" name="내용 개체 틀 2"/>
          <p:cNvSpPr txBox="1"/>
          <p:nvPr>
            <p:ph type="body" sz="half" idx="1"/>
          </p:nvPr>
        </p:nvSpPr>
        <p:spPr>
          <a:xfrm>
            <a:off x="1439329" y="3874027"/>
            <a:ext cx="21031202" cy="4939122"/>
          </a:xfrm>
          <a:prstGeom prst="rect">
            <a:avLst/>
          </a:prstGeom>
        </p:spPr>
        <p:txBody>
          <a:bodyPr/>
          <a:lstStyle/>
          <a:p>
            <a:pPr marL="326571" indent="-326571">
              <a:defRPr sz="4000"/>
            </a:pPr>
            <a:r>
              <a:t>Critique는 첫 단계에 유저들이 정확한 요구 사항을 명시하지 못하는곳에서 기인</a:t>
            </a:r>
          </a:p>
          <a:p>
            <a:pPr marL="326571" indent="-326571">
              <a:defRPr sz="4000"/>
            </a:pPr>
            <a:r>
              <a:t>유저에게 결과가 </a:t>
            </a:r>
          </a:p>
        </p:txBody>
      </p:sp>
      <p:sp>
        <p:nvSpPr>
          <p:cNvPr id="182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5.3.2 Critiquing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Pruning in Decision Trees</a:t>
            </a:r>
          </a:p>
        </p:txBody>
      </p:sp>
      <p:sp>
        <p:nvSpPr>
          <p:cNvPr id="219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220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Overfitting을 피하기 위해서 적용됨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Tree 생성 단계에서 Training Data의 일부를 사용하지 않음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Pruning의 효과를 확인하기 위해서 사용하지 않은 데이터를 가지고 테스트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node의 제거가 Training시 사용하지 않은 데이터를 통한 데이터에 대해 정확도를 상승 시키는 경우 node는 제거됨</a:t>
            </a: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Main Challenge</a:t>
            </a:r>
          </a:p>
        </p:txBody>
      </p:sp>
      <p:sp>
        <p:nvSpPr>
          <p:cNvPr id="22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3.2.1 Extending Decision Trees to Collaborative Filtering</a:t>
            </a:r>
          </a:p>
        </p:txBody>
      </p:sp>
      <p:sp>
        <p:nvSpPr>
          <p:cNvPr id="224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Column 기준으로 구분이 확실히 되어 있지 않다는점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Rating Matrix의 주요 entry 들이 비어 있다는점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Collaborative Filtering에서는 종속과 독립 변수가 확실히 구분되어 있지 않음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이슈는 각 item에 대한 rating을 예측하기 위해 각각 decision tree를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Missing Independent Features</a:t>
            </a:r>
          </a:p>
        </p:txBody>
      </p:sp>
      <p:sp>
        <p:nvSpPr>
          <p:cNvPr id="22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3.2.1 Extending Decision Trees to Collaborative Filtering</a:t>
            </a:r>
          </a:p>
        </p:txBody>
      </p:sp>
      <p:sp>
        <p:nvSpPr>
          <p:cNvPr id="228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user의 item에 대한 rating을 threshold 기준으로 분리시 비어 있는 데이터를 양쪽 브랜치로 모두 할당시 tree가 엄격한 분할이 아님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테스트 케이스가 tree에서 여러 path를 따라 매핑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2.5장에서 제시된것처럼 낮은 차원의 표현으로 대채하는 접근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m x (n-1) 차원의 matrix에서 d&lt;&lt;n-1인 mxd 차원의 fully specified된 matrix로 변환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과정을 통해서 각 user의 d차원 rating vector가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이 축소된 표현으로 해당 item에 대한 decision tree를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총 n개의 item에 대해 n개의 decision tree가 생성되며 j번째 tree로 j번째 item에대한 rating 예측이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Association Rule Mining</a:t>
            </a:r>
          </a:p>
        </p:txBody>
      </p:sp>
      <p:sp>
        <p:nvSpPr>
          <p:cNvPr id="23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3.3 Rule-Based Collaborative Filtering</a:t>
            </a:r>
          </a:p>
        </p:txBody>
      </p:sp>
      <p:sp>
        <p:nvSpPr>
          <p:cNvPr id="232" name="내용 개체 틀 2"/>
          <p:cNvSpPr txBox="1"/>
          <p:nvPr/>
        </p:nvSpPr>
        <p:spPr>
          <a:xfrm>
            <a:off x="1530770" y="4082134"/>
            <a:ext cx="20848319" cy="399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Transaction Database T</a:t>
            </a:r>
            <a:r>
              <a:rPr b="1"/>
              <a:t>={</a:t>
            </a:r>
            <a14:m>
              <m:oMath>
                <m:sSub>
                  <m:e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𝑇</m:t>
                    </m:r>
                  </m:e>
                  <m:sub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000" i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 b="1"/>
              <a:t>…</a:t>
            </a:r>
            <a:r>
              <a:rPr>
                <a:solidFill>
                  <a:srgbClr val="836967"/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𝑇</m:t>
                    </m:r>
                  </m:e>
                  <m:sub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4000" i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t>}</a:t>
            </a:r>
            <a:r>
              <a:t>이 </a:t>
            </a:r>
            <a:r>
              <a:t>n</a:t>
            </a:r>
            <a:r>
              <a:t>개의 </a:t>
            </a:r>
            <a:r>
              <a:t>item I</a:t>
            </a:r>
            <a:r>
              <a:t>에 대해서 정의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I</a:t>
            </a:r>
            <a:r>
              <a:t>는 </a:t>
            </a:r>
            <a:r>
              <a:t>item</a:t>
            </a:r>
            <a:r>
              <a:t>의 전체 집합이며 각 </a:t>
            </a:r>
            <a:r>
              <a:t>Transaction Ti</a:t>
            </a:r>
            <a:r>
              <a:t>는 </a:t>
            </a:r>
            <a:r>
              <a:t>I</a:t>
            </a:r>
            <a:r>
              <a:t>의 부분집합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 Mining</a:t>
            </a:r>
            <a:r>
              <a:t>의 </a:t>
            </a:r>
            <a:r>
              <a:t>key</a:t>
            </a:r>
            <a:r>
              <a:t>는 </a:t>
            </a:r>
            <a:r>
              <a:t>Transaction Database</a:t>
            </a:r>
            <a:r>
              <a:t>에서 상관관계 높은 </a:t>
            </a:r>
            <a:r>
              <a:t>item</a:t>
            </a:r>
            <a:r>
              <a:t>의 집합들을 찾는것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Support</a:t>
            </a:r>
            <a:r>
              <a:t>와 </a:t>
            </a:r>
            <a:r>
              <a:t>Confidence</a:t>
            </a:r>
            <a:r>
              <a:t>라는 개념을 통해서 </a:t>
            </a:r>
            <a:r>
              <a:t>item </a:t>
            </a:r>
            <a:r>
              <a:t>집합들간의 관계가 측정됨</a:t>
            </a:r>
          </a:p>
        </p:txBody>
      </p:sp>
      <p:sp>
        <p:nvSpPr>
          <p:cNvPr id="233" name="제목 1"/>
          <p:cNvSpPr txBox="1"/>
          <p:nvPr/>
        </p:nvSpPr>
        <p:spPr>
          <a:xfrm>
            <a:off x="1439330" y="7929558"/>
            <a:ext cx="21031201" cy="161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Support</a:t>
            </a:r>
          </a:p>
        </p:txBody>
      </p:sp>
      <p:sp>
        <p:nvSpPr>
          <p:cNvPr id="234" name="내용 개체 틀 2"/>
          <p:cNvSpPr txBox="1"/>
          <p:nvPr/>
        </p:nvSpPr>
        <p:spPr>
          <a:xfrm>
            <a:off x="1530771" y="9527269"/>
            <a:ext cx="20848319" cy="399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정의: T안의 부분집합 itemset X의 비율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itemset의 support가 미리 정해진 s에 적어도 일치하는 경우 itemset은 frequent하다고 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Threshold s는 minimum support, 위 itemset들은 frequent item sets, frequent 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1"/>
          <p:cNvSpPr txBox="1"/>
          <p:nvPr>
            <p:ph type="title"/>
          </p:nvPr>
        </p:nvSpPr>
        <p:spPr>
          <a:xfrm>
            <a:off x="1490129" y="25447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Confidence</a:t>
            </a:r>
          </a:p>
        </p:txBody>
      </p:sp>
      <p:sp>
        <p:nvSpPr>
          <p:cNvPr id="23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3.3 Rule-Based Collaborative Filtering</a:t>
            </a:r>
          </a:p>
        </p:txBody>
      </p:sp>
      <p:sp>
        <p:nvSpPr>
          <p:cNvPr id="238" name="내용 개체 틀 2"/>
          <p:cNvSpPr txBox="1"/>
          <p:nvPr/>
        </p:nvSpPr>
        <p:spPr>
          <a:xfrm>
            <a:off x="1581571" y="4450229"/>
            <a:ext cx="20848319" cy="399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정의</a:t>
            </a:r>
            <a:r>
              <a:t>: X</a:t>
            </a:r>
            <a:r>
              <a:t> </a:t>
            </a:r>
            <a14:m>
              <m:oMath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⇒</m:t>
                </m:r>
                <m:r>
                  <m:rPr>
                    <m:sty m:val="p"/>
                  </m:rP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의 </a:t>
            </a:r>
            <a:r>
              <a:t>Confidence</a:t>
            </a:r>
            <a:r>
              <a:t>는 </a:t>
            </a:r>
            <a:r>
              <a:t>Transaction T</a:t>
            </a:r>
            <a:r>
              <a:t>가 </a:t>
            </a:r>
            <a:r>
              <a:t>X</a:t>
            </a:r>
            <a:r>
              <a:t>를 포함할때</a:t>
            </a:r>
            <a:r>
              <a:t>, Y</a:t>
            </a:r>
            <a:r>
              <a:t>를 포함할 조건부 확률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X U Y </a:t>
            </a:r>
            <a:r>
              <a:t>의 </a:t>
            </a:r>
            <a:r>
              <a:t>support</a:t>
            </a:r>
            <a:r>
              <a:t>를 </a:t>
            </a:r>
            <a:r>
              <a:t>X</a:t>
            </a:r>
            <a:r>
              <a:t>의 </a:t>
            </a:r>
            <a:r>
              <a:t>support</a:t>
            </a:r>
            <a:r>
              <a:t>로 나눈것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Rule</a:t>
            </a:r>
            <a:r>
              <a:t>에대한 </a:t>
            </a:r>
            <a:r>
              <a:t>Confidence</a:t>
            </a:r>
            <a:r>
              <a:t>는 항상 </a:t>
            </a:r>
            <a:r>
              <a:t>(0,1) </a:t>
            </a:r>
            <a:r>
              <a:t>범위에 존재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Confidence</a:t>
            </a:r>
            <a:r>
              <a:t>가 높을 수록 </a:t>
            </a:r>
            <a:r>
              <a:t>Rule</a:t>
            </a:r>
            <a:r>
              <a:t>의 강하다는 표시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3.2.1 Extending Decision Trees to Collaborative Filtering</a:t>
            </a:r>
          </a:p>
        </p:txBody>
      </p:sp>
      <p:sp>
        <p:nvSpPr>
          <p:cNvPr id="241" name="제목 1"/>
          <p:cNvSpPr txBox="1"/>
          <p:nvPr/>
        </p:nvSpPr>
        <p:spPr>
          <a:xfrm>
            <a:off x="1439330" y="2392359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Association Rule</a:t>
            </a:r>
          </a:p>
        </p:txBody>
      </p:sp>
      <p:sp>
        <p:nvSpPr>
          <p:cNvPr id="242" name="내용 개체 틀 2"/>
          <p:cNvSpPr txBox="1"/>
          <p:nvPr/>
        </p:nvSpPr>
        <p:spPr>
          <a:xfrm>
            <a:off x="1530771" y="3863070"/>
            <a:ext cx="20848319" cy="763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정의: Rule X</a:t>
            </a:r>
            <a:r>
              <a:t> </a:t>
            </a:r>
            <a14:m>
              <m:oMath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⇒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t>Y 는 최소 support s 와 최소 confidence c에서 아래 조건을 만족시 association rule이라함</a:t>
            </a:r>
          </a:p>
          <a:p>
            <a:pPr marL="740832" indent="-740832" defTabSz="1828800">
              <a:spcBef>
                <a:spcPts val="2000"/>
              </a:spcBef>
              <a:buSzPct val="100000"/>
              <a:buAutoNum type="arabicPeriod" startAt="1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X U Y 의 support가 적어도 s</a:t>
            </a:r>
          </a:p>
          <a:p>
            <a:pPr marL="740832" indent="-740832" defTabSz="1828800">
              <a:spcBef>
                <a:spcPts val="2000"/>
              </a:spcBef>
              <a:buSzPct val="100000"/>
              <a:buAutoNum type="arabicPeriod" startAt="1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X</a:t>
            </a:r>
            <a14:m>
              <m:oMath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⇒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t>Y의 confidence가 적어도 c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Rule을 찾는건 두 단계 프로세스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첫 단계 에서는 최소 support s 를 만족하는 모든 itemset들을 정의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각 items Z에서 (X,Z-X)의 모든 분할을 구성하여 X</a:t>
            </a:r>
            <a:r>
              <a:t> </a:t>
            </a:r>
            <a14:m>
              <m:oMath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⇒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t>Z-X 룰을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룰 들 중 최소 confidence를 만족한 Rule 들만 유지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3.3.1 Leveraging Association Rules for Collaborative Filtering</a:t>
            </a:r>
          </a:p>
        </p:txBody>
      </p:sp>
      <p:sp>
        <p:nvSpPr>
          <p:cNvPr id="245" name="제목 1"/>
          <p:cNvSpPr txBox="1"/>
          <p:nvPr/>
        </p:nvSpPr>
        <p:spPr>
          <a:xfrm>
            <a:off x="1439330" y="2392359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Association Rule</a:t>
            </a:r>
          </a:p>
        </p:txBody>
      </p:sp>
      <p:sp>
        <p:nvSpPr>
          <p:cNvPr id="246" name="내용 개체 틀 2"/>
          <p:cNvSpPr txBox="1"/>
          <p:nvPr/>
        </p:nvSpPr>
        <p:spPr>
          <a:xfrm>
            <a:off x="1530771" y="3863070"/>
            <a:ext cx="20848319" cy="935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 </a:t>
            </a:r>
            <a:r>
              <a:t>들은 단항 </a:t>
            </a:r>
            <a:r>
              <a:t>Rating Matrix </a:t>
            </a:r>
            <a:r>
              <a:t>에서 추천시 유용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Rule-based</a:t>
            </a:r>
            <a:r>
              <a:t> </a:t>
            </a:r>
            <a:r>
              <a:t>Collaborative Filtering</a:t>
            </a:r>
            <a:r>
              <a:t>의 첫 스텝은 미리 정의 되어 있는 최소 </a:t>
            </a:r>
            <a:r>
              <a:t>support</a:t>
            </a:r>
            <a:r>
              <a:t>와 최소 </a:t>
            </a:r>
            <a:r>
              <a:t>confidence</a:t>
            </a:r>
            <a:r>
              <a:t>에 해당하는 모든 </a:t>
            </a:r>
            <a:r>
              <a:t>association rule</a:t>
            </a:r>
            <a:r>
              <a:t>들을 찾는것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최소 </a:t>
            </a:r>
            <a:r>
              <a:t>support </a:t>
            </a:r>
            <a:r>
              <a:t>와 최소 </a:t>
            </a:r>
            <a:r>
              <a:t>confidence</a:t>
            </a:r>
            <a:r>
              <a:t>는 예측정확도를 최대화 하기위해 </a:t>
            </a:r>
            <a:r>
              <a:t>tuning </a:t>
            </a:r>
            <a:r>
              <a:t>되는 </a:t>
            </a:r>
            <a:r>
              <a:t>paramete</a:t>
            </a:r>
            <a:r>
              <a:t>로 볼 수 있음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결과가 정확히 한 </a:t>
            </a:r>
            <a:r>
              <a:t>item </a:t>
            </a:r>
            <a:r>
              <a:t>만 있는 </a:t>
            </a:r>
            <a:r>
              <a:t>rule</a:t>
            </a:r>
            <a:r>
              <a:t>들이 남음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이 </a:t>
            </a:r>
            <a:r>
              <a:t>rule</a:t>
            </a:r>
            <a:r>
              <a:t>들의 집합이 모델이며 특정 사용자에게 추천시 사용가능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Antecedent가 user에 대한 동일한 pseudo-item 부분집합을 갖는 rule들이 정의되고 confidence 감소 순서대로 정렬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Top -k 개의 pseudo-item을 선택함으로서 정렬된 Rule들을 통해 item에대한 rating 예측에 사용 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Pseudo-item간 발생 가능한 모순은 평균을 측정하여 해소 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3.3.2 Item-Wise Models versus User-Wise Models</a:t>
            </a:r>
          </a:p>
        </p:txBody>
      </p:sp>
      <p:sp>
        <p:nvSpPr>
          <p:cNvPr id="249" name="제목 1"/>
          <p:cNvSpPr txBox="1"/>
          <p:nvPr/>
        </p:nvSpPr>
        <p:spPr>
          <a:xfrm>
            <a:off x="1439330" y="2392359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Item-Wise Models versus User-Wise Models</a:t>
            </a:r>
          </a:p>
        </p:txBody>
      </p:sp>
      <p:sp>
        <p:nvSpPr>
          <p:cNvPr id="250" name="내용 개체 틀 2"/>
          <p:cNvSpPr txBox="1"/>
          <p:nvPr/>
        </p:nvSpPr>
        <p:spPr>
          <a:xfrm>
            <a:off x="1530771" y="3863070"/>
            <a:ext cx="20848319" cy="537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앞서 Item-Wise에 대해서 진행됬기 때문에 User-Wise를 위해서 Transpose에 적용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Transpose에 적용하기 위해서 pseudo-users로 생성, Item에 대한 pseudo-users가 Transaction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Rules들이 최소 support와 최소 confidence를 기준으로 mined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 접근은 collaborative Filtering 뿐 아니라 특정 item에 소비자를 매칭 시키는 content-based recommender system에서도 유용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Rule들을 profile association rules라함</a:t>
            </a:r>
          </a:p>
        </p:txBody>
      </p:sp>
      <p:sp>
        <p:nvSpPr>
          <p:cNvPr id="251" name="제목 1"/>
          <p:cNvSpPr txBox="1"/>
          <p:nvPr/>
        </p:nvSpPr>
        <p:spPr>
          <a:xfrm>
            <a:off x="1439329" y="9330368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Classification Problem vs Recommender Systems</a:t>
            </a:r>
          </a:p>
        </p:txBody>
      </p:sp>
      <p:sp>
        <p:nvSpPr>
          <p:cNvPr id="252" name="내용 개체 틀 2"/>
          <p:cNvSpPr txBox="1"/>
          <p:nvPr/>
        </p:nvSpPr>
        <p:spPr>
          <a:xfrm>
            <a:off x="1530770" y="10801078"/>
            <a:ext cx="20848320" cy="255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297179" indent="-297179" defTabSz="1664208">
              <a:spcBef>
                <a:spcPts val="1800"/>
              </a:spcBef>
              <a:buSzPct val="100000"/>
              <a:buFont typeface="Arial"/>
              <a:buChar char="•"/>
              <a:defRPr sz="3640">
                <a:latin typeface="Calibri"/>
                <a:ea typeface="Calibri"/>
                <a:cs typeface="Calibri"/>
                <a:sym typeface="Calibri"/>
              </a:defRPr>
            </a:pPr>
            <a:r>
              <a:t>Classification은 생성된 rule의 Consequent가 항상 class variable을 포함</a:t>
            </a:r>
          </a:p>
          <a:p>
            <a:pPr marL="297179" indent="-297179" defTabSz="1664208">
              <a:spcBef>
                <a:spcPts val="1800"/>
              </a:spcBef>
              <a:buSzPct val="100000"/>
              <a:buFont typeface="Arial"/>
              <a:buChar char="•"/>
              <a:defRPr sz="3640">
                <a:latin typeface="Calibri"/>
                <a:ea typeface="Calibri"/>
                <a:cs typeface="Calibri"/>
                <a:sym typeface="Calibri"/>
              </a:defRPr>
            </a:pPr>
            <a:r>
              <a:t>Recommender system에서 생성된 rule의 Consequent는 어떤 item도 포함할 수 있음</a:t>
            </a:r>
          </a:p>
          <a:p>
            <a:pPr marL="297179" indent="-297179" defTabSz="1664208">
              <a:spcBef>
                <a:spcPts val="1800"/>
              </a:spcBef>
              <a:buSzPct val="100000"/>
              <a:buFont typeface="Arial"/>
              <a:buChar char="•"/>
              <a:defRPr sz="3640">
                <a:latin typeface="Calibri"/>
                <a:ea typeface="Calibri"/>
                <a:cs typeface="Calibri"/>
                <a:sym typeface="Calibri"/>
              </a:defRPr>
            </a:pPr>
            <a:r>
              <a:t>둘의 주 차이점은 Collaborative Filtering 에서는 feature variable과 class variable에 대한 확실한 구분이 없다는것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Simple Critiques</a:t>
            </a:r>
          </a:p>
        </p:txBody>
      </p:sp>
      <p:sp>
        <p:nvSpPr>
          <p:cNvPr id="18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5.3.2.1 Simple Critiques</a:t>
            </a:r>
          </a:p>
        </p:txBody>
      </p:sp>
      <p:sp>
        <p:nvSpPr>
          <p:cNvPr id="186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Simple Critique에서는 추천된 item에 대해서 유저는 하나의 feature에 하나의 변화를 명시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대화형 인터페이스 에서는 유저들이 특정 attribute value의 값을 지정하기 보다는 증가 또는 감소를 지정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방식은 directional critique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유저가 명시한 선호에 따라서 critique된 attribute의 틀린쪽이 list에서 prune됨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유저가 attribute 값을 구체화하지 않은 상황에서도 선호를 나타낼 수 있다는 장점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단순한 대화형 형태라는 장점: 유저에게 더 직관적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Simple Critiques</a:t>
            </a:r>
          </a:p>
        </p:txBody>
      </p:sp>
      <p:sp>
        <p:nvSpPr>
          <p:cNvPr id="189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5.3.2.1 Simple Critiques</a:t>
            </a:r>
          </a:p>
        </p:txBody>
      </p:sp>
      <p:sp>
        <p:nvSpPr>
          <p:cNvPr id="190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Simple Critique의 주 문제점은 힘든 접근법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추전되어야 하는 product가 많은 feature들은 가지고 있는 경우 긴 critique를 거치게 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하나의 feature가 변경되면 추천 시스템이 item availability에 따라서 자동적으로 적어도 일부 feature들의 값도 변경함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대다수의 경우 다른 feature 값들을 정확히 고정시키는것은 불가능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사이클이 더 커질수록 유저가 다른 feature 값들에 대해 제어가 줄어듬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Critiquing Interface의 주 문제점은 다음 단계에서 추천된 item들은 가장 최근 critique에 따른것이라는것이고 이전 item들로 돌아갈 방법이 없다는것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Compound Critiques</a:t>
            </a:r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5.3.2.1 Simple Critiques</a:t>
            </a:r>
          </a:p>
        </p:txBody>
      </p:sp>
      <p:sp>
        <p:nvSpPr>
          <p:cNvPr id="194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Compound Critique는 추천 사이클의 길이를 줄이기 위한 목적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한 사이클에 유저가 다수의 feature 수정사항들을 명시할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Model-based vs Neighborhood-based</a:t>
            </a:r>
          </a:p>
        </p:txBody>
      </p:sp>
      <p:sp>
        <p:nvSpPr>
          <p:cNvPr id="19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3.1 Introduction</a:t>
            </a:r>
          </a:p>
        </p:txBody>
      </p:sp>
      <p:sp>
        <p:nvSpPr>
          <p:cNvPr id="198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defTabSz="1737360">
              <a:spcBef>
                <a:spcPts val="19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Space Efficiency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대체적으로 학습된 모델은 기존 Rating Matrix 보다는 크기가 작음 (공간 요구사항이 작음)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Neighborhood-Based는 User 또는 Item의 수의 제곱에 비례</a:t>
            </a:r>
          </a:p>
          <a:p>
            <a:pPr defTabSz="1737360">
              <a:spcBef>
                <a:spcPts val="19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Training Speed and Prediction Speed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Model-based는 대체적으로 Training 속도가 빠르고 예측이 더 효율적임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Neighborhood-based는 전처리 과정이 User나 Item수의 제곱에 비례</a:t>
            </a:r>
          </a:p>
          <a:p>
            <a:pPr defTabSz="1737360">
              <a:spcBef>
                <a:spcPts val="19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Avoiding Overfitting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Model-based는 overfitting을 피하는데 도움이 됨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Regularization 이 Model을 더 Robust 하게 해줌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Decision and Regression Trees</a:t>
            </a:r>
          </a:p>
        </p:txBody>
      </p:sp>
      <p:sp>
        <p:nvSpPr>
          <p:cNvPr id="20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202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Decision Tree는</a:t>
            </a:r>
            <a:r>
              <a:rPr sz="5600"/>
              <a:t> </a:t>
            </a:r>
            <a:r>
              <a:t>종속 변수가 범주형인 경우 </a:t>
            </a:r>
            <a:endParaRPr sz="560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Regression Tree는 종속 변수가 수치형인 경우</a:t>
            </a:r>
            <a:endParaRPr sz="560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Decision Tree는 독립 변수에 split criteria 라고 부르는 계층적 의사 결정의 집합으로 data space에 대한 계층적 분리를 의미함</a:t>
            </a:r>
            <a:endParaRPr sz="5600"/>
          </a:p>
          <a:p>
            <a:pPr marL="457199" indent="-457199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sz="5600"/>
              <a:t>split </a:t>
            </a:r>
            <a:r>
              <a:t>의 품질은 split에 의해서 생긴 자식 노드들의 Gini index의 가중 평균을 통해서 산정됨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Gini Index</a:t>
            </a:r>
          </a:p>
        </p:txBody>
      </p:sp>
      <p:sp>
        <p:nvSpPr>
          <p:cNvPr id="20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206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0</a:t>
            </a:r>
            <a:r>
              <a:t>부터 </a:t>
            </a:r>
            <a:r>
              <a:t>1</a:t>
            </a:r>
            <a:r>
              <a:t>사이의 값을 가지며 작은 값을 가질수록 구별할 수 있다는 표현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p1부터 pr이 노드 S에서 r개의 다른 class의 data record 일때 노드의 Gini Index는 아래와 같음</a:t>
            </a: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split</a:t>
            </a:r>
            <a:r>
              <a:t>의 전체적인 </a:t>
            </a:r>
            <a:r>
              <a:t>Gini index</a:t>
            </a:r>
            <a:r>
              <a:t>는 자식 노드들의 </a:t>
            </a:r>
            <a:r>
              <a:t>Gini index</a:t>
            </a:r>
            <a:r>
              <a:t>의 가중 평균과 일치</a:t>
            </a:r>
          </a:p>
          <a:p>
            <a:pPr marL="308131" indent="-30813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solidFill>
                  <a:srgbClr val="836967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과 </a:t>
            </a:r>
            <a14:m>
              <m:oMath>
                <m:sSub>
                  <m:e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000" i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가 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Decision Tree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에서 노드 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의 두 자식 노드인 경우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14:m>
              <m:oMath>
                <m:sSub>
                  <m:e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𝑛</m:t>
                    </m:r>
                  </m:e>
                  <m:sub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000" i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과 </a:t>
            </a:r>
            <a14:m>
              <m:oMath>
                <m:sSub>
                  <m:e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𝑛</m:t>
                    </m:r>
                  </m:e>
                  <m:sub>
                    <m:r>
                      <a:rPr xmlns:a="http://schemas.openxmlformats.org/drawingml/2006/ma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000" i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가 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record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일때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451" y="5996385"/>
            <a:ext cx="7661803" cy="235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04" y="10493154"/>
            <a:ext cx="13662017" cy="2357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Decision Trees</a:t>
            </a:r>
          </a:p>
        </p:txBody>
      </p:sp>
      <p:sp>
        <p:nvSpPr>
          <p:cNvPr id="21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212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Gini Index는 split 진행시 적절한 attribute 선택을 위해 사용됨 (가장 작은 Gini Index의 attribute가 선택)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각 노드가 특정 클래스의 data records들만 보유할때 까지 위 선택과정을 반복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특정 클래스 보유가 아닌 특정 클래스에 대해 정해진 수치 보다 적은 data record 보유시 중단 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케이스에서는 node의 주보유 클래스가 label이 되고 Leaf Node라고 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Decision Tree는 계층적 분할이기 때문에 테스트 케이스는 특정 경로를 따라 Leaf로 이동함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수치 데이터에 적용을 위해서는 attribute value가 구간으로 변환되어 split을 진행</a:t>
            </a: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제목 1"/>
          <p:cNvSpPr txBox="1"/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Decision Trees with Numerical Variables</a:t>
            </a:r>
          </a:p>
        </p:txBody>
      </p:sp>
      <p:sp>
        <p:nvSpPr>
          <p:cNvPr id="21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216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수치 데이터에 적용을 위해서는 attribute value가 구간으로 변환되어 split을 진행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구간으로 split이 진행되기 때문에 Multi-way split이 이루어질 수 있음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Numeric 종속 변수에서는 Gini Index 대신 분산을 기준으로함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낮은 분산일수록 나은 분별 능력을 의미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Prediction 진행시에는 Leaf Node의 평균 값이나 Linear Regression Model을 적용함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