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7" d="100"/>
          <a:sy n="27" d="100"/>
        </p:scale>
        <p:origin x="11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8" name="Shape 17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저자 및 날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sz="3420" b="1"/>
            </a:lvl1pPr>
          </a:lstStyle>
          <a:p>
            <a:r>
              <a:t>저자 및 날짜</a:t>
            </a:r>
          </a:p>
        </p:txBody>
      </p:sp>
      <p:sp>
        <p:nvSpPr>
          <p:cNvPr id="12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프레젠테이션 제목</a:t>
            </a:r>
          </a:p>
        </p:txBody>
      </p:sp>
      <p:sp>
        <p:nvSpPr>
          <p:cNvPr id="13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프레젠테이션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100" name="슬라이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슬라이드 부제</a:t>
            </a:r>
          </a:p>
        </p:txBody>
      </p:sp>
      <p:sp>
        <p:nvSpPr>
          <p:cNvPr id="10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의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의제 제목</a:t>
            </a:r>
          </a:p>
        </p:txBody>
      </p:sp>
      <p:sp>
        <p:nvSpPr>
          <p:cNvPr id="109" name="의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의제 부제</a:t>
            </a:r>
          </a:p>
        </p:txBody>
      </p:sp>
      <p:sp>
        <p:nvSpPr>
          <p:cNvPr id="110" name="본문 첫 번째 줄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의제 주제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내역서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7" name="사실 정보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사실 정보</a:t>
            </a:r>
          </a:p>
        </p:txBody>
      </p:sp>
      <p:sp>
        <p:nvSpPr>
          <p:cNvPr id="12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속성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속성</a:t>
            </a:r>
          </a:p>
        </p:txBody>
      </p:sp>
      <p:sp>
        <p:nvSpPr>
          <p:cNvPr id="136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“멋진 인용구”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볶음밥과 삶은 계란을 넣은 샐러드 그릇과 젓가락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5" name="연어 어묵, 샐러드, 후무스가 든 그릇 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6" name="파슬리 버터, 구운 헤이즐넛, 파르메산 치즈를 올린 파파르델레 파스타 그릇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볶음밥과 삶은 계란을 넣은 샐러드 그릇과 젓가락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5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제목 텍스트"/>
          <p:cNvSpPr txBox="1"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</p:spPr>
        <p:txBody>
          <a:bodyPr lIns="91439" tIns="91439" rIns="91439" bIns="91439" anchor="ctr"/>
          <a:lstStyle>
            <a:lvl1pPr defTabSz="1828800">
              <a:lnSpc>
                <a:spcPct val="90000"/>
              </a:lnSpc>
              <a:defRPr sz="8800" b="0" spc="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170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lIns="91439" tIns="91439" rIns="91439" bIns="91439"/>
          <a:lstStyle>
            <a:lvl1pPr marL="457200" indent="-457200" defTabSz="1828800">
              <a:spcBef>
                <a:spcPts val="2000"/>
              </a:spcBef>
              <a:buSzPct val="100000"/>
              <a:buFont typeface="Arial"/>
              <a:defRPr sz="5600">
                <a:latin typeface="Calibri"/>
                <a:ea typeface="Calibri"/>
                <a:cs typeface="Calibri"/>
                <a:sym typeface="Calibri"/>
              </a:defRPr>
            </a:lvl1pPr>
            <a:lvl2pPr marL="990600" indent="-533400" defTabSz="1828800">
              <a:spcBef>
                <a:spcPts val="2000"/>
              </a:spcBef>
              <a:buSzPct val="100000"/>
              <a:buFont typeface="Arial"/>
              <a:defRPr sz="5600">
                <a:latin typeface="Calibri"/>
                <a:ea typeface="Calibri"/>
                <a:cs typeface="Calibri"/>
                <a:sym typeface="Calibri"/>
              </a:defRPr>
            </a:lvl2pPr>
            <a:lvl3pPr marL="1554479" indent="-640079" defTabSz="1828800">
              <a:spcBef>
                <a:spcPts val="2000"/>
              </a:spcBef>
              <a:buSzPct val="100000"/>
              <a:buFont typeface="Arial"/>
              <a:defRPr sz="5600">
                <a:latin typeface="Calibri"/>
                <a:ea typeface="Calibri"/>
                <a:cs typeface="Calibri"/>
                <a:sym typeface="Calibri"/>
              </a:defRPr>
            </a:lvl3pPr>
            <a:lvl4pPr marL="2082800" indent="-711200" defTabSz="1828800">
              <a:spcBef>
                <a:spcPts val="2000"/>
              </a:spcBef>
              <a:buSzPct val="100000"/>
              <a:buFont typeface="Arial"/>
              <a:defRPr sz="5600">
                <a:latin typeface="Calibri"/>
                <a:ea typeface="Calibri"/>
                <a:cs typeface="Calibri"/>
                <a:sym typeface="Calibri"/>
              </a:defRPr>
            </a:lvl4pPr>
            <a:lvl5pPr marL="2540000" indent="-711200" defTabSz="1828800">
              <a:spcBef>
                <a:spcPts val="2000"/>
              </a:spcBef>
              <a:buSzPct val="100000"/>
              <a:buFont typeface="Arial"/>
              <a:defRPr sz="56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7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22203052" y="12835870"/>
            <a:ext cx="504548" cy="483910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1828800"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아보카도와 라임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프레젠테이션 제목</a:t>
            </a:r>
          </a:p>
        </p:txBody>
      </p:sp>
      <p:sp>
        <p:nvSpPr>
          <p:cNvPr id="23" name="저자 및 날짜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sz="3420" b="1"/>
            </a:lvl1pPr>
          </a:lstStyle>
          <a:p>
            <a:r>
              <a:t>저자 및 날짜</a:t>
            </a:r>
          </a:p>
        </p:txBody>
      </p:sp>
      <p:sp>
        <p:nvSpPr>
          <p:cNvPr id="24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프레젠테이션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연어 어묵, 샐러드, 후무스가 든 그릇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슬라이드 제목</a:t>
            </a:r>
          </a:p>
        </p:txBody>
      </p:sp>
      <p:sp>
        <p:nvSpPr>
          <p:cNvPr id="34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슬라이드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제목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43" name="슬라이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슬라이드 부제</a:t>
            </a:r>
          </a:p>
        </p:txBody>
      </p:sp>
      <p:sp>
        <p:nvSpPr>
          <p:cNvPr id="44" name="본문 첫 번째 줄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슬라이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슬라이드 부제</a:t>
            </a:r>
          </a:p>
        </p:txBody>
      </p:sp>
      <p:sp>
        <p:nvSpPr>
          <p:cNvPr id="61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파슬리 버터, 구운 헤이즐넛, 파르메산 치즈를 올린 파파르델레 파스타 그릇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6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작은 라이브 비디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슬라이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슬라이드 부제</a:t>
            </a:r>
          </a:p>
        </p:txBody>
      </p:sp>
      <p:sp>
        <p:nvSpPr>
          <p:cNvPr id="72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3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7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큰 라이브 비디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슬라이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슬라이드 부제</a:t>
            </a:r>
          </a:p>
        </p:txBody>
      </p:sp>
      <p:sp>
        <p:nvSpPr>
          <p:cNvPr id="82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3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8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섹션 제목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섹션 제목</a:t>
            </a:r>
          </a:p>
        </p:txBody>
      </p:sp>
      <p:sp>
        <p:nvSpPr>
          <p:cNvPr id="9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슬라이드 제목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tm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제목 1"/>
          <p:cNvSpPr txBox="1">
            <a:spLocks noGrp="1"/>
          </p:cNvSpPr>
          <p:nvPr>
            <p:ph type="title"/>
          </p:nvPr>
        </p:nvSpPr>
        <p:spPr>
          <a:xfrm>
            <a:off x="1439329" y="2239959"/>
            <a:ext cx="21031201" cy="1617136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</a:lstStyle>
          <a:p>
            <a:r>
              <a:t>Model-Based Methods</a:t>
            </a:r>
          </a:p>
        </p:txBody>
      </p:sp>
      <p:sp>
        <p:nvSpPr>
          <p:cNvPr id="181" name="내용 개체 틀 2"/>
          <p:cNvSpPr txBox="1">
            <a:spLocks noGrp="1"/>
          </p:cNvSpPr>
          <p:nvPr>
            <p:ph type="body" sz="half" idx="1"/>
          </p:nvPr>
        </p:nvSpPr>
        <p:spPr>
          <a:xfrm>
            <a:off x="1439329" y="3874027"/>
            <a:ext cx="21031201" cy="4939121"/>
          </a:xfrm>
          <a:prstGeom prst="rect">
            <a:avLst/>
          </a:prstGeom>
        </p:spPr>
        <p:txBody>
          <a:bodyPr/>
          <a:lstStyle/>
          <a:p>
            <a:pPr marL="326571" indent="-326571"/>
            <a:r>
              <a:rPr sz="4000"/>
              <a:t>data에 대한 model이 먼저 생성됨</a:t>
            </a:r>
          </a:p>
          <a:p>
            <a:pPr>
              <a:defRPr sz="4000">
                <a:latin typeface="Helvetica"/>
                <a:ea typeface="Helvetica"/>
                <a:cs typeface="Helvetica"/>
                <a:sym typeface="Helvetica"/>
              </a:defRPr>
            </a:pPr>
            <a:r>
              <a:t>Training 과 Prediction 단계가 확실히 구분되어 있음</a:t>
            </a:r>
          </a:p>
          <a:p>
            <a:pPr>
              <a:defRPr sz="4000">
                <a:latin typeface="Helvetica"/>
                <a:ea typeface="Helvetica"/>
                <a:cs typeface="Helvetica"/>
                <a:sym typeface="Helvetica"/>
              </a:defRPr>
            </a:pPr>
            <a:r>
              <a:t>전통적 machine learning model 들이 collaborative filtering에 적용될 수 있음</a:t>
            </a:r>
          </a:p>
          <a:p>
            <a:pPr>
              <a:defRPr sz="4000">
                <a:latin typeface="Helvetica"/>
                <a:ea typeface="Helvetica"/>
                <a:cs typeface="Helvetica"/>
                <a:sym typeface="Helvetica"/>
              </a:defRPr>
            </a:pPr>
            <a:r>
              <a:t>Classification, regression 문제들이 matrix completion 또는 collaborative filtering 의 특이 케이스 이기 때문</a:t>
            </a:r>
          </a:p>
        </p:txBody>
      </p:sp>
      <p:sp>
        <p:nvSpPr>
          <p:cNvPr id="182" name="제목 1"/>
          <p:cNvSpPr txBox="1"/>
          <p:nvPr/>
        </p:nvSpPr>
        <p:spPr>
          <a:xfrm>
            <a:off x="1530771" y="305858"/>
            <a:ext cx="22761788" cy="2167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 anchor="ctr">
            <a:normAutofit/>
          </a:bodyPr>
          <a:lstStyle>
            <a:lvl1pPr defTabSz="1828800">
              <a:spcBef>
                <a:spcPts val="0"/>
              </a:spcBef>
              <a:defRPr sz="7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3.1 Introduction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제목 1"/>
          <p:cNvSpPr txBox="1">
            <a:spLocks noGrp="1"/>
          </p:cNvSpPr>
          <p:nvPr>
            <p:ph type="title"/>
          </p:nvPr>
        </p:nvSpPr>
        <p:spPr>
          <a:xfrm>
            <a:off x="1439329" y="2239959"/>
            <a:ext cx="21031201" cy="1617136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</a:lstStyle>
          <a:p>
            <a:r>
              <a:t>Missing Independent Features</a:t>
            </a:r>
          </a:p>
        </p:txBody>
      </p:sp>
      <p:sp>
        <p:nvSpPr>
          <p:cNvPr id="217" name="제목 1"/>
          <p:cNvSpPr txBox="1"/>
          <p:nvPr/>
        </p:nvSpPr>
        <p:spPr>
          <a:xfrm>
            <a:off x="1530771" y="305858"/>
            <a:ext cx="22761788" cy="2167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 anchor="ctr">
            <a:normAutofit/>
          </a:bodyPr>
          <a:lstStyle>
            <a:lvl1pPr defTabSz="1828800">
              <a:spcBef>
                <a:spcPts val="0"/>
              </a:spcBef>
              <a:defRPr sz="7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3.2.1 Extending Decision Trees to Collaborative Filtering</a:t>
            </a:r>
          </a:p>
        </p:txBody>
      </p:sp>
      <p:sp>
        <p:nvSpPr>
          <p:cNvPr id="218" name="내용 개체 틀 2"/>
          <p:cNvSpPr txBox="1"/>
          <p:nvPr/>
        </p:nvSpPr>
        <p:spPr>
          <a:xfrm>
            <a:off x="1530770" y="4001766"/>
            <a:ext cx="20848320" cy="85572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>
            <a:normAutofit/>
          </a:bodyPr>
          <a:lstStyle/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rPr dirty="0" err="1"/>
              <a:t>user의</a:t>
            </a:r>
            <a:r>
              <a:rPr dirty="0"/>
              <a:t> </a:t>
            </a:r>
            <a:r>
              <a:rPr dirty="0" err="1"/>
              <a:t>item에</a:t>
            </a:r>
            <a:r>
              <a:rPr dirty="0"/>
              <a:t> </a:t>
            </a:r>
            <a:r>
              <a:rPr dirty="0" err="1"/>
              <a:t>대한</a:t>
            </a:r>
            <a:r>
              <a:rPr dirty="0"/>
              <a:t> </a:t>
            </a:r>
            <a:r>
              <a:rPr dirty="0" err="1"/>
              <a:t>rating을</a:t>
            </a:r>
            <a:r>
              <a:rPr dirty="0"/>
              <a:t> threshold </a:t>
            </a:r>
            <a:r>
              <a:rPr dirty="0" err="1"/>
              <a:t>기준으로</a:t>
            </a:r>
            <a:r>
              <a:rPr dirty="0"/>
              <a:t> </a:t>
            </a:r>
            <a:r>
              <a:rPr dirty="0" err="1"/>
              <a:t>분리시</a:t>
            </a:r>
            <a:r>
              <a:rPr dirty="0"/>
              <a:t> </a:t>
            </a:r>
            <a:r>
              <a:rPr dirty="0" err="1"/>
              <a:t>비어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데이터를</a:t>
            </a:r>
            <a:r>
              <a:rPr dirty="0"/>
              <a:t> </a:t>
            </a:r>
            <a:r>
              <a:rPr dirty="0" err="1"/>
              <a:t>양쪽</a:t>
            </a:r>
            <a:r>
              <a:rPr dirty="0"/>
              <a:t> </a:t>
            </a:r>
            <a:r>
              <a:rPr dirty="0" err="1"/>
              <a:t>브랜치로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할당시</a:t>
            </a:r>
            <a:r>
              <a:rPr dirty="0"/>
              <a:t> </a:t>
            </a:r>
            <a:r>
              <a:rPr dirty="0" err="1"/>
              <a:t>tree가</a:t>
            </a:r>
            <a:r>
              <a:rPr dirty="0"/>
              <a:t> </a:t>
            </a:r>
            <a:r>
              <a:rPr dirty="0" err="1"/>
              <a:t>엄격한</a:t>
            </a:r>
            <a:r>
              <a:rPr dirty="0"/>
              <a:t> </a:t>
            </a:r>
            <a:r>
              <a:rPr dirty="0" err="1"/>
              <a:t>분할이</a:t>
            </a:r>
            <a:r>
              <a:rPr dirty="0"/>
              <a:t> </a:t>
            </a:r>
            <a:r>
              <a:rPr dirty="0" err="1"/>
              <a:t>아님</a:t>
            </a:r>
            <a:endParaRPr dirty="0"/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rPr dirty="0" err="1"/>
              <a:t>테스트</a:t>
            </a:r>
            <a:r>
              <a:rPr dirty="0"/>
              <a:t> </a:t>
            </a:r>
            <a:r>
              <a:rPr dirty="0" err="1"/>
              <a:t>케이스가</a:t>
            </a:r>
            <a:r>
              <a:rPr dirty="0"/>
              <a:t> </a:t>
            </a:r>
            <a:r>
              <a:rPr dirty="0" err="1"/>
              <a:t>tree에서</a:t>
            </a:r>
            <a:r>
              <a:rPr dirty="0"/>
              <a:t> </a:t>
            </a: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path를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매핑</a:t>
            </a:r>
            <a:endParaRPr dirty="0"/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2.5장에서 </a:t>
            </a:r>
            <a:r>
              <a:rPr dirty="0" err="1"/>
              <a:t>제시된것처럼</a:t>
            </a:r>
            <a:r>
              <a:rPr dirty="0"/>
              <a:t> </a:t>
            </a:r>
            <a:r>
              <a:rPr dirty="0" err="1"/>
              <a:t>낮은</a:t>
            </a:r>
            <a:r>
              <a:rPr dirty="0"/>
              <a:t> </a:t>
            </a:r>
            <a:r>
              <a:rPr dirty="0" err="1"/>
              <a:t>차원의</a:t>
            </a:r>
            <a:r>
              <a:rPr dirty="0"/>
              <a:t> </a:t>
            </a:r>
            <a:r>
              <a:rPr dirty="0" err="1"/>
              <a:t>표현으로</a:t>
            </a:r>
            <a:r>
              <a:rPr dirty="0"/>
              <a:t> </a:t>
            </a:r>
            <a:r>
              <a:rPr dirty="0" err="1"/>
              <a:t>대채하는</a:t>
            </a:r>
            <a:r>
              <a:rPr dirty="0"/>
              <a:t> </a:t>
            </a:r>
            <a:r>
              <a:rPr dirty="0" err="1"/>
              <a:t>접근</a:t>
            </a:r>
            <a:endParaRPr dirty="0"/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dirty="0"/>
              <a:t>m </a:t>
            </a:r>
            <a:r>
              <a:rPr dirty="0"/>
              <a:t>x</a:t>
            </a:r>
            <a:r>
              <a:rPr lang="en-US" dirty="0"/>
              <a:t> </a:t>
            </a:r>
            <a:r>
              <a:rPr dirty="0"/>
              <a:t>(n-1) </a:t>
            </a:r>
            <a:r>
              <a:rPr dirty="0" err="1"/>
              <a:t>차원의</a:t>
            </a:r>
            <a:r>
              <a:rPr dirty="0"/>
              <a:t> </a:t>
            </a:r>
            <a:r>
              <a:rPr dirty="0" err="1"/>
              <a:t>matrix에서</a:t>
            </a:r>
            <a:r>
              <a:rPr dirty="0"/>
              <a:t> d&lt;&lt;n-1인 </a:t>
            </a:r>
            <a:r>
              <a:rPr dirty="0" err="1"/>
              <a:t>mxd</a:t>
            </a:r>
            <a:r>
              <a:rPr dirty="0"/>
              <a:t> </a:t>
            </a:r>
            <a:r>
              <a:rPr dirty="0" err="1"/>
              <a:t>차원의</a:t>
            </a:r>
            <a:r>
              <a:rPr dirty="0"/>
              <a:t> fully </a:t>
            </a:r>
            <a:r>
              <a:rPr dirty="0" err="1"/>
              <a:t>specified된</a:t>
            </a:r>
            <a:r>
              <a:rPr dirty="0"/>
              <a:t> </a:t>
            </a:r>
            <a:r>
              <a:rPr dirty="0" err="1"/>
              <a:t>matrix로</a:t>
            </a:r>
            <a:r>
              <a:rPr dirty="0"/>
              <a:t> </a:t>
            </a:r>
            <a:r>
              <a:rPr dirty="0" err="1"/>
              <a:t>변환</a:t>
            </a:r>
            <a:endParaRPr dirty="0"/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위 </a:t>
            </a:r>
            <a:r>
              <a:rPr dirty="0" err="1"/>
              <a:t>과정을</a:t>
            </a:r>
            <a:r>
              <a:rPr dirty="0"/>
              <a:t> </a:t>
            </a:r>
            <a:r>
              <a:rPr dirty="0" err="1"/>
              <a:t>통해서</a:t>
            </a:r>
            <a:r>
              <a:rPr dirty="0"/>
              <a:t> 각 </a:t>
            </a:r>
            <a:r>
              <a:rPr dirty="0" err="1"/>
              <a:t>user의</a:t>
            </a:r>
            <a:r>
              <a:rPr dirty="0"/>
              <a:t> </a:t>
            </a:r>
            <a:r>
              <a:rPr dirty="0" err="1"/>
              <a:t>d차원</a:t>
            </a:r>
            <a:r>
              <a:rPr dirty="0"/>
              <a:t> rating </a:t>
            </a:r>
            <a:r>
              <a:rPr dirty="0" err="1"/>
              <a:t>vector가</a:t>
            </a:r>
            <a:r>
              <a:rPr dirty="0"/>
              <a:t> </a:t>
            </a:r>
            <a:r>
              <a:rPr dirty="0" err="1"/>
              <a:t>생성</a:t>
            </a:r>
            <a:endParaRPr dirty="0"/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이 </a:t>
            </a:r>
            <a:r>
              <a:rPr dirty="0" err="1"/>
              <a:t>축소된</a:t>
            </a:r>
            <a:r>
              <a:rPr dirty="0"/>
              <a:t> </a:t>
            </a:r>
            <a:r>
              <a:rPr dirty="0" err="1"/>
              <a:t>표현으로</a:t>
            </a:r>
            <a:r>
              <a:rPr dirty="0"/>
              <a:t> </a:t>
            </a:r>
            <a:r>
              <a:rPr dirty="0" err="1"/>
              <a:t>해당</a:t>
            </a:r>
            <a:r>
              <a:rPr dirty="0"/>
              <a:t> </a:t>
            </a:r>
            <a:r>
              <a:rPr dirty="0" err="1"/>
              <a:t>item에</a:t>
            </a:r>
            <a:r>
              <a:rPr dirty="0"/>
              <a:t> </a:t>
            </a:r>
            <a:r>
              <a:rPr dirty="0" err="1"/>
              <a:t>대한</a:t>
            </a:r>
            <a:r>
              <a:rPr dirty="0"/>
              <a:t> decision </a:t>
            </a:r>
            <a:r>
              <a:rPr dirty="0" err="1"/>
              <a:t>tree를</a:t>
            </a:r>
            <a:r>
              <a:rPr dirty="0"/>
              <a:t> </a:t>
            </a:r>
            <a:r>
              <a:rPr dirty="0" err="1"/>
              <a:t>생성</a:t>
            </a:r>
            <a:endParaRPr dirty="0"/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총 </a:t>
            </a:r>
            <a:r>
              <a:rPr dirty="0" err="1"/>
              <a:t>n개의</a:t>
            </a:r>
            <a:r>
              <a:rPr dirty="0"/>
              <a:t> </a:t>
            </a:r>
            <a:r>
              <a:rPr dirty="0" err="1"/>
              <a:t>item에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n개의</a:t>
            </a:r>
            <a:r>
              <a:rPr dirty="0"/>
              <a:t> decision </a:t>
            </a:r>
            <a:r>
              <a:rPr dirty="0" err="1"/>
              <a:t>tree가</a:t>
            </a:r>
            <a:r>
              <a:rPr dirty="0"/>
              <a:t> </a:t>
            </a:r>
            <a:r>
              <a:rPr dirty="0" err="1"/>
              <a:t>생성되며</a:t>
            </a:r>
            <a:r>
              <a:rPr dirty="0"/>
              <a:t> </a:t>
            </a:r>
            <a:r>
              <a:rPr dirty="0" err="1"/>
              <a:t>j번째</a:t>
            </a:r>
            <a:r>
              <a:rPr dirty="0"/>
              <a:t> </a:t>
            </a:r>
            <a:r>
              <a:rPr dirty="0" err="1"/>
              <a:t>tree로</a:t>
            </a:r>
            <a:r>
              <a:rPr dirty="0"/>
              <a:t> </a:t>
            </a:r>
            <a:r>
              <a:rPr dirty="0" err="1"/>
              <a:t>j번째</a:t>
            </a:r>
            <a:r>
              <a:rPr dirty="0"/>
              <a:t> </a:t>
            </a:r>
            <a:r>
              <a:rPr dirty="0" err="1"/>
              <a:t>item에대한</a:t>
            </a:r>
            <a:r>
              <a:rPr dirty="0"/>
              <a:t> rating </a:t>
            </a:r>
            <a:r>
              <a:rPr dirty="0" err="1"/>
              <a:t>예측이</a:t>
            </a:r>
            <a:r>
              <a:rPr dirty="0"/>
              <a:t> </a:t>
            </a:r>
            <a:r>
              <a:rPr dirty="0" err="1"/>
              <a:t>가능</a:t>
            </a:r>
            <a:endParaRPr dirty="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제목 1"/>
          <p:cNvSpPr txBox="1">
            <a:spLocks noGrp="1"/>
          </p:cNvSpPr>
          <p:nvPr>
            <p:ph type="title"/>
          </p:nvPr>
        </p:nvSpPr>
        <p:spPr>
          <a:xfrm>
            <a:off x="1439329" y="2239959"/>
            <a:ext cx="21031201" cy="1617136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</a:lstStyle>
          <a:p>
            <a:r>
              <a:t>Association Rule Mining</a:t>
            </a:r>
          </a:p>
        </p:txBody>
      </p:sp>
      <p:sp>
        <p:nvSpPr>
          <p:cNvPr id="221" name="제목 1"/>
          <p:cNvSpPr txBox="1"/>
          <p:nvPr/>
        </p:nvSpPr>
        <p:spPr>
          <a:xfrm>
            <a:off x="1530771" y="305858"/>
            <a:ext cx="22761788" cy="2167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 anchor="ctr">
            <a:normAutofit/>
          </a:bodyPr>
          <a:lstStyle>
            <a:lvl1pPr defTabSz="1828800">
              <a:spcBef>
                <a:spcPts val="0"/>
              </a:spcBef>
              <a:defRPr sz="7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3.3 Rule-Based Collaborative Filtering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2" name="내용 개체 틀 2"/>
              <p:cNvSpPr txBox="1"/>
              <p:nvPr/>
            </p:nvSpPr>
            <p:spPr>
              <a:xfrm>
                <a:off x="1530769" y="4082134"/>
                <a:ext cx="20848320" cy="399706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tIns="91439" bIns="91439">
                <a:normAutofit/>
              </a:bodyPr>
              <a:lstStyle/>
              <a:p>
                <a:pPr marL="326571" indent="-326571" defTabSz="1828800">
                  <a:spcBef>
                    <a:spcPts val="2000"/>
                  </a:spcBef>
                  <a:buSzPct val="100000"/>
                  <a:buFont typeface="Arial"/>
                  <a:buChar char="•"/>
                  <a:defRPr sz="4000"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lang="en-US" altLang="ko-KR" dirty="0"/>
                  <a:t>Transaction Database T</a:t>
                </a:r>
                <a:r>
                  <a:rPr lang="en-US" altLang="ko-KR" b="1" dirty="0"/>
                  <a:t>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4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4000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4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4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="1" dirty="0"/>
                  <a:t>…</a:t>
                </a:r>
                <a:r>
                  <a:rPr lang="ko-KR" altLang="en-US" sz="4000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4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4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4000" b="0" i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r>
                      <a:rPr lang="ko-KR" altLang="en-US" sz="4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}</a:t>
                </a:r>
                <a:r>
                  <a:rPr lang="ko-KR" altLang="en-US" dirty="0"/>
                  <a:t>이 </a:t>
                </a:r>
                <a:r>
                  <a:rPr lang="en-US" altLang="ko-KR" dirty="0" err="1"/>
                  <a:t>n</a:t>
                </a:r>
                <a:r>
                  <a:rPr lang="ko-KR" altLang="en-US" dirty="0" err="1"/>
                  <a:t>개의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item </a:t>
                </a:r>
                <a:r>
                  <a:rPr lang="en-US" altLang="ko-KR" dirty="0" err="1"/>
                  <a:t>I</a:t>
                </a:r>
                <a:r>
                  <a:rPr lang="ko-KR" altLang="en-US" dirty="0" err="1"/>
                  <a:t>에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대해서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정의</a:t>
                </a:r>
                <a:endParaRPr lang="ko-KR" altLang="en-US" dirty="0"/>
              </a:p>
              <a:p>
                <a:pPr marL="326571" indent="-326571" defTabSz="1828800">
                  <a:spcBef>
                    <a:spcPts val="2000"/>
                  </a:spcBef>
                  <a:buSzPct val="100000"/>
                  <a:buFont typeface="Arial"/>
                  <a:buChar char="•"/>
                  <a:defRPr sz="4000"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lang="en-US" altLang="ko-KR" dirty="0" err="1"/>
                  <a:t>I</a:t>
                </a:r>
                <a:r>
                  <a:rPr lang="ko-KR" altLang="en-US" dirty="0" err="1"/>
                  <a:t>는</a:t>
                </a:r>
                <a:r>
                  <a:rPr lang="ko-KR" altLang="en-US" dirty="0"/>
                  <a:t> </a:t>
                </a:r>
                <a:r>
                  <a:rPr lang="en-US" altLang="ko-KR" dirty="0" err="1"/>
                  <a:t>item</a:t>
                </a:r>
                <a:r>
                  <a:rPr lang="ko-KR" altLang="en-US" dirty="0" err="1"/>
                  <a:t>의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전체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집합이며</a:t>
                </a:r>
                <a:r>
                  <a:rPr lang="ko-KR" altLang="en-US" dirty="0"/>
                  <a:t> 각 </a:t>
                </a:r>
                <a:r>
                  <a:rPr lang="en-US" altLang="ko-KR" dirty="0"/>
                  <a:t>Transaction </a:t>
                </a:r>
                <a:r>
                  <a:rPr lang="en-US" altLang="ko-KR" dirty="0" err="1"/>
                  <a:t>Ti</a:t>
                </a:r>
                <a:r>
                  <a:rPr lang="ko-KR" altLang="en-US" dirty="0" err="1"/>
                  <a:t>는</a:t>
                </a:r>
                <a:r>
                  <a:rPr lang="ko-KR" altLang="en-US" dirty="0"/>
                  <a:t> </a:t>
                </a:r>
                <a:r>
                  <a:rPr lang="en-US" altLang="ko-KR" dirty="0" err="1"/>
                  <a:t>I</a:t>
                </a:r>
                <a:r>
                  <a:rPr lang="ko-KR" altLang="en-US" dirty="0" err="1"/>
                  <a:t>의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부분집합</a:t>
                </a:r>
                <a:endParaRPr lang="ko-KR" altLang="en-US" dirty="0"/>
              </a:p>
              <a:p>
                <a:pPr marL="326571" indent="-326571" defTabSz="1828800">
                  <a:spcBef>
                    <a:spcPts val="2000"/>
                  </a:spcBef>
                  <a:buSzPct val="100000"/>
                  <a:buFont typeface="Arial"/>
                  <a:buChar char="•"/>
                  <a:defRPr sz="4000"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lang="en-US" altLang="ko-KR" dirty="0"/>
                  <a:t>Association Rule </a:t>
                </a:r>
                <a:r>
                  <a:rPr lang="en-US" altLang="ko-KR" dirty="0" err="1"/>
                  <a:t>Mining</a:t>
                </a:r>
                <a:r>
                  <a:rPr lang="ko-KR" altLang="en-US" dirty="0" err="1"/>
                  <a:t>의</a:t>
                </a:r>
                <a:r>
                  <a:rPr lang="ko-KR" altLang="en-US" dirty="0"/>
                  <a:t> </a:t>
                </a:r>
                <a:r>
                  <a:rPr lang="en-US" altLang="ko-KR" dirty="0" err="1"/>
                  <a:t>key</a:t>
                </a:r>
                <a:r>
                  <a:rPr lang="ko-KR" altLang="en-US" dirty="0" err="1"/>
                  <a:t>는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Transaction </a:t>
                </a:r>
                <a:r>
                  <a:rPr lang="en-US" altLang="ko-KR" dirty="0" err="1"/>
                  <a:t>Database</a:t>
                </a:r>
                <a:r>
                  <a:rPr lang="ko-KR" altLang="en-US" dirty="0" err="1"/>
                  <a:t>에서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상관관계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높은</a:t>
                </a:r>
                <a:r>
                  <a:rPr lang="ko-KR" altLang="en-US" dirty="0"/>
                  <a:t> </a:t>
                </a:r>
                <a:r>
                  <a:rPr lang="en-US" altLang="ko-KR" dirty="0" err="1"/>
                  <a:t>item</a:t>
                </a:r>
                <a:r>
                  <a:rPr lang="ko-KR" altLang="en-US" dirty="0" err="1"/>
                  <a:t>의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집합들을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찾는것</a:t>
                </a:r>
                <a:endParaRPr lang="ko-KR" altLang="en-US" dirty="0"/>
              </a:p>
              <a:p>
                <a:pPr marL="326571" indent="-326571" defTabSz="1828800">
                  <a:spcBef>
                    <a:spcPts val="2000"/>
                  </a:spcBef>
                  <a:buSzPct val="100000"/>
                  <a:buFont typeface="Arial"/>
                  <a:buChar char="•"/>
                  <a:defRPr sz="4000"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lang="en-US" altLang="ko-KR" dirty="0" err="1"/>
                  <a:t>Support</a:t>
                </a:r>
                <a:r>
                  <a:rPr lang="ko-KR" altLang="en-US" dirty="0" err="1"/>
                  <a:t>와</a:t>
                </a:r>
                <a:r>
                  <a:rPr lang="ko-KR" altLang="en-US" dirty="0"/>
                  <a:t> </a:t>
                </a:r>
                <a:r>
                  <a:rPr lang="en-US" altLang="ko-KR" dirty="0" err="1"/>
                  <a:t>Confidence</a:t>
                </a:r>
                <a:r>
                  <a:rPr lang="ko-KR" altLang="en-US" dirty="0" err="1"/>
                  <a:t>라는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개념을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통해서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item </a:t>
                </a:r>
                <a:r>
                  <a:rPr lang="ko-KR" altLang="en-US" dirty="0" err="1"/>
                  <a:t>집합들간의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관계가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측정됨</a:t>
                </a:r>
                <a:endParaRPr dirty="0"/>
              </a:p>
            </p:txBody>
          </p:sp>
        </mc:Choice>
        <mc:Fallback>
          <p:sp>
            <p:nvSpPr>
              <p:cNvPr id="222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769" y="4082134"/>
                <a:ext cx="20848320" cy="3997063"/>
              </a:xfrm>
              <a:prstGeom prst="rect">
                <a:avLst/>
              </a:prstGeom>
              <a:blipFill>
                <a:blip r:embed="rId2"/>
                <a:stretch>
                  <a:fillRect l="-936" t="-3664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3" name="제목 1"/>
          <p:cNvSpPr txBox="1"/>
          <p:nvPr/>
        </p:nvSpPr>
        <p:spPr>
          <a:xfrm>
            <a:off x="1439329" y="7929559"/>
            <a:ext cx="21031201" cy="1617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 anchor="ctr">
            <a:normAutofit/>
          </a:bodyPr>
          <a:lstStyle>
            <a:lvl1pPr defTabSz="1828800">
              <a:spcBef>
                <a:spcPts val="0"/>
              </a:spcBef>
              <a:defRPr sz="6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Support</a:t>
            </a:r>
          </a:p>
        </p:txBody>
      </p:sp>
      <p:sp>
        <p:nvSpPr>
          <p:cNvPr id="224" name="내용 개체 틀 2"/>
          <p:cNvSpPr txBox="1"/>
          <p:nvPr/>
        </p:nvSpPr>
        <p:spPr>
          <a:xfrm>
            <a:off x="1530770" y="9527270"/>
            <a:ext cx="20848320" cy="39970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>
            <a:normAutofit/>
          </a:bodyPr>
          <a:lstStyle/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정의: T안의 부분집합 itemset X의 비율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itemset의 support가 미리 정해진 s에 적어도 일치하는 경우 itemset은 frequent하다고 함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Threshold s는 minimum support, 위 itemset들은 frequent item sets, frequent patterns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제목 1"/>
          <p:cNvSpPr txBox="1">
            <a:spLocks noGrp="1"/>
          </p:cNvSpPr>
          <p:nvPr>
            <p:ph type="title"/>
          </p:nvPr>
        </p:nvSpPr>
        <p:spPr>
          <a:xfrm>
            <a:off x="1490129" y="2544759"/>
            <a:ext cx="21031201" cy="1617136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</a:lstStyle>
          <a:p>
            <a:r>
              <a:t>Confidence</a:t>
            </a:r>
          </a:p>
        </p:txBody>
      </p:sp>
      <p:sp>
        <p:nvSpPr>
          <p:cNvPr id="227" name="제목 1"/>
          <p:cNvSpPr txBox="1"/>
          <p:nvPr/>
        </p:nvSpPr>
        <p:spPr>
          <a:xfrm>
            <a:off x="1530771" y="305858"/>
            <a:ext cx="22761788" cy="2167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 anchor="ctr">
            <a:normAutofit/>
          </a:bodyPr>
          <a:lstStyle>
            <a:lvl1pPr defTabSz="1828800">
              <a:spcBef>
                <a:spcPts val="0"/>
              </a:spcBef>
              <a:defRPr sz="7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3.3 Rule-Based Collaborative Filtering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8" name="내용 개체 틀 2"/>
              <p:cNvSpPr txBox="1"/>
              <p:nvPr/>
            </p:nvSpPr>
            <p:spPr>
              <a:xfrm>
                <a:off x="1581570" y="4450229"/>
                <a:ext cx="20848320" cy="399706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tIns="91439" bIns="91439">
                <a:normAutofit/>
              </a:bodyPr>
              <a:lstStyle/>
              <a:p>
                <a:pPr marL="326571" indent="-326571" defTabSz="1828800">
                  <a:spcBef>
                    <a:spcPts val="2000"/>
                  </a:spcBef>
                  <a:buSzPct val="100000"/>
                  <a:buFont typeface="Arial"/>
                  <a:buChar char="•"/>
                  <a:defRPr sz="4000"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lang="ko-KR" altLang="en-US" dirty="0"/>
                  <a:t>정의</a:t>
                </a:r>
                <a:r>
                  <a:rPr lang="en-US" altLang="ko-KR" dirty="0"/>
                  <a:t>: X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ko-KR" altLang="en-US" smtClean="0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ko-KR" altLang="en-US" dirty="0"/>
                  <a:t>의 </a:t>
                </a:r>
                <a:r>
                  <a:rPr lang="en-US" altLang="ko-KR" dirty="0" err="1"/>
                  <a:t>Confidence</a:t>
                </a:r>
                <a:r>
                  <a:rPr lang="ko-KR" altLang="en-US" dirty="0" err="1"/>
                  <a:t>는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Transaction </a:t>
                </a:r>
                <a:r>
                  <a:rPr lang="en-US" altLang="ko-KR" dirty="0" err="1"/>
                  <a:t>T</a:t>
                </a:r>
                <a:r>
                  <a:rPr lang="ko-KR" altLang="en-US" dirty="0" err="1"/>
                  <a:t>가</a:t>
                </a:r>
                <a:r>
                  <a:rPr lang="ko-KR" altLang="en-US" dirty="0"/>
                  <a:t> </a:t>
                </a:r>
                <a:r>
                  <a:rPr lang="en-US" altLang="ko-KR" dirty="0" err="1"/>
                  <a:t>Y</a:t>
                </a:r>
                <a:r>
                  <a:rPr lang="ko-KR" altLang="en-US" dirty="0" err="1"/>
                  <a:t>를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포함할때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X</a:t>
                </a:r>
                <a:r>
                  <a:rPr lang="ko-KR" altLang="en-US" dirty="0" err="1"/>
                  <a:t>를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포함할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조건부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확률</a:t>
                </a:r>
                <a:endParaRPr lang="ko-KR" altLang="en-US" dirty="0"/>
              </a:p>
              <a:p>
                <a:pPr marL="326571" indent="-326571" defTabSz="1828800">
                  <a:spcBef>
                    <a:spcPts val="2000"/>
                  </a:spcBef>
                  <a:buSzPct val="100000"/>
                  <a:buFont typeface="Arial"/>
                  <a:buChar char="•"/>
                  <a:defRPr sz="4000"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lang="en-US" altLang="ko-KR" dirty="0"/>
                  <a:t>X U Y </a:t>
                </a:r>
                <a:r>
                  <a:rPr lang="ko-KR" altLang="en-US" dirty="0"/>
                  <a:t>의 </a:t>
                </a:r>
                <a:r>
                  <a:rPr lang="en-US" altLang="ko-KR" dirty="0" err="1"/>
                  <a:t>support</a:t>
                </a:r>
                <a:r>
                  <a:rPr lang="ko-KR" altLang="en-US" dirty="0" err="1"/>
                  <a:t>를</a:t>
                </a:r>
                <a:r>
                  <a:rPr lang="ko-KR" altLang="en-US" dirty="0"/>
                  <a:t> </a:t>
                </a:r>
                <a:r>
                  <a:rPr lang="en-US" altLang="ko-KR" dirty="0" err="1"/>
                  <a:t>X</a:t>
                </a:r>
                <a:r>
                  <a:rPr lang="ko-KR" altLang="en-US" dirty="0" err="1"/>
                  <a:t>의</a:t>
                </a:r>
                <a:r>
                  <a:rPr lang="ko-KR" altLang="en-US" dirty="0"/>
                  <a:t> </a:t>
                </a:r>
                <a:r>
                  <a:rPr lang="en-US" altLang="ko-KR" dirty="0" err="1"/>
                  <a:t>support</a:t>
                </a:r>
                <a:r>
                  <a:rPr lang="ko-KR" altLang="en-US" dirty="0" err="1"/>
                  <a:t>로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나눈것</a:t>
                </a:r>
                <a:endParaRPr lang="ko-KR" altLang="en-US" dirty="0"/>
              </a:p>
              <a:p>
                <a:pPr marL="326571" indent="-326571" defTabSz="1828800">
                  <a:spcBef>
                    <a:spcPts val="2000"/>
                  </a:spcBef>
                  <a:buSzPct val="100000"/>
                  <a:buFont typeface="Arial"/>
                  <a:buChar char="•"/>
                  <a:defRPr sz="4000"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lang="en-US" altLang="ko-KR" dirty="0" err="1"/>
                  <a:t>Rule</a:t>
                </a:r>
                <a:r>
                  <a:rPr lang="ko-KR" altLang="en-US" dirty="0" err="1"/>
                  <a:t>에대한</a:t>
                </a:r>
                <a:r>
                  <a:rPr lang="ko-KR" altLang="en-US" dirty="0"/>
                  <a:t> </a:t>
                </a:r>
                <a:r>
                  <a:rPr lang="en-US" altLang="ko-KR" dirty="0" err="1"/>
                  <a:t>Confidence</a:t>
                </a:r>
                <a:r>
                  <a:rPr lang="ko-KR" altLang="en-US" dirty="0" err="1"/>
                  <a:t>는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항상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(0,1) </a:t>
                </a:r>
                <a:r>
                  <a:rPr lang="ko-KR" altLang="en-US" dirty="0" err="1"/>
                  <a:t>범위에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존재</a:t>
                </a:r>
                <a:endParaRPr lang="ko-KR" altLang="en-US" dirty="0"/>
              </a:p>
              <a:p>
                <a:pPr marL="326571" indent="-326571" defTabSz="1828800">
                  <a:spcBef>
                    <a:spcPts val="2000"/>
                  </a:spcBef>
                  <a:buSzPct val="100000"/>
                  <a:buFont typeface="Arial"/>
                  <a:buChar char="•"/>
                  <a:defRPr sz="4000"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lang="en-US" altLang="ko-KR" dirty="0" err="1"/>
                  <a:t>Confidence</a:t>
                </a:r>
                <a:r>
                  <a:rPr lang="ko-KR" altLang="en-US" dirty="0" err="1"/>
                  <a:t>가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높을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수록</a:t>
                </a:r>
                <a:r>
                  <a:rPr lang="ko-KR" altLang="en-US" dirty="0"/>
                  <a:t> </a:t>
                </a:r>
                <a:r>
                  <a:rPr lang="en-US" altLang="ko-KR" dirty="0" err="1"/>
                  <a:t>Rule</a:t>
                </a:r>
                <a:r>
                  <a:rPr lang="ko-KR" altLang="en-US" dirty="0"/>
                  <a:t>의 강하다는 표시</a:t>
                </a:r>
                <a:endParaRPr dirty="0"/>
              </a:p>
            </p:txBody>
          </p:sp>
        </mc:Choice>
        <mc:Fallback>
          <p:sp>
            <p:nvSpPr>
              <p:cNvPr id="228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570" y="4450229"/>
                <a:ext cx="20848320" cy="3997063"/>
              </a:xfrm>
              <a:prstGeom prst="rect">
                <a:avLst/>
              </a:prstGeom>
              <a:blipFill>
                <a:blip r:embed="rId2"/>
                <a:stretch>
                  <a:fillRect l="-936" t="-3506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제목 1"/>
          <p:cNvSpPr txBox="1"/>
          <p:nvPr/>
        </p:nvSpPr>
        <p:spPr>
          <a:xfrm>
            <a:off x="1530771" y="305858"/>
            <a:ext cx="22761788" cy="2167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 anchor="ctr">
            <a:normAutofit/>
          </a:bodyPr>
          <a:lstStyle>
            <a:lvl1pPr defTabSz="1828800">
              <a:spcBef>
                <a:spcPts val="0"/>
              </a:spcBef>
              <a:defRPr sz="7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3.2.1 Extending Decision Trees to Collaborative Filtering</a:t>
            </a:r>
          </a:p>
        </p:txBody>
      </p:sp>
      <p:sp>
        <p:nvSpPr>
          <p:cNvPr id="231" name="제목 1"/>
          <p:cNvSpPr txBox="1"/>
          <p:nvPr/>
        </p:nvSpPr>
        <p:spPr>
          <a:xfrm>
            <a:off x="1439329" y="2392360"/>
            <a:ext cx="21031201" cy="1617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 anchor="ctr">
            <a:normAutofit/>
          </a:bodyPr>
          <a:lstStyle>
            <a:lvl1pPr defTabSz="1828800">
              <a:spcBef>
                <a:spcPts val="0"/>
              </a:spcBef>
              <a:defRPr sz="6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Association 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2" name="내용 개체 틀 2"/>
              <p:cNvSpPr txBox="1"/>
              <p:nvPr/>
            </p:nvSpPr>
            <p:spPr>
              <a:xfrm>
                <a:off x="1530770" y="3863070"/>
                <a:ext cx="20848320" cy="763343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tIns="91439" bIns="91439">
                <a:normAutofit/>
              </a:bodyPr>
              <a:lstStyle/>
              <a:p>
                <a:pPr marL="326571" indent="-326571" defTabSz="1828800">
                  <a:spcBef>
                    <a:spcPts val="2000"/>
                  </a:spcBef>
                  <a:buSzPct val="100000"/>
                  <a:buFont typeface="Arial"/>
                  <a:buChar char="•"/>
                  <a:defRPr sz="4000"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dirty="0" err="1"/>
                  <a:t>정의</a:t>
                </a:r>
                <a:r>
                  <a:rPr dirty="0"/>
                  <a:t>: Rule X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ko-KR" altLang="en-US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dirty="0"/>
                  <a:t>Y 는 </a:t>
                </a:r>
                <a:r>
                  <a:rPr dirty="0" err="1"/>
                  <a:t>최소</a:t>
                </a:r>
                <a:r>
                  <a:rPr dirty="0"/>
                  <a:t> support s 와 </a:t>
                </a:r>
                <a:r>
                  <a:rPr dirty="0" err="1"/>
                  <a:t>최소</a:t>
                </a:r>
                <a:r>
                  <a:rPr dirty="0"/>
                  <a:t> confidence </a:t>
                </a:r>
                <a:r>
                  <a:rPr dirty="0" err="1"/>
                  <a:t>c에서</a:t>
                </a:r>
                <a:r>
                  <a:rPr dirty="0"/>
                  <a:t> </a:t>
                </a:r>
                <a:r>
                  <a:rPr dirty="0" err="1"/>
                  <a:t>아래</a:t>
                </a:r>
                <a:r>
                  <a:rPr dirty="0"/>
                  <a:t> </a:t>
                </a:r>
                <a:r>
                  <a:rPr dirty="0" err="1"/>
                  <a:t>조건을</a:t>
                </a:r>
                <a:r>
                  <a:rPr dirty="0"/>
                  <a:t> </a:t>
                </a:r>
                <a:r>
                  <a:rPr dirty="0" err="1"/>
                  <a:t>만족시</a:t>
                </a:r>
                <a:r>
                  <a:rPr dirty="0"/>
                  <a:t> association </a:t>
                </a:r>
                <a:r>
                  <a:rPr dirty="0" err="1"/>
                  <a:t>rule이라함</a:t>
                </a:r>
                <a:endParaRPr dirty="0"/>
              </a:p>
              <a:p>
                <a:pPr marL="740833" indent="-740833" defTabSz="1828800">
                  <a:spcBef>
                    <a:spcPts val="2000"/>
                  </a:spcBef>
                  <a:buSzPct val="100000"/>
                  <a:buAutoNum type="arabicPeriod"/>
                  <a:defRPr sz="4000"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dirty="0"/>
                  <a:t>X U Y 의 </a:t>
                </a:r>
                <a:r>
                  <a:rPr dirty="0" err="1"/>
                  <a:t>support가</a:t>
                </a:r>
                <a:r>
                  <a:rPr dirty="0"/>
                  <a:t> </a:t>
                </a:r>
                <a:r>
                  <a:rPr dirty="0" err="1"/>
                  <a:t>적어도</a:t>
                </a:r>
                <a:r>
                  <a:rPr dirty="0"/>
                  <a:t> s</a:t>
                </a:r>
              </a:p>
              <a:p>
                <a:pPr marL="740833" indent="-740833" defTabSz="1828800">
                  <a:spcBef>
                    <a:spcPts val="2000"/>
                  </a:spcBef>
                  <a:buSzPct val="100000"/>
                  <a:buAutoNum type="arabicPeriod"/>
                  <a:defRPr sz="4000"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dirty="0"/>
                  <a:t>X</a:t>
                </a:r>
                <a14:m>
                  <m:oMath xmlns:m="http://schemas.openxmlformats.org/officeDocument/2006/math">
                    <m:r>
                      <a:rPr lang="ko-KR" altLang="en-US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dirty="0" err="1"/>
                  <a:t>Y의</a:t>
                </a:r>
                <a:r>
                  <a:rPr dirty="0"/>
                  <a:t> </a:t>
                </a:r>
                <a:r>
                  <a:rPr dirty="0" err="1"/>
                  <a:t>confidence가</a:t>
                </a:r>
                <a:r>
                  <a:rPr dirty="0"/>
                  <a:t> </a:t>
                </a:r>
                <a:r>
                  <a:rPr dirty="0" err="1"/>
                  <a:t>적어도</a:t>
                </a:r>
                <a:r>
                  <a:rPr dirty="0"/>
                  <a:t> c</a:t>
                </a:r>
              </a:p>
              <a:p>
                <a:pPr marL="326571" indent="-326571" defTabSz="1828800">
                  <a:spcBef>
                    <a:spcPts val="2000"/>
                  </a:spcBef>
                  <a:buSzPct val="100000"/>
                  <a:buFont typeface="Arial"/>
                  <a:buChar char="•"/>
                  <a:defRPr sz="4000"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dirty="0"/>
                  <a:t>Association </a:t>
                </a:r>
                <a:r>
                  <a:rPr dirty="0" err="1"/>
                  <a:t>Rule을</a:t>
                </a:r>
                <a:r>
                  <a:rPr dirty="0"/>
                  <a:t> </a:t>
                </a:r>
                <a:r>
                  <a:rPr dirty="0" err="1"/>
                  <a:t>찾는건</a:t>
                </a:r>
                <a:r>
                  <a:rPr dirty="0"/>
                  <a:t> 두 </a:t>
                </a:r>
                <a:r>
                  <a:rPr dirty="0" err="1"/>
                  <a:t>단계</a:t>
                </a:r>
                <a:r>
                  <a:rPr dirty="0"/>
                  <a:t> </a:t>
                </a:r>
                <a:r>
                  <a:rPr dirty="0" err="1"/>
                  <a:t>프로세스</a:t>
                </a:r>
                <a:endParaRPr dirty="0"/>
              </a:p>
              <a:p>
                <a:pPr marL="326571" indent="-326571" defTabSz="1828800">
                  <a:spcBef>
                    <a:spcPts val="2000"/>
                  </a:spcBef>
                  <a:buSzPct val="100000"/>
                  <a:buFont typeface="Arial"/>
                  <a:buChar char="•"/>
                  <a:defRPr sz="4000"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dirty="0"/>
                  <a:t>첫 </a:t>
                </a:r>
                <a:r>
                  <a:rPr dirty="0" err="1"/>
                  <a:t>단계</a:t>
                </a:r>
                <a:r>
                  <a:rPr dirty="0"/>
                  <a:t> </a:t>
                </a:r>
                <a:r>
                  <a:rPr dirty="0" err="1"/>
                  <a:t>에서는</a:t>
                </a:r>
                <a:r>
                  <a:rPr dirty="0"/>
                  <a:t> </a:t>
                </a:r>
                <a:r>
                  <a:rPr dirty="0" err="1"/>
                  <a:t>최소</a:t>
                </a:r>
                <a:r>
                  <a:rPr dirty="0"/>
                  <a:t> support s 를 </a:t>
                </a:r>
                <a:r>
                  <a:rPr dirty="0" err="1"/>
                  <a:t>만족하는</a:t>
                </a:r>
                <a:r>
                  <a:rPr dirty="0"/>
                  <a:t> </a:t>
                </a:r>
                <a:r>
                  <a:rPr dirty="0" err="1"/>
                  <a:t>모든</a:t>
                </a:r>
                <a:r>
                  <a:rPr dirty="0"/>
                  <a:t> </a:t>
                </a:r>
                <a:r>
                  <a:rPr dirty="0" err="1"/>
                  <a:t>itemset들을</a:t>
                </a:r>
                <a:r>
                  <a:rPr dirty="0"/>
                  <a:t> </a:t>
                </a:r>
                <a:r>
                  <a:rPr dirty="0" err="1"/>
                  <a:t>정의</a:t>
                </a:r>
                <a:endParaRPr dirty="0"/>
              </a:p>
              <a:p>
                <a:pPr marL="326571" indent="-326571" defTabSz="1828800">
                  <a:spcBef>
                    <a:spcPts val="2000"/>
                  </a:spcBef>
                  <a:buSzPct val="100000"/>
                  <a:buFont typeface="Arial"/>
                  <a:buChar char="•"/>
                  <a:defRPr sz="4000"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dirty="0"/>
                  <a:t>위 각 items </a:t>
                </a:r>
                <a:r>
                  <a:rPr dirty="0" err="1"/>
                  <a:t>Z에서</a:t>
                </a:r>
                <a:r>
                  <a:rPr dirty="0"/>
                  <a:t> (X,Z-X)의 </a:t>
                </a:r>
                <a:r>
                  <a:rPr dirty="0" err="1"/>
                  <a:t>모든</a:t>
                </a:r>
                <a:r>
                  <a:rPr dirty="0"/>
                  <a:t> </a:t>
                </a:r>
                <a:r>
                  <a:rPr dirty="0" err="1"/>
                  <a:t>분할을</a:t>
                </a:r>
                <a:r>
                  <a:rPr dirty="0"/>
                  <a:t> </a:t>
                </a:r>
                <a:r>
                  <a:rPr dirty="0" err="1"/>
                  <a:t>구성하여</a:t>
                </a:r>
                <a:r>
                  <a:rPr dirty="0"/>
                  <a:t> X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ko-KR" altLang="en-US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dirty="0"/>
                  <a:t>Z-X </a:t>
                </a:r>
                <a:r>
                  <a:rPr dirty="0" err="1"/>
                  <a:t>룰을</a:t>
                </a:r>
                <a:r>
                  <a:rPr dirty="0"/>
                  <a:t> </a:t>
                </a:r>
                <a:r>
                  <a:rPr dirty="0" err="1"/>
                  <a:t>생성</a:t>
                </a:r>
                <a:endParaRPr dirty="0"/>
              </a:p>
              <a:p>
                <a:pPr marL="326571" indent="-326571" defTabSz="1828800">
                  <a:spcBef>
                    <a:spcPts val="2000"/>
                  </a:spcBef>
                  <a:buSzPct val="100000"/>
                  <a:buFont typeface="Arial"/>
                  <a:buChar char="•"/>
                  <a:defRPr sz="4000"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dirty="0"/>
                  <a:t>위 룰 들 중 </a:t>
                </a:r>
                <a:r>
                  <a:rPr dirty="0" err="1"/>
                  <a:t>최소</a:t>
                </a:r>
                <a:r>
                  <a:rPr dirty="0"/>
                  <a:t> </a:t>
                </a:r>
                <a:r>
                  <a:rPr dirty="0" err="1"/>
                  <a:t>confidence를</a:t>
                </a:r>
                <a:r>
                  <a:rPr dirty="0"/>
                  <a:t> </a:t>
                </a:r>
                <a:r>
                  <a:rPr dirty="0" err="1"/>
                  <a:t>만족한</a:t>
                </a:r>
                <a:r>
                  <a:rPr dirty="0"/>
                  <a:t> Rule </a:t>
                </a:r>
                <a:r>
                  <a:rPr dirty="0" err="1"/>
                  <a:t>들만</a:t>
                </a:r>
                <a:r>
                  <a:rPr dirty="0"/>
                  <a:t> </a:t>
                </a:r>
                <a:r>
                  <a:rPr dirty="0" err="1"/>
                  <a:t>유지</a:t>
                </a:r>
                <a:endParaRPr dirty="0"/>
              </a:p>
            </p:txBody>
          </p:sp>
        </mc:Choice>
        <mc:Fallback>
          <p:sp>
            <p:nvSpPr>
              <p:cNvPr id="232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770" y="3863070"/>
                <a:ext cx="20848320" cy="7633431"/>
              </a:xfrm>
              <a:prstGeom prst="rect">
                <a:avLst/>
              </a:prstGeom>
              <a:blipFill>
                <a:blip r:embed="rId2"/>
                <a:stretch>
                  <a:fillRect l="-1053" t="-1917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제목 1"/>
          <p:cNvSpPr txBox="1"/>
          <p:nvPr/>
        </p:nvSpPr>
        <p:spPr>
          <a:xfrm>
            <a:off x="1530771" y="305858"/>
            <a:ext cx="22761788" cy="2167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 anchor="ctr">
            <a:normAutofit/>
          </a:bodyPr>
          <a:lstStyle>
            <a:lvl1pPr defTabSz="1828800">
              <a:spcBef>
                <a:spcPts val="0"/>
              </a:spcBef>
              <a:defRPr sz="7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3.3.1 Leveraging Association Rules for Collaborative Filtering</a:t>
            </a:r>
          </a:p>
        </p:txBody>
      </p:sp>
      <p:sp>
        <p:nvSpPr>
          <p:cNvPr id="235" name="제목 1"/>
          <p:cNvSpPr txBox="1"/>
          <p:nvPr/>
        </p:nvSpPr>
        <p:spPr>
          <a:xfrm>
            <a:off x="1439329" y="2392360"/>
            <a:ext cx="21031201" cy="1617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 anchor="ctr">
            <a:normAutofit/>
          </a:bodyPr>
          <a:lstStyle>
            <a:lvl1pPr defTabSz="1828800">
              <a:spcBef>
                <a:spcPts val="0"/>
              </a:spcBef>
              <a:defRPr sz="6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Association Rule</a:t>
            </a:r>
          </a:p>
        </p:txBody>
      </p:sp>
      <p:sp>
        <p:nvSpPr>
          <p:cNvPr id="236" name="내용 개체 틀 2"/>
          <p:cNvSpPr txBox="1"/>
          <p:nvPr/>
        </p:nvSpPr>
        <p:spPr>
          <a:xfrm>
            <a:off x="1530770" y="3863070"/>
            <a:ext cx="20848320" cy="7633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>
            <a:normAutofit/>
          </a:bodyPr>
          <a:lstStyle/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dirty="0"/>
              <a:t>Association Rule </a:t>
            </a:r>
            <a:r>
              <a:rPr lang="ko-KR" altLang="en-US" dirty="0"/>
              <a:t>들은 </a:t>
            </a:r>
            <a:r>
              <a:rPr lang="ko-KR" altLang="en-US" dirty="0" err="1"/>
              <a:t>단항</a:t>
            </a:r>
            <a:r>
              <a:rPr lang="ko-KR" altLang="en-US" dirty="0"/>
              <a:t> </a:t>
            </a:r>
            <a:r>
              <a:rPr lang="en-US" altLang="ko-KR" dirty="0"/>
              <a:t>Rating Matrix </a:t>
            </a:r>
            <a:r>
              <a:rPr lang="ko-KR" altLang="en-US" dirty="0"/>
              <a:t>에서 </a:t>
            </a:r>
            <a:r>
              <a:rPr lang="ko-KR" altLang="en-US" dirty="0" err="1"/>
              <a:t>추천시</a:t>
            </a:r>
            <a:r>
              <a:rPr lang="ko-KR" altLang="en-US" dirty="0"/>
              <a:t> 유용</a:t>
            </a:r>
            <a:endParaRPr lang="en-US" altLang="ko-KR" dirty="0"/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dirty="0"/>
              <a:t>Rule-based</a:t>
            </a:r>
            <a:r>
              <a:rPr lang="ko-KR" altLang="en-US" dirty="0"/>
              <a:t> </a:t>
            </a:r>
            <a:r>
              <a:rPr lang="en-US" altLang="ko-KR" dirty="0"/>
              <a:t>Collaborative Filtering</a:t>
            </a:r>
            <a:r>
              <a:rPr lang="ko-KR" altLang="en-US" dirty="0"/>
              <a:t>의 첫 스텝은 미리 정의 되어 있는 최소 </a:t>
            </a:r>
            <a:r>
              <a:rPr lang="en-US" altLang="ko-KR" dirty="0"/>
              <a:t>support</a:t>
            </a:r>
            <a:r>
              <a:rPr lang="ko-KR" altLang="en-US" dirty="0"/>
              <a:t>와 최소 </a:t>
            </a:r>
            <a:r>
              <a:rPr lang="en-US" altLang="ko-KR" dirty="0"/>
              <a:t>confidence</a:t>
            </a:r>
            <a:r>
              <a:rPr lang="ko-KR" altLang="en-US" dirty="0"/>
              <a:t>에 해당하는 모든 </a:t>
            </a:r>
            <a:r>
              <a:rPr lang="en-US" altLang="ko-KR" dirty="0"/>
              <a:t>association rule</a:t>
            </a:r>
            <a:r>
              <a:rPr lang="ko-KR" altLang="en-US" dirty="0"/>
              <a:t>들을 </a:t>
            </a:r>
            <a:r>
              <a:rPr lang="ko-KR" altLang="en-US" dirty="0" err="1"/>
              <a:t>찾는것</a:t>
            </a:r>
            <a:endParaRPr lang="en-US" altLang="ko-KR" dirty="0"/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rPr lang="ko-KR" altLang="en-US" dirty="0"/>
              <a:t>최소 </a:t>
            </a:r>
            <a:r>
              <a:rPr lang="en-US" altLang="ko-KR" dirty="0"/>
              <a:t>support </a:t>
            </a:r>
            <a:r>
              <a:rPr lang="ko-KR" altLang="en-US" dirty="0"/>
              <a:t>와 최소 </a:t>
            </a:r>
            <a:r>
              <a:rPr lang="en-US" altLang="ko-KR" dirty="0"/>
              <a:t>confidence</a:t>
            </a:r>
            <a:r>
              <a:rPr lang="ko-KR" altLang="en-US" dirty="0"/>
              <a:t>는 </a:t>
            </a:r>
            <a:r>
              <a:rPr lang="ko-KR" altLang="en-US" dirty="0" err="1"/>
              <a:t>예측정확도를</a:t>
            </a:r>
            <a:r>
              <a:rPr lang="ko-KR" altLang="en-US" dirty="0"/>
              <a:t> 최대화 하기위해 </a:t>
            </a:r>
            <a:r>
              <a:rPr lang="en-US" altLang="ko-KR" dirty="0"/>
              <a:t>tuning </a:t>
            </a:r>
            <a:r>
              <a:rPr lang="ko-KR" altLang="en-US" dirty="0"/>
              <a:t>되는 </a:t>
            </a:r>
            <a:r>
              <a:rPr lang="en-US" altLang="ko-KR" dirty="0" err="1"/>
              <a:t>paramete</a:t>
            </a:r>
            <a:r>
              <a:rPr lang="ko-KR" altLang="en-US" dirty="0"/>
              <a:t>로 볼 수 있음</a:t>
            </a:r>
            <a:endParaRPr lang="en-US" altLang="ko-KR" dirty="0"/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rPr lang="ko-KR" altLang="en-US" dirty="0"/>
              <a:t>결과가 정확히 한 </a:t>
            </a:r>
            <a:r>
              <a:rPr lang="en-US" altLang="ko-KR" dirty="0"/>
              <a:t>item </a:t>
            </a:r>
            <a:r>
              <a:rPr lang="ko-KR" altLang="en-US" dirty="0"/>
              <a:t>만 있는 </a:t>
            </a:r>
            <a:r>
              <a:rPr lang="en-US" altLang="ko-KR" dirty="0"/>
              <a:t>rule</a:t>
            </a:r>
            <a:r>
              <a:rPr lang="ko-KR" altLang="en-US" dirty="0"/>
              <a:t>들이 남음</a:t>
            </a:r>
            <a:endParaRPr lang="en-US" altLang="ko-KR" dirty="0"/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rPr lang="ko-KR" altLang="en-US" dirty="0"/>
              <a:t>이 </a:t>
            </a:r>
            <a:r>
              <a:rPr lang="en-US" altLang="ko-KR" dirty="0"/>
              <a:t>rule</a:t>
            </a:r>
            <a:r>
              <a:rPr lang="ko-KR" altLang="en-US" dirty="0"/>
              <a:t>들의 집합이 모델이며 특정 사용자에게 </a:t>
            </a:r>
            <a:r>
              <a:rPr lang="ko-KR" altLang="en-US" dirty="0" err="1"/>
              <a:t>추천시</a:t>
            </a:r>
            <a:r>
              <a:rPr lang="ko-KR" altLang="en-US" dirty="0"/>
              <a:t> 사용가능</a:t>
            </a:r>
            <a:endParaRPr dirty="0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제목 1"/>
          <p:cNvSpPr txBox="1"/>
          <p:nvPr/>
        </p:nvSpPr>
        <p:spPr>
          <a:xfrm>
            <a:off x="1530771" y="305858"/>
            <a:ext cx="22761788" cy="2167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 anchor="ctr">
            <a:normAutofit/>
          </a:bodyPr>
          <a:lstStyle>
            <a:lvl1pPr defTabSz="1828800">
              <a:spcBef>
                <a:spcPts val="0"/>
              </a:spcBef>
              <a:defRPr sz="7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3.3.1 Leveraging Association Rules for Collaborative Filtering</a:t>
            </a:r>
          </a:p>
        </p:txBody>
      </p:sp>
      <p:sp>
        <p:nvSpPr>
          <p:cNvPr id="235" name="제목 1"/>
          <p:cNvSpPr txBox="1"/>
          <p:nvPr/>
        </p:nvSpPr>
        <p:spPr>
          <a:xfrm>
            <a:off x="1439329" y="2392360"/>
            <a:ext cx="21031201" cy="1617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 anchor="ctr">
            <a:normAutofit/>
          </a:bodyPr>
          <a:lstStyle>
            <a:lvl1pPr defTabSz="1828800">
              <a:spcBef>
                <a:spcPts val="0"/>
              </a:spcBef>
              <a:defRPr sz="6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dirty="0"/>
              <a:t>Association Rule</a:t>
            </a:r>
          </a:p>
        </p:txBody>
      </p:sp>
      <p:sp>
        <p:nvSpPr>
          <p:cNvPr id="236" name="내용 개체 틀 2"/>
          <p:cNvSpPr txBox="1"/>
          <p:nvPr/>
        </p:nvSpPr>
        <p:spPr>
          <a:xfrm>
            <a:off x="1530770" y="3863070"/>
            <a:ext cx="20848320" cy="7633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>
            <a:normAutofit/>
          </a:bodyPr>
          <a:lstStyle/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dirty="0"/>
              <a:t>Association Rule </a:t>
            </a:r>
            <a:r>
              <a:rPr lang="ko-KR" altLang="en-US" dirty="0"/>
              <a:t>들은 </a:t>
            </a:r>
            <a:r>
              <a:rPr lang="ko-KR" altLang="en-US" dirty="0" err="1"/>
              <a:t>단항</a:t>
            </a:r>
            <a:r>
              <a:rPr lang="ko-KR" altLang="en-US" dirty="0"/>
              <a:t> </a:t>
            </a:r>
            <a:r>
              <a:rPr lang="en-US" altLang="ko-KR" dirty="0"/>
              <a:t>Rating Matrix </a:t>
            </a:r>
            <a:r>
              <a:rPr lang="ko-KR" altLang="en-US" dirty="0"/>
              <a:t>에서 </a:t>
            </a:r>
            <a:r>
              <a:rPr lang="ko-KR" altLang="en-US" dirty="0" err="1"/>
              <a:t>추천시</a:t>
            </a:r>
            <a:r>
              <a:rPr lang="ko-KR" altLang="en-US" dirty="0"/>
              <a:t> 유용</a:t>
            </a:r>
            <a:endParaRPr lang="en-US" altLang="ko-KR" dirty="0"/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dirty="0"/>
              <a:t>Rule-based</a:t>
            </a:r>
            <a:r>
              <a:rPr lang="ko-KR" altLang="en-US" dirty="0"/>
              <a:t> </a:t>
            </a:r>
            <a:r>
              <a:rPr lang="en-US" altLang="ko-KR" dirty="0"/>
              <a:t>Collaborative Filtering</a:t>
            </a:r>
            <a:r>
              <a:rPr lang="ko-KR" altLang="en-US" dirty="0"/>
              <a:t>의 첫 스텝은 미리 정의 되어 있는 최소 </a:t>
            </a:r>
            <a:r>
              <a:rPr lang="en-US" altLang="ko-KR" dirty="0"/>
              <a:t>support</a:t>
            </a:r>
            <a:r>
              <a:rPr lang="ko-KR" altLang="en-US" dirty="0"/>
              <a:t>와 최소 </a:t>
            </a:r>
            <a:r>
              <a:rPr lang="en-US" altLang="ko-KR" dirty="0"/>
              <a:t>confidence</a:t>
            </a:r>
            <a:r>
              <a:rPr lang="ko-KR" altLang="en-US" dirty="0"/>
              <a:t>에 해당하는 모든 </a:t>
            </a:r>
            <a:r>
              <a:rPr lang="en-US" altLang="ko-KR" dirty="0"/>
              <a:t>association rule</a:t>
            </a:r>
            <a:r>
              <a:rPr lang="ko-KR" altLang="en-US" dirty="0"/>
              <a:t>들을 </a:t>
            </a:r>
            <a:r>
              <a:rPr lang="ko-KR" altLang="en-US" dirty="0" err="1"/>
              <a:t>찾는것</a:t>
            </a:r>
            <a:endParaRPr lang="en-US" altLang="ko-KR" dirty="0"/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rPr lang="ko-KR" altLang="en-US" dirty="0"/>
              <a:t>최소 </a:t>
            </a:r>
            <a:r>
              <a:rPr lang="en-US" altLang="ko-KR" dirty="0"/>
              <a:t>support </a:t>
            </a:r>
            <a:r>
              <a:rPr lang="ko-KR" altLang="en-US" dirty="0"/>
              <a:t>와 최소 </a:t>
            </a:r>
            <a:r>
              <a:rPr lang="en-US" altLang="ko-KR" dirty="0"/>
              <a:t>confidence</a:t>
            </a:r>
            <a:r>
              <a:rPr lang="ko-KR" altLang="en-US" dirty="0"/>
              <a:t>는 </a:t>
            </a:r>
            <a:r>
              <a:rPr lang="ko-KR" altLang="en-US" dirty="0" err="1"/>
              <a:t>예측정확도를</a:t>
            </a:r>
            <a:r>
              <a:rPr lang="ko-KR" altLang="en-US" dirty="0"/>
              <a:t> 최대화 하기위해 </a:t>
            </a:r>
            <a:r>
              <a:rPr lang="en-US" altLang="ko-KR" dirty="0"/>
              <a:t>tuning </a:t>
            </a:r>
            <a:r>
              <a:rPr lang="ko-KR" altLang="en-US" dirty="0"/>
              <a:t>되는 </a:t>
            </a:r>
            <a:r>
              <a:rPr lang="en-US" altLang="ko-KR" dirty="0" err="1"/>
              <a:t>paramete</a:t>
            </a:r>
            <a:r>
              <a:rPr lang="ko-KR" altLang="en-US" dirty="0"/>
              <a:t>로 볼 수 있음</a:t>
            </a:r>
            <a:endParaRPr lang="en-US" altLang="ko-KR" dirty="0"/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rPr lang="ko-KR" altLang="en-US" dirty="0"/>
              <a:t>결과가 정확히 한 </a:t>
            </a:r>
            <a:r>
              <a:rPr lang="en-US" altLang="ko-KR" dirty="0"/>
              <a:t>item </a:t>
            </a:r>
            <a:r>
              <a:rPr lang="ko-KR" altLang="en-US" dirty="0"/>
              <a:t>만 있는 </a:t>
            </a:r>
            <a:r>
              <a:rPr lang="en-US" altLang="ko-KR" dirty="0"/>
              <a:t>rule</a:t>
            </a:r>
            <a:r>
              <a:rPr lang="ko-KR" altLang="en-US" dirty="0"/>
              <a:t>들이 남음</a:t>
            </a:r>
            <a:endParaRPr lang="en-US" altLang="ko-KR" dirty="0"/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rPr lang="ko-KR" altLang="en-US" dirty="0"/>
              <a:t>이 </a:t>
            </a:r>
            <a:r>
              <a:rPr lang="en-US" altLang="ko-KR" dirty="0"/>
              <a:t>rule</a:t>
            </a:r>
            <a:r>
              <a:rPr lang="ko-KR" altLang="en-US" dirty="0"/>
              <a:t>들의 집합이 모델이며 특정 사용자에게 </a:t>
            </a:r>
            <a:r>
              <a:rPr lang="ko-KR" altLang="en-US" dirty="0" err="1"/>
              <a:t>추천시</a:t>
            </a:r>
            <a:r>
              <a:rPr lang="ko-KR" altLang="en-US" dirty="0"/>
              <a:t> 사용가능</a:t>
            </a:r>
            <a:endParaRPr lang="en-US" altLang="ko-KR" dirty="0"/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226220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제목 1"/>
          <p:cNvSpPr txBox="1"/>
          <p:nvPr/>
        </p:nvSpPr>
        <p:spPr>
          <a:xfrm>
            <a:off x="1530771" y="305858"/>
            <a:ext cx="22761788" cy="2167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 anchor="ctr">
            <a:normAutofit/>
          </a:bodyPr>
          <a:lstStyle>
            <a:lvl1pPr defTabSz="1828800">
              <a:spcBef>
                <a:spcPts val="0"/>
              </a:spcBef>
              <a:defRPr sz="7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3.3.1 Leveraging Association Rules for Collaborative Filtering</a:t>
            </a:r>
          </a:p>
        </p:txBody>
      </p:sp>
      <p:sp>
        <p:nvSpPr>
          <p:cNvPr id="235" name="제목 1"/>
          <p:cNvSpPr txBox="1"/>
          <p:nvPr/>
        </p:nvSpPr>
        <p:spPr>
          <a:xfrm>
            <a:off x="1439329" y="2392360"/>
            <a:ext cx="21031201" cy="1617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 anchor="ctr">
            <a:normAutofit/>
          </a:bodyPr>
          <a:lstStyle>
            <a:lvl1pPr defTabSz="1828800">
              <a:spcBef>
                <a:spcPts val="0"/>
              </a:spcBef>
              <a:defRPr sz="6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dirty="0"/>
              <a:t>Association Rule</a:t>
            </a:r>
          </a:p>
        </p:txBody>
      </p:sp>
      <p:sp>
        <p:nvSpPr>
          <p:cNvPr id="236" name="내용 개체 틀 2"/>
          <p:cNvSpPr txBox="1"/>
          <p:nvPr/>
        </p:nvSpPr>
        <p:spPr>
          <a:xfrm>
            <a:off x="1530770" y="3863070"/>
            <a:ext cx="20848320" cy="7633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>
            <a:normAutofit/>
          </a:bodyPr>
          <a:lstStyle/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490906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제목 1"/>
          <p:cNvSpPr txBox="1"/>
          <p:nvPr/>
        </p:nvSpPr>
        <p:spPr>
          <a:xfrm>
            <a:off x="1530771" y="305858"/>
            <a:ext cx="22761788" cy="2167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 anchor="ctr">
            <a:normAutofit/>
          </a:bodyPr>
          <a:lstStyle>
            <a:lvl1pPr defTabSz="1828800">
              <a:spcBef>
                <a:spcPts val="0"/>
              </a:spcBef>
              <a:defRPr sz="7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dirty="0"/>
              <a:t>3.3.</a:t>
            </a:r>
            <a:r>
              <a:rPr lang="en-US" dirty="0"/>
              <a:t>2 Item-Wise Models versus User-Wise Models</a:t>
            </a:r>
            <a:endParaRPr dirty="0"/>
          </a:p>
        </p:txBody>
      </p:sp>
      <p:sp>
        <p:nvSpPr>
          <p:cNvPr id="235" name="제목 1"/>
          <p:cNvSpPr txBox="1"/>
          <p:nvPr/>
        </p:nvSpPr>
        <p:spPr>
          <a:xfrm>
            <a:off x="1439329" y="2392360"/>
            <a:ext cx="21031201" cy="1617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 anchor="ctr">
            <a:normAutofit/>
          </a:bodyPr>
          <a:lstStyle>
            <a:lvl1pPr defTabSz="1828800">
              <a:spcBef>
                <a:spcPts val="0"/>
              </a:spcBef>
              <a:defRPr sz="6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dirty="0"/>
              <a:t>Association Rule</a:t>
            </a:r>
          </a:p>
        </p:txBody>
      </p:sp>
      <p:sp>
        <p:nvSpPr>
          <p:cNvPr id="236" name="내용 개체 틀 2"/>
          <p:cNvSpPr txBox="1"/>
          <p:nvPr/>
        </p:nvSpPr>
        <p:spPr>
          <a:xfrm>
            <a:off x="1530770" y="3863070"/>
            <a:ext cx="20848320" cy="7633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>
            <a:normAutofit/>
          </a:bodyPr>
          <a:lstStyle/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dirty="0"/>
              <a:t>Association Rule </a:t>
            </a:r>
            <a:r>
              <a:rPr lang="ko-KR" altLang="en-US" dirty="0"/>
              <a:t>들은 </a:t>
            </a:r>
            <a:r>
              <a:rPr lang="ko-KR" altLang="en-US" dirty="0" err="1"/>
              <a:t>단항</a:t>
            </a:r>
            <a:r>
              <a:rPr lang="ko-KR" altLang="en-US" dirty="0"/>
              <a:t> </a:t>
            </a:r>
            <a:r>
              <a:rPr lang="en-US" altLang="ko-KR" dirty="0"/>
              <a:t>Rating Matrix </a:t>
            </a:r>
            <a:r>
              <a:rPr lang="ko-KR" altLang="en-US" dirty="0"/>
              <a:t>에서 </a:t>
            </a:r>
            <a:r>
              <a:rPr lang="ko-KR" altLang="en-US" dirty="0" err="1"/>
              <a:t>추천시</a:t>
            </a:r>
            <a:r>
              <a:rPr lang="ko-KR" altLang="en-US" dirty="0"/>
              <a:t> 유용</a:t>
            </a:r>
            <a:endParaRPr lang="en-US" altLang="ko-KR" dirty="0"/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dirty="0"/>
              <a:t>Association Rule </a:t>
            </a:r>
            <a:r>
              <a:rPr lang="ko-KR" altLang="en-US" dirty="0"/>
              <a:t>접근법은 </a:t>
            </a:r>
            <a:endParaRPr lang="en-US" altLang="ko-KR" dirty="0"/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998721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제목 1"/>
          <p:cNvSpPr txBox="1">
            <a:spLocks noGrp="1"/>
          </p:cNvSpPr>
          <p:nvPr>
            <p:ph type="title"/>
          </p:nvPr>
        </p:nvSpPr>
        <p:spPr>
          <a:xfrm>
            <a:off x="1439329" y="2239959"/>
            <a:ext cx="21031201" cy="1617136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</a:lstStyle>
          <a:p>
            <a:r>
              <a:t>Data Classification vs Collaborative Filtering</a:t>
            </a:r>
          </a:p>
        </p:txBody>
      </p:sp>
      <p:sp>
        <p:nvSpPr>
          <p:cNvPr id="185" name="제목 1"/>
          <p:cNvSpPr txBox="1"/>
          <p:nvPr/>
        </p:nvSpPr>
        <p:spPr>
          <a:xfrm>
            <a:off x="1530771" y="305858"/>
            <a:ext cx="22761788" cy="2167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 anchor="ctr">
            <a:normAutofit/>
          </a:bodyPr>
          <a:lstStyle>
            <a:lvl1pPr defTabSz="1828800">
              <a:spcBef>
                <a:spcPts val="0"/>
              </a:spcBef>
              <a:defRPr sz="7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3.1 Introduction</a:t>
            </a:r>
          </a:p>
        </p:txBody>
      </p:sp>
      <p:sp>
        <p:nvSpPr>
          <p:cNvPr id="186" name="내용 개체 틀 2"/>
          <p:cNvSpPr txBox="1"/>
          <p:nvPr/>
        </p:nvSpPr>
        <p:spPr>
          <a:xfrm>
            <a:off x="1530770" y="4001766"/>
            <a:ext cx="20848320" cy="7465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>
            <a:normAutofit/>
          </a:bodyPr>
          <a:lstStyle/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5600">
                <a:latin typeface="Calibri"/>
                <a:ea typeface="Calibri"/>
                <a:cs typeface="Calibri"/>
                <a:sym typeface="Calibri"/>
              </a:defRPr>
            </a:pPr>
            <a:r>
              <a:rPr sz="4000"/>
              <a:t>Data Classification 에서는 feature(독립) 변수와 class(종속) 변수간 확실한 구분 / Matrix Completion 에서는 확실한 구분이 존재 하지 않음 각 column은 종속 이면서 독립 변수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5600">
                <a:latin typeface="Calibri"/>
                <a:ea typeface="Calibri"/>
                <a:cs typeface="Calibri"/>
                <a:sym typeface="Calibri"/>
              </a:defRPr>
            </a:pPr>
            <a:r>
              <a:rPr sz="4000"/>
              <a:t>Data Classification 에서는 Training Data 와 Test Data 간의 확실한 구분 / Matrix Completion에서는 Matrix의 row를 따라서 확실한 구분이 존재 하지 않음 specified된 항목을 Training Data, Unspecified Data를 Test Data로 보는게 최선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5600">
                <a:latin typeface="Calibri"/>
                <a:ea typeface="Calibri"/>
                <a:cs typeface="Calibri"/>
                <a:sym typeface="Calibri"/>
              </a:defRPr>
            </a:pPr>
            <a:r>
              <a:rPr sz="4000"/>
              <a:t>Data Classification 에서는 Column은 Feature들을 표현하고 Row들은 케이스를 표현 / Collaborative Filtering 에서는 이 접근 법이 Rating Matrix와 Transpose 모두에 적용 가능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제목 1"/>
          <p:cNvSpPr txBox="1">
            <a:spLocks noGrp="1"/>
          </p:cNvSpPr>
          <p:nvPr>
            <p:ph type="title"/>
          </p:nvPr>
        </p:nvSpPr>
        <p:spPr>
          <a:xfrm>
            <a:off x="1439329" y="2239959"/>
            <a:ext cx="21031201" cy="1617136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</a:lstStyle>
          <a:p>
            <a:r>
              <a:t>Model-based vs Neighborhood-based</a:t>
            </a:r>
          </a:p>
        </p:txBody>
      </p:sp>
      <p:sp>
        <p:nvSpPr>
          <p:cNvPr id="189" name="제목 1"/>
          <p:cNvSpPr txBox="1"/>
          <p:nvPr/>
        </p:nvSpPr>
        <p:spPr>
          <a:xfrm>
            <a:off x="1530771" y="305858"/>
            <a:ext cx="22761788" cy="2167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 anchor="ctr">
            <a:normAutofit/>
          </a:bodyPr>
          <a:lstStyle>
            <a:lvl1pPr defTabSz="1828800">
              <a:spcBef>
                <a:spcPts val="0"/>
              </a:spcBef>
              <a:defRPr sz="7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3.1 Introduction</a:t>
            </a:r>
          </a:p>
        </p:txBody>
      </p:sp>
      <p:sp>
        <p:nvSpPr>
          <p:cNvPr id="190" name="내용 개체 틀 2"/>
          <p:cNvSpPr txBox="1"/>
          <p:nvPr/>
        </p:nvSpPr>
        <p:spPr>
          <a:xfrm>
            <a:off x="1530770" y="4001766"/>
            <a:ext cx="20848320" cy="7465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>
            <a:normAutofit/>
          </a:bodyPr>
          <a:lstStyle/>
          <a:p>
            <a:pPr defTabSz="1737360">
              <a:spcBef>
                <a:spcPts val="1900"/>
              </a:spcBef>
              <a:defRPr sz="3800">
                <a:latin typeface="Calibri"/>
                <a:ea typeface="Calibri"/>
                <a:cs typeface="Calibri"/>
                <a:sym typeface="Calibri"/>
              </a:defRPr>
            </a:pPr>
            <a:r>
              <a:t>Space Efficiency</a:t>
            </a:r>
          </a:p>
          <a:p>
            <a:pPr marL="310242" indent="-310242" defTabSz="1737360">
              <a:spcBef>
                <a:spcPts val="1900"/>
              </a:spcBef>
              <a:buSzPct val="100000"/>
              <a:buFont typeface="Arial"/>
              <a:buChar char="•"/>
              <a:defRPr sz="3800">
                <a:latin typeface="Calibri"/>
                <a:ea typeface="Calibri"/>
                <a:cs typeface="Calibri"/>
                <a:sym typeface="Calibri"/>
              </a:defRPr>
            </a:pPr>
            <a:r>
              <a:t>대체적으로 학습된 모델은 기존 Rating Matrix 보다는 크기가 작음 (공간 요구사항이 작음)</a:t>
            </a:r>
          </a:p>
          <a:p>
            <a:pPr marL="310242" indent="-310242" defTabSz="1737360">
              <a:spcBef>
                <a:spcPts val="1900"/>
              </a:spcBef>
              <a:buSzPct val="100000"/>
              <a:buFont typeface="Arial"/>
              <a:buChar char="•"/>
              <a:defRPr sz="3800">
                <a:latin typeface="Calibri"/>
                <a:ea typeface="Calibri"/>
                <a:cs typeface="Calibri"/>
                <a:sym typeface="Calibri"/>
              </a:defRPr>
            </a:pPr>
            <a:r>
              <a:t>Neighborhood-Based는 User 또는 Item의 수의 제곱에 비례</a:t>
            </a:r>
          </a:p>
          <a:p>
            <a:pPr defTabSz="1737360">
              <a:spcBef>
                <a:spcPts val="1900"/>
              </a:spcBef>
              <a:defRPr sz="3800">
                <a:latin typeface="Calibri"/>
                <a:ea typeface="Calibri"/>
                <a:cs typeface="Calibri"/>
                <a:sym typeface="Calibri"/>
              </a:defRPr>
            </a:pPr>
            <a:r>
              <a:t>Training Speed and Prediction Speed</a:t>
            </a:r>
          </a:p>
          <a:p>
            <a:pPr marL="310242" indent="-310242" defTabSz="1737360">
              <a:spcBef>
                <a:spcPts val="1900"/>
              </a:spcBef>
              <a:buSzPct val="100000"/>
              <a:buFont typeface="Arial"/>
              <a:buChar char="•"/>
              <a:defRPr sz="3800">
                <a:latin typeface="Calibri"/>
                <a:ea typeface="Calibri"/>
                <a:cs typeface="Calibri"/>
                <a:sym typeface="Calibri"/>
              </a:defRPr>
            </a:pPr>
            <a:r>
              <a:t>Model-based는 대체적으로 Training 속도가 빠르고 예측이 더 효율적임</a:t>
            </a:r>
          </a:p>
          <a:p>
            <a:pPr marL="310242" indent="-310242" defTabSz="1737360">
              <a:spcBef>
                <a:spcPts val="1900"/>
              </a:spcBef>
              <a:buSzPct val="100000"/>
              <a:buFont typeface="Arial"/>
              <a:buChar char="•"/>
              <a:defRPr sz="3800">
                <a:latin typeface="Calibri"/>
                <a:ea typeface="Calibri"/>
                <a:cs typeface="Calibri"/>
                <a:sym typeface="Calibri"/>
              </a:defRPr>
            </a:pPr>
            <a:r>
              <a:t>Neighborhood-based는 전처리 과정이 User나 Item수의 제곱에 비례</a:t>
            </a:r>
          </a:p>
          <a:p>
            <a:pPr defTabSz="1737360">
              <a:spcBef>
                <a:spcPts val="1900"/>
              </a:spcBef>
              <a:defRPr sz="3800">
                <a:latin typeface="Calibri"/>
                <a:ea typeface="Calibri"/>
                <a:cs typeface="Calibri"/>
                <a:sym typeface="Calibri"/>
              </a:defRPr>
            </a:pPr>
            <a:r>
              <a:t>Avoiding Overfitting</a:t>
            </a:r>
          </a:p>
          <a:p>
            <a:pPr marL="310242" indent="-310242" defTabSz="1737360">
              <a:spcBef>
                <a:spcPts val="1900"/>
              </a:spcBef>
              <a:buSzPct val="100000"/>
              <a:buFont typeface="Arial"/>
              <a:buChar char="•"/>
              <a:defRPr sz="3800">
                <a:latin typeface="Calibri"/>
                <a:ea typeface="Calibri"/>
                <a:cs typeface="Calibri"/>
                <a:sym typeface="Calibri"/>
              </a:defRPr>
            </a:pPr>
            <a:r>
              <a:t>Model-based는 overfitting을 피하는데 도움이 됨</a:t>
            </a:r>
          </a:p>
          <a:p>
            <a:pPr marL="310242" indent="-310242" defTabSz="1737360">
              <a:spcBef>
                <a:spcPts val="1900"/>
              </a:spcBef>
              <a:buSzPct val="100000"/>
              <a:buFont typeface="Arial"/>
              <a:buChar char="•"/>
              <a:defRPr sz="3800">
                <a:latin typeface="Calibri"/>
                <a:ea typeface="Calibri"/>
                <a:cs typeface="Calibri"/>
                <a:sym typeface="Calibri"/>
              </a:defRPr>
            </a:pPr>
            <a:r>
              <a:t>Regularization 이 Model을 더 Robust 하게 해줌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제목 1"/>
          <p:cNvSpPr txBox="1">
            <a:spLocks noGrp="1"/>
          </p:cNvSpPr>
          <p:nvPr>
            <p:ph type="title"/>
          </p:nvPr>
        </p:nvSpPr>
        <p:spPr>
          <a:xfrm>
            <a:off x="1439329" y="2239959"/>
            <a:ext cx="21031201" cy="1617136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</a:lstStyle>
          <a:p>
            <a:r>
              <a:t>Decision and Regression Trees</a:t>
            </a:r>
          </a:p>
        </p:txBody>
      </p:sp>
      <p:sp>
        <p:nvSpPr>
          <p:cNvPr id="193" name="제목 1"/>
          <p:cNvSpPr txBox="1"/>
          <p:nvPr/>
        </p:nvSpPr>
        <p:spPr>
          <a:xfrm>
            <a:off x="1530771" y="305858"/>
            <a:ext cx="22761788" cy="2167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 anchor="ctr">
            <a:normAutofit/>
          </a:bodyPr>
          <a:lstStyle>
            <a:lvl1pPr defTabSz="1828800">
              <a:spcBef>
                <a:spcPts val="0"/>
              </a:spcBef>
              <a:defRPr sz="7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3.2 Decision and Regression Trees</a:t>
            </a:r>
          </a:p>
        </p:txBody>
      </p:sp>
      <p:sp>
        <p:nvSpPr>
          <p:cNvPr id="194" name="내용 개체 틀 2"/>
          <p:cNvSpPr txBox="1"/>
          <p:nvPr/>
        </p:nvSpPr>
        <p:spPr>
          <a:xfrm>
            <a:off x="1530770" y="4001766"/>
            <a:ext cx="20848320" cy="85572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>
            <a:normAutofit/>
          </a:bodyPr>
          <a:lstStyle/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5600">
                <a:latin typeface="Calibri"/>
                <a:ea typeface="Calibri"/>
                <a:cs typeface="Calibri"/>
                <a:sym typeface="Calibri"/>
              </a:defRPr>
            </a:pPr>
            <a:r>
              <a:rPr sz="4000"/>
              <a:t>Decision Tree는</a:t>
            </a:r>
            <a:r>
              <a:t> </a:t>
            </a:r>
            <a:r>
              <a:rPr sz="4000"/>
              <a:t>종속 변수가 범주형인 경우 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5600">
                <a:latin typeface="Calibri"/>
                <a:ea typeface="Calibri"/>
                <a:cs typeface="Calibri"/>
                <a:sym typeface="Calibri"/>
              </a:defRPr>
            </a:pPr>
            <a:r>
              <a:rPr sz="4000"/>
              <a:t>Regression Tree는 종속 변수가 수치형인 경우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5600">
                <a:latin typeface="Calibri"/>
                <a:ea typeface="Calibri"/>
                <a:cs typeface="Calibri"/>
                <a:sym typeface="Calibri"/>
              </a:defRPr>
            </a:pPr>
            <a:r>
              <a:rPr sz="4000"/>
              <a:t>Decision Tree는 독립 변수에 split criteria 라고 부르는 계층적 의사 결정의 집합으로 data space에 대한 계층적 분리를 의미함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5600">
                <a:latin typeface="Calibri"/>
                <a:ea typeface="Calibri"/>
                <a:cs typeface="Calibri"/>
                <a:sym typeface="Calibri"/>
              </a:defRPr>
            </a:pPr>
            <a:r>
              <a:rPr sz="4000"/>
              <a:t>분리의 품질은 분리에 의해서 생긴 자식 노드들의 Gini index의 가중 평균을 통해서 산정됨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제목 1"/>
          <p:cNvSpPr txBox="1">
            <a:spLocks noGrp="1"/>
          </p:cNvSpPr>
          <p:nvPr>
            <p:ph type="title"/>
          </p:nvPr>
        </p:nvSpPr>
        <p:spPr>
          <a:xfrm>
            <a:off x="1439329" y="2239959"/>
            <a:ext cx="21031201" cy="1617136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</a:lstStyle>
          <a:p>
            <a:r>
              <a:t>Gini Index</a:t>
            </a:r>
          </a:p>
        </p:txBody>
      </p:sp>
      <p:sp>
        <p:nvSpPr>
          <p:cNvPr id="197" name="제목 1"/>
          <p:cNvSpPr txBox="1"/>
          <p:nvPr/>
        </p:nvSpPr>
        <p:spPr>
          <a:xfrm>
            <a:off x="1530771" y="305858"/>
            <a:ext cx="22761788" cy="2167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 anchor="ctr">
            <a:normAutofit/>
          </a:bodyPr>
          <a:lstStyle>
            <a:lvl1pPr defTabSz="1828800">
              <a:spcBef>
                <a:spcPts val="0"/>
              </a:spcBef>
              <a:defRPr sz="7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3.2 Decision and Regression Trees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8" name="내용 개체 틀 2"/>
              <p:cNvSpPr txBox="1"/>
              <p:nvPr/>
            </p:nvSpPr>
            <p:spPr>
              <a:xfrm>
                <a:off x="1530770" y="4001766"/>
                <a:ext cx="20848320" cy="855729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tIns="91439" bIns="91439">
                <a:normAutofit/>
              </a:bodyPr>
              <a:lstStyle/>
              <a:p>
                <a:pPr marL="326571" indent="-326571" defTabSz="1828800">
                  <a:spcBef>
                    <a:spcPts val="2000"/>
                  </a:spcBef>
                  <a:buSzPct val="100000"/>
                  <a:buFont typeface="Arial"/>
                  <a:buChar char="•"/>
                  <a:defRPr sz="5600"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lang="en-US" altLang="ko-KR" sz="4000" dirty="0"/>
                  <a:t>0</a:t>
                </a:r>
                <a:r>
                  <a:rPr lang="ko-KR" altLang="en-US" sz="4000" dirty="0"/>
                  <a:t>부터 </a:t>
                </a:r>
                <a:r>
                  <a:rPr lang="en-US" altLang="ko-KR" sz="4000" dirty="0"/>
                  <a:t>1</a:t>
                </a:r>
                <a:r>
                  <a:rPr lang="ko-KR" altLang="en-US" sz="4000" dirty="0"/>
                  <a:t>사이의 </a:t>
                </a:r>
                <a:r>
                  <a:rPr lang="ko-KR" altLang="en-US" sz="4000" dirty="0" err="1"/>
                  <a:t>값을</a:t>
                </a:r>
                <a:r>
                  <a:rPr lang="ko-KR" altLang="en-US" sz="4000" dirty="0"/>
                  <a:t> </a:t>
                </a:r>
                <a:r>
                  <a:rPr lang="ko-KR" altLang="en-US" sz="4000" dirty="0" err="1"/>
                  <a:t>가지며</a:t>
                </a:r>
                <a:r>
                  <a:rPr lang="ko-KR" altLang="en-US" sz="4000" dirty="0"/>
                  <a:t> </a:t>
                </a:r>
                <a:r>
                  <a:rPr lang="ko-KR" altLang="en-US" sz="4000" dirty="0" err="1"/>
                  <a:t>작은</a:t>
                </a:r>
                <a:r>
                  <a:rPr lang="ko-KR" altLang="en-US" sz="4000" dirty="0"/>
                  <a:t> </a:t>
                </a:r>
                <a:r>
                  <a:rPr lang="ko-KR" altLang="en-US" sz="4000" dirty="0" err="1"/>
                  <a:t>값을</a:t>
                </a:r>
                <a:r>
                  <a:rPr lang="ko-KR" altLang="en-US" sz="4000" dirty="0"/>
                  <a:t> </a:t>
                </a:r>
                <a:r>
                  <a:rPr lang="ko-KR" altLang="en-US" sz="4000" dirty="0" err="1"/>
                  <a:t>가질수록</a:t>
                </a:r>
                <a:r>
                  <a:rPr lang="ko-KR" altLang="en-US" sz="4000" dirty="0"/>
                  <a:t> </a:t>
                </a:r>
                <a:r>
                  <a:rPr lang="ko-KR" altLang="en-US" sz="4000" dirty="0" err="1"/>
                  <a:t>구별할</a:t>
                </a:r>
                <a:r>
                  <a:rPr lang="ko-KR" altLang="en-US" sz="4000" dirty="0"/>
                  <a:t> 수 </a:t>
                </a:r>
                <a:r>
                  <a:rPr lang="ko-KR" altLang="en-US" sz="4000" dirty="0" err="1"/>
                  <a:t>있다는</a:t>
                </a:r>
                <a:r>
                  <a:rPr lang="ko-KR" altLang="en-US" sz="4000" dirty="0"/>
                  <a:t> </a:t>
                </a:r>
                <a:r>
                  <a:rPr lang="ko-KR" altLang="en-US" sz="4000" dirty="0" err="1"/>
                  <a:t>표현</a:t>
                </a:r>
                <a:endParaRPr lang="ko-KR" altLang="en-US" sz="4000" dirty="0"/>
              </a:p>
              <a:p>
                <a:pPr marL="326571" indent="-326571" defTabSz="1828800">
                  <a:spcBef>
                    <a:spcPts val="2000"/>
                  </a:spcBef>
                  <a:buSzPct val="100000"/>
                  <a:buFont typeface="Arial"/>
                  <a:buChar char="•"/>
                  <a:defRPr sz="5600"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lang="en-US" altLang="ko-KR" sz="4000" dirty="0" err="1"/>
                  <a:t>split</a:t>
                </a:r>
                <a:r>
                  <a:rPr lang="ko-KR" altLang="en-US" sz="4000" dirty="0" err="1"/>
                  <a:t>의</a:t>
                </a:r>
                <a:r>
                  <a:rPr lang="ko-KR" altLang="en-US" sz="4000" dirty="0"/>
                  <a:t> </a:t>
                </a:r>
                <a:r>
                  <a:rPr lang="ko-KR" altLang="en-US" sz="4000" dirty="0" err="1"/>
                  <a:t>전체적인</a:t>
                </a:r>
                <a:r>
                  <a:rPr lang="ko-KR" altLang="en-US" sz="4000" dirty="0"/>
                  <a:t> </a:t>
                </a:r>
                <a:r>
                  <a:rPr lang="en-US" altLang="ko-KR" sz="4000" dirty="0"/>
                  <a:t>Gini </a:t>
                </a:r>
                <a:r>
                  <a:rPr lang="en-US" altLang="ko-KR" sz="4000" dirty="0" err="1"/>
                  <a:t>index</a:t>
                </a:r>
                <a:r>
                  <a:rPr lang="ko-KR" altLang="en-US" sz="4000" dirty="0" err="1"/>
                  <a:t>는</a:t>
                </a:r>
                <a:r>
                  <a:rPr lang="ko-KR" altLang="en-US" sz="4000" dirty="0"/>
                  <a:t> </a:t>
                </a:r>
                <a:r>
                  <a:rPr lang="ko-KR" altLang="en-US" sz="4000" dirty="0" err="1"/>
                  <a:t>자식</a:t>
                </a:r>
                <a:r>
                  <a:rPr lang="ko-KR" altLang="en-US" sz="4000" dirty="0"/>
                  <a:t> </a:t>
                </a:r>
                <a:r>
                  <a:rPr lang="ko-KR" altLang="en-US" sz="4000" dirty="0" err="1"/>
                  <a:t>노드들의</a:t>
                </a:r>
                <a:r>
                  <a:rPr lang="ko-KR" altLang="en-US" sz="4000" dirty="0"/>
                  <a:t> </a:t>
                </a:r>
                <a:r>
                  <a:rPr lang="en-US" altLang="ko-KR" sz="4000" dirty="0"/>
                  <a:t>Gini </a:t>
                </a:r>
                <a:r>
                  <a:rPr lang="en-US" altLang="ko-KR" sz="4000" dirty="0" err="1"/>
                  <a:t>index</a:t>
                </a:r>
                <a:r>
                  <a:rPr lang="ko-KR" altLang="en-US" sz="4000" dirty="0" err="1"/>
                  <a:t>의</a:t>
                </a:r>
                <a:r>
                  <a:rPr lang="ko-KR" altLang="en-US" sz="4000" dirty="0"/>
                  <a:t> </a:t>
                </a:r>
                <a:r>
                  <a:rPr lang="ko-KR" altLang="en-US" sz="4000" dirty="0" err="1"/>
                  <a:t>가중</a:t>
                </a:r>
                <a:r>
                  <a:rPr lang="ko-KR" altLang="en-US" sz="4000" dirty="0"/>
                  <a:t> </a:t>
                </a:r>
                <a:r>
                  <a:rPr lang="ko-KR" altLang="en-US" sz="4000" dirty="0" err="1"/>
                  <a:t>평균과</a:t>
                </a:r>
                <a:r>
                  <a:rPr lang="ko-KR" altLang="en-US" sz="4000" dirty="0"/>
                  <a:t> </a:t>
                </a:r>
                <a:r>
                  <a:rPr lang="ko-KR" altLang="en-US" sz="4000" dirty="0" err="1"/>
                  <a:t>일치</a:t>
                </a:r>
                <a:endParaRPr lang="ko-KR" altLang="en-US" sz="4000" dirty="0"/>
              </a:p>
              <a:p>
                <a:pPr marL="326571" indent="-326571" defTabSz="1828800">
                  <a:spcBef>
                    <a:spcPts val="2000"/>
                  </a:spcBef>
                  <a:buSzPct val="100000"/>
                  <a:buFont typeface="Arial"/>
                  <a:buChar char="•"/>
                  <a:defRPr sz="5600">
                    <a:latin typeface="Calibri"/>
                    <a:ea typeface="Calibri"/>
                    <a:cs typeface="Calibri"/>
                    <a:sym typeface="Calibri"/>
                  </a:defRP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4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4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4000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4000" dirty="0"/>
                  <a:t>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4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4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4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ko-KR" altLang="en-US" sz="4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4000" dirty="0"/>
                  <a:t>가 </a:t>
                </a:r>
                <a:r>
                  <a:rPr lang="en-US" altLang="ko-KR" sz="4000" dirty="0"/>
                  <a:t>Binary Decision </a:t>
                </a:r>
                <a:r>
                  <a:rPr lang="en-US" altLang="ko-KR" sz="4000" dirty="0" err="1"/>
                  <a:t>Tree</a:t>
                </a:r>
                <a:r>
                  <a:rPr lang="ko-KR" altLang="en-US" sz="4000" dirty="0" err="1"/>
                  <a:t>에서</a:t>
                </a:r>
                <a:r>
                  <a:rPr lang="ko-KR" altLang="en-US" sz="4000" dirty="0"/>
                  <a:t> </a:t>
                </a:r>
                <a:r>
                  <a:rPr lang="ko-KR" altLang="en-US" sz="4000" dirty="0" err="1"/>
                  <a:t>노드</a:t>
                </a:r>
                <a:r>
                  <a:rPr lang="ko-KR" altLang="en-US" sz="4000" dirty="0"/>
                  <a:t> </a:t>
                </a:r>
                <a:r>
                  <a:rPr lang="en-US" altLang="ko-KR" sz="4000" dirty="0" err="1"/>
                  <a:t>S</a:t>
                </a:r>
                <a:r>
                  <a:rPr lang="ko-KR" altLang="en-US" sz="4000" dirty="0" err="1"/>
                  <a:t>의</a:t>
                </a:r>
                <a:r>
                  <a:rPr lang="ko-KR" altLang="en-US" sz="4000" dirty="0"/>
                  <a:t> 두 </a:t>
                </a:r>
                <a:r>
                  <a:rPr lang="ko-KR" altLang="en-US" sz="4000" dirty="0" err="1"/>
                  <a:t>자식</a:t>
                </a:r>
                <a:r>
                  <a:rPr lang="ko-KR" altLang="en-US" sz="4000" dirty="0"/>
                  <a:t> </a:t>
                </a:r>
                <a:r>
                  <a:rPr lang="ko-KR" altLang="en-US" sz="4000" dirty="0" err="1"/>
                  <a:t>노드인</a:t>
                </a:r>
                <a:r>
                  <a:rPr lang="ko-KR" altLang="en-US" sz="4000" dirty="0"/>
                  <a:t> </a:t>
                </a:r>
                <a:r>
                  <a:rPr lang="ko-KR" altLang="en-US" sz="4000" dirty="0" err="1"/>
                  <a:t>경우</a:t>
                </a:r>
                <a:r>
                  <a:rPr lang="en-US" altLang="ko-KR" sz="4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4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4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4000" dirty="0"/>
                  <a:t>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4000" b="0" i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4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4000" dirty="0"/>
                  <a:t>가 </a:t>
                </a:r>
                <a:r>
                  <a:rPr lang="en-US" altLang="ko-KR" sz="4000" dirty="0"/>
                  <a:t>data </a:t>
                </a:r>
                <a:r>
                  <a:rPr lang="en-US" altLang="ko-KR" sz="4000" dirty="0" err="1"/>
                  <a:t>record</a:t>
                </a:r>
                <a:r>
                  <a:rPr lang="ko-KR" altLang="en-US" sz="4000" dirty="0" err="1"/>
                  <a:t>일때</a:t>
                </a:r>
                <a:endParaRPr lang="ko-KR" altLang="en-US" sz="4000" dirty="0"/>
              </a:p>
              <a:p>
                <a:pPr marL="326571" indent="-326571" defTabSz="1828800">
                  <a:spcBef>
                    <a:spcPts val="2000"/>
                  </a:spcBef>
                  <a:buSzPct val="100000"/>
                  <a:buFont typeface="Arial"/>
                  <a:buChar char="•"/>
                  <a:defRPr sz="56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4000" dirty="0"/>
              </a:p>
            </p:txBody>
          </p:sp>
        </mc:Choice>
        <mc:Fallback>
          <p:sp>
            <p:nvSpPr>
              <p:cNvPr id="198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770" y="4001766"/>
                <a:ext cx="20848320" cy="8557293"/>
              </a:xfrm>
              <a:prstGeom prst="rect">
                <a:avLst/>
              </a:prstGeom>
              <a:blipFill>
                <a:blip r:embed="rId2"/>
                <a:stretch>
                  <a:fillRect l="-936" t="-1638" r="-146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 descr="폰트, 화이트, 디자인, 상징이(가) 표시된 사진&#10;&#10;자동 생성된 설명">
            <a:extLst>
              <a:ext uri="{FF2B5EF4-FFF2-40B4-BE49-F238E27FC236}">
                <a16:creationId xmlns:a16="http://schemas.microsoft.com/office/drawing/2014/main" id="{6332230B-AE62-096A-78DC-E90E23609B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329" y="9858906"/>
            <a:ext cx="7661803" cy="2357478"/>
          </a:xfrm>
          <a:prstGeom prst="rect">
            <a:avLst/>
          </a:prstGeom>
        </p:spPr>
      </p:pic>
      <p:pic>
        <p:nvPicPr>
          <p:cNvPr id="5" name="그림 4" descr="텍스트, 폰트, 라인, 화이트이(가) 표시된 사진&#10;&#10;자동 생성된 설명">
            <a:extLst>
              <a:ext uri="{FF2B5EF4-FFF2-40B4-BE49-F238E27FC236}">
                <a16:creationId xmlns:a16="http://schemas.microsoft.com/office/drawing/2014/main" id="{AEAD8899-1CD1-17E6-B703-BCF2DC5107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1211" y="9835802"/>
            <a:ext cx="13662016" cy="235747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제목 1"/>
          <p:cNvSpPr txBox="1">
            <a:spLocks noGrp="1"/>
          </p:cNvSpPr>
          <p:nvPr>
            <p:ph type="title"/>
          </p:nvPr>
        </p:nvSpPr>
        <p:spPr>
          <a:xfrm>
            <a:off x="1439329" y="2239959"/>
            <a:ext cx="21031201" cy="1617136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</a:lstStyle>
          <a:p>
            <a:r>
              <a:t>Decision Trees</a:t>
            </a:r>
          </a:p>
        </p:txBody>
      </p:sp>
      <p:sp>
        <p:nvSpPr>
          <p:cNvPr id="201" name="제목 1"/>
          <p:cNvSpPr txBox="1"/>
          <p:nvPr/>
        </p:nvSpPr>
        <p:spPr>
          <a:xfrm>
            <a:off x="1530771" y="305858"/>
            <a:ext cx="22761788" cy="2167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 anchor="ctr">
            <a:normAutofit/>
          </a:bodyPr>
          <a:lstStyle>
            <a:lvl1pPr defTabSz="1828800">
              <a:spcBef>
                <a:spcPts val="0"/>
              </a:spcBef>
              <a:defRPr sz="7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3.2 Decision and Regression Trees</a:t>
            </a:r>
          </a:p>
        </p:txBody>
      </p:sp>
      <p:sp>
        <p:nvSpPr>
          <p:cNvPr id="202" name="내용 개체 틀 2"/>
          <p:cNvSpPr txBox="1"/>
          <p:nvPr/>
        </p:nvSpPr>
        <p:spPr>
          <a:xfrm>
            <a:off x="1530770" y="4001766"/>
            <a:ext cx="20848320" cy="85572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>
            <a:normAutofit/>
          </a:bodyPr>
          <a:lstStyle/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Gini Index는 split 진행시 적절한 attribute 선택을 위해 사용됨 (가장 작은 Gini Index의 attribute가 선택)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각 노드가 특정 클래스의 data records들만 보유할때 까지 위 선택과정을 반복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특정 클래스 보유가 아닌 특정 클래스에 대해 정해진 수치 보다 적은 data record 보유시 중단 가능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위 케이스에서는 node의 주보유 클래스가 label이 되고 Leaf Node라고 함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Decision Tree는 계층적 분할이기 때문에 테스트 케이스는 특정 경로를 따라 Leaf로 이동함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수치 데이터에 적용을 위해서는 attribute value가 구간으로 변환되어 split을 진행</a:t>
            </a:r>
          </a:p>
          <a:p>
            <a:pPr defTabSz="1828800">
              <a:spcBef>
                <a:spcPts val="2000"/>
              </a:spcBef>
              <a:defRPr sz="40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제목 1"/>
          <p:cNvSpPr txBox="1">
            <a:spLocks noGrp="1"/>
          </p:cNvSpPr>
          <p:nvPr>
            <p:ph type="title"/>
          </p:nvPr>
        </p:nvSpPr>
        <p:spPr>
          <a:xfrm>
            <a:off x="1439329" y="2239959"/>
            <a:ext cx="21031201" cy="1617136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</a:lstStyle>
          <a:p>
            <a:r>
              <a:t>Decision Trees with Numerical Variables</a:t>
            </a:r>
          </a:p>
        </p:txBody>
      </p:sp>
      <p:sp>
        <p:nvSpPr>
          <p:cNvPr id="205" name="제목 1"/>
          <p:cNvSpPr txBox="1"/>
          <p:nvPr/>
        </p:nvSpPr>
        <p:spPr>
          <a:xfrm>
            <a:off x="1530771" y="305858"/>
            <a:ext cx="22761788" cy="2167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 anchor="ctr">
            <a:normAutofit/>
          </a:bodyPr>
          <a:lstStyle>
            <a:lvl1pPr defTabSz="1828800">
              <a:spcBef>
                <a:spcPts val="0"/>
              </a:spcBef>
              <a:defRPr sz="7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3.2 Decision and Regression Trees</a:t>
            </a:r>
          </a:p>
        </p:txBody>
      </p:sp>
      <p:sp>
        <p:nvSpPr>
          <p:cNvPr id="206" name="내용 개체 틀 2"/>
          <p:cNvSpPr txBox="1"/>
          <p:nvPr/>
        </p:nvSpPr>
        <p:spPr>
          <a:xfrm>
            <a:off x="1530770" y="4001766"/>
            <a:ext cx="20848320" cy="85572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>
            <a:normAutofit/>
          </a:bodyPr>
          <a:lstStyle/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수치 데이터에 적용을 위해서는 attribute value가 구간으로 변환되어 split을 진행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구간으로 split이 진행되기 때문에 Multi-way split이 이루어질 수 있음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Numeric 종속 변수에서는 Gini Index 대신 분산을 기준으로함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낮은 분산일수록 나은 분별 능력을 의미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Prediction 진행시에는 Leaf Node의 평균 값이나 Linear Regression Model을 적용함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  <a:p>
            <a:pPr defTabSz="1828800">
              <a:spcBef>
                <a:spcPts val="2000"/>
              </a:spcBef>
              <a:defRPr sz="40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제목 1"/>
          <p:cNvSpPr txBox="1">
            <a:spLocks noGrp="1"/>
          </p:cNvSpPr>
          <p:nvPr>
            <p:ph type="title"/>
          </p:nvPr>
        </p:nvSpPr>
        <p:spPr>
          <a:xfrm>
            <a:off x="1439329" y="2239959"/>
            <a:ext cx="21031201" cy="1617136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</a:lstStyle>
          <a:p>
            <a:r>
              <a:t>Pruning in Decision Trees</a:t>
            </a:r>
          </a:p>
        </p:txBody>
      </p:sp>
      <p:sp>
        <p:nvSpPr>
          <p:cNvPr id="209" name="제목 1"/>
          <p:cNvSpPr txBox="1"/>
          <p:nvPr/>
        </p:nvSpPr>
        <p:spPr>
          <a:xfrm>
            <a:off x="1530771" y="305858"/>
            <a:ext cx="22761788" cy="2167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 anchor="ctr">
            <a:normAutofit/>
          </a:bodyPr>
          <a:lstStyle>
            <a:lvl1pPr defTabSz="1828800">
              <a:spcBef>
                <a:spcPts val="0"/>
              </a:spcBef>
              <a:defRPr sz="7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3.2 Decision and Regression Trees</a:t>
            </a:r>
          </a:p>
        </p:txBody>
      </p:sp>
      <p:sp>
        <p:nvSpPr>
          <p:cNvPr id="210" name="내용 개체 틀 2"/>
          <p:cNvSpPr txBox="1"/>
          <p:nvPr/>
        </p:nvSpPr>
        <p:spPr>
          <a:xfrm>
            <a:off x="1530770" y="4001766"/>
            <a:ext cx="20848320" cy="85572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>
            <a:normAutofit/>
          </a:bodyPr>
          <a:lstStyle/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Overfitting을 피하기 위해서 적용됨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Tree 생성 단계에서 Training Data의 일부를 사용하지 않음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Pruning의 효과를 확인하기 위해서 사용하지 않은 데이터를 가지고 테스트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node의 제거가 Training시 사용하지 않은 데이터를 통한 데이터에 대해 정확도를 상승 시키는 경우 node는 제거됨</a:t>
            </a:r>
          </a:p>
          <a:p>
            <a:pPr defTabSz="1828800">
              <a:spcBef>
                <a:spcPts val="2000"/>
              </a:spcBef>
              <a:defRPr sz="40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제목 1"/>
          <p:cNvSpPr txBox="1">
            <a:spLocks noGrp="1"/>
          </p:cNvSpPr>
          <p:nvPr>
            <p:ph type="title"/>
          </p:nvPr>
        </p:nvSpPr>
        <p:spPr>
          <a:xfrm>
            <a:off x="1439329" y="2239959"/>
            <a:ext cx="21031201" cy="1617136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</a:lstStyle>
          <a:p>
            <a:r>
              <a:t>Main Challenge</a:t>
            </a:r>
          </a:p>
        </p:txBody>
      </p:sp>
      <p:sp>
        <p:nvSpPr>
          <p:cNvPr id="213" name="제목 1"/>
          <p:cNvSpPr txBox="1"/>
          <p:nvPr/>
        </p:nvSpPr>
        <p:spPr>
          <a:xfrm>
            <a:off x="1530771" y="305858"/>
            <a:ext cx="22761788" cy="2167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 anchor="ctr">
            <a:normAutofit/>
          </a:bodyPr>
          <a:lstStyle>
            <a:lvl1pPr defTabSz="1828800">
              <a:spcBef>
                <a:spcPts val="0"/>
              </a:spcBef>
              <a:defRPr sz="7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3.2.1 Extending Decision Trees to Collaborative Filtering</a:t>
            </a:r>
          </a:p>
        </p:txBody>
      </p:sp>
      <p:sp>
        <p:nvSpPr>
          <p:cNvPr id="214" name="내용 개체 틀 2"/>
          <p:cNvSpPr txBox="1"/>
          <p:nvPr/>
        </p:nvSpPr>
        <p:spPr>
          <a:xfrm>
            <a:off x="1530770" y="4001766"/>
            <a:ext cx="20848320" cy="85572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>
            <a:normAutofit/>
          </a:bodyPr>
          <a:lstStyle/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Column 기준으로 구분이 확실히 되어 있지 않다는점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Rating Matrix의 주요 entry 들이 비어 있다는점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Collaborative Filtering에서는 종속과 독립 변수가 확실히 구분되어 있지 않음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t>위 이슈는 각 item에 대한 rating을 예측하기 위해 각각 decision tree를 생성</a:t>
            </a:r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  <a:p>
            <a:pPr defTabSz="1828800">
              <a:spcBef>
                <a:spcPts val="2000"/>
              </a:spcBef>
              <a:defRPr sz="40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  <a:p>
            <a:pPr marL="326571" indent="-326571" defTabSz="1828800"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1128</Words>
  <Application>Microsoft Office PowerPoint</Application>
  <PresentationFormat>사용자 지정</PresentationFormat>
  <Paragraphs>118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Helvetica Neue</vt:lpstr>
      <vt:lpstr>Helvetica Neue Medium</vt:lpstr>
      <vt:lpstr>Arial</vt:lpstr>
      <vt:lpstr>Calibri</vt:lpstr>
      <vt:lpstr>Calibri Light</vt:lpstr>
      <vt:lpstr>Cambria Math</vt:lpstr>
      <vt:lpstr>Helvetica</vt:lpstr>
      <vt:lpstr>21_BasicWhite</vt:lpstr>
      <vt:lpstr>Model-Based Methods</vt:lpstr>
      <vt:lpstr>Data Classification vs Collaborative Filtering</vt:lpstr>
      <vt:lpstr>Model-based vs Neighborhood-based</vt:lpstr>
      <vt:lpstr>Decision and Regression Trees</vt:lpstr>
      <vt:lpstr>Gini Index</vt:lpstr>
      <vt:lpstr>Decision Trees</vt:lpstr>
      <vt:lpstr>Decision Trees with Numerical Variables</vt:lpstr>
      <vt:lpstr>Pruning in Decision Trees</vt:lpstr>
      <vt:lpstr>Main Challenge</vt:lpstr>
      <vt:lpstr>Missing Independent Features</vt:lpstr>
      <vt:lpstr>Association Rule Mining</vt:lpstr>
      <vt:lpstr>Confidence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Model-Based Methods</dc:title>
  <cp:lastModifiedBy>Kee Young Yoon</cp:lastModifiedBy>
  <cp:revision>1</cp:revision>
  <dcterms:modified xsi:type="dcterms:W3CDTF">2023-11-01T15:06:33Z</dcterms:modified>
</cp:coreProperties>
</file>