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400" b="1">
                <a:latin typeface="+mj-lt"/>
                <a:ea typeface="+mj-ea"/>
                <a:cs typeface="+mj-cs"/>
                <a:sym typeface="Helvetica Neue"/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z="11600" b="1" spc="-232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10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의제 제목</a:t>
            </a:r>
          </a:p>
        </p:txBody>
      </p:sp>
      <p:sp>
        <p:nvSpPr>
          <p:cNvPr id="10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FontTx/>
              <a:buNone/>
              <a:defRPr sz="5500" spc="-99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의제 주제</a:t>
            </a:r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j-lt"/>
                <a:ea typeface="+mj-ea"/>
                <a:cs typeface="+mj-cs"/>
                <a:sym typeface="Helvetica Neue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j-lt"/>
                <a:ea typeface="+mj-ea"/>
                <a:cs typeface="+mj-cs"/>
                <a:sym typeface="Helvetica Neue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j-lt"/>
                <a:ea typeface="+mj-ea"/>
                <a:cs typeface="+mj-cs"/>
                <a:sym typeface="Helvetica Neue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j-lt"/>
                <a:ea typeface="+mj-ea"/>
                <a:cs typeface="+mj-cs"/>
                <a:sym typeface="Helvetica Neue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사실 정보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 b="1">
                <a:latin typeface="+mj-lt"/>
                <a:ea typeface="+mj-ea"/>
                <a:cs typeface="+mj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j-lt"/>
                <a:ea typeface="+mj-ea"/>
                <a:cs typeface="+mj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j-lt"/>
                <a:ea typeface="+mj-ea"/>
                <a:cs typeface="+mj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j-lt"/>
                <a:ea typeface="+mj-ea"/>
                <a:cs typeface="+mj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lIns="50800" tIns="50800" rIns="50800" bIns="50800"/>
          <a:lstStyle>
            <a:lvl1pPr marL="469900" indent="-300876" defTabSz="2438337">
              <a:spcBef>
                <a:spcPts val="0"/>
              </a:spcBef>
              <a:buSzTx/>
              <a:buFont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z="11600" b="1" spc="-232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400" b="1">
                <a:latin typeface="+mj-lt"/>
                <a:ea typeface="+mj-ea"/>
                <a:cs typeface="+mj-cs"/>
                <a:sym typeface="Helvetica Neue"/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 numCol="2" spcCol="109855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  <a:lvl2pPr marL="12192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2pPr>
            <a:lvl3pPr marL="18288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3pPr>
            <a:lvl4pPr marL="24384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4pPr>
            <a:lvl5pPr marL="30480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구분점 텍스트</a:t>
            </a:r>
          </a:p>
        </p:txBody>
      </p:sp>
      <p:sp>
        <p:nvSpPr>
          <p:cNvPr id="7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j-lt"/>
                <a:ea typeface="+mj-ea"/>
                <a:cs typeface="+mj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2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구분점 텍스트</a:t>
            </a:r>
          </a:p>
        </p:txBody>
      </p:sp>
      <p:sp>
        <p:nvSpPr>
          <p:cNvPr id="8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54478" marR="0" indent="-640078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759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978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588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Critiques</a:t>
            </a:r>
          </a:p>
        </p:txBody>
      </p:sp>
      <p:sp>
        <p:nvSpPr>
          <p:cNvPr id="18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1439329" y="3874027"/>
            <a:ext cx="21031202" cy="4939122"/>
          </a:xfrm>
          <a:prstGeom prst="rect">
            <a:avLst/>
          </a:prstGeom>
        </p:spPr>
        <p:txBody>
          <a:bodyPr/>
          <a:lstStyle/>
          <a:p>
            <a:pPr marL="326571" indent="-326571">
              <a:defRPr sz="4000"/>
            </a:pPr>
            <a:r>
              <a:t>Critique는 첫 단계에 유저들이 정확한 요구 사항을 명시하지 못하는곳에서 기인</a:t>
            </a:r>
          </a:p>
          <a:p>
            <a:pPr marL="326571" indent="-326571">
              <a:defRPr sz="4000"/>
            </a:pPr>
            <a:r>
              <a:t>유저에게 결과가 </a:t>
            </a:r>
          </a:p>
        </p:txBody>
      </p:sp>
      <p:sp>
        <p:nvSpPr>
          <p:cNvPr id="182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5.3.2 Critiquing Methods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Persistent Personalization in Knowledge-Based Systems</a:t>
            </a:r>
            <a:endParaRPr dirty="0"/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5.4 Persistent Personalization in Knowledge-Based Systems</a:t>
            </a:r>
            <a:endParaRPr dirty="0"/>
          </a:p>
        </p:txBody>
      </p:sp>
      <p:sp>
        <p:nvSpPr>
          <p:cNvPr id="194" name="내용 개체 틀 2"/>
          <p:cNvSpPr txBox="1"/>
          <p:nvPr/>
        </p:nvSpPr>
        <p:spPr>
          <a:xfrm>
            <a:off x="1622212" y="4010394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 err="1"/>
              <a:t>Knowledger</a:t>
            </a:r>
            <a:r>
              <a:rPr lang="en-US" altLang="ko-KR" dirty="0"/>
              <a:t>-based </a:t>
            </a:r>
            <a:r>
              <a:rPr lang="ko-KR" altLang="en-US" dirty="0"/>
              <a:t>시스템들이 유저 선호</a:t>
            </a:r>
            <a:r>
              <a:rPr lang="en-US" altLang="ko-KR" dirty="0"/>
              <a:t>,</a:t>
            </a:r>
            <a:r>
              <a:rPr lang="ko-KR" altLang="en-US" dirty="0"/>
              <a:t>성향에 따라 특화가능하기도 하지만 입력된 정보는 주로 </a:t>
            </a:r>
            <a:r>
              <a:rPr lang="en-US" altLang="ko-KR" dirty="0"/>
              <a:t>session-specific </a:t>
            </a:r>
            <a:r>
              <a:rPr lang="ko-KR" altLang="en-US" dirty="0"/>
              <a:t>하고 다양한 </a:t>
            </a:r>
            <a:r>
              <a:rPr lang="en-US" altLang="ko-KR" dirty="0"/>
              <a:t>session</a:t>
            </a:r>
            <a:r>
              <a:rPr lang="ko-KR" altLang="en-US" dirty="0"/>
              <a:t>에 걸쳐서 유지되지 않음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유지되는 </a:t>
            </a:r>
            <a:r>
              <a:rPr lang="en-US" altLang="ko-KR" dirty="0"/>
              <a:t>data</a:t>
            </a:r>
            <a:r>
              <a:rPr lang="ko-KR" altLang="en-US" dirty="0"/>
              <a:t>는 시스템에 따라 가지고 있는 </a:t>
            </a:r>
            <a:r>
              <a:rPr lang="en-US" altLang="ko-KR" dirty="0"/>
              <a:t>domain knowledge </a:t>
            </a:r>
            <a:r>
              <a:rPr lang="ko-KR" altLang="en-US" dirty="0"/>
              <a:t>뿐임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Persistent data</a:t>
            </a:r>
            <a:r>
              <a:rPr lang="ko-KR" altLang="en-US" dirty="0"/>
              <a:t>의 부족은 </a:t>
            </a:r>
            <a:r>
              <a:rPr lang="en-US" altLang="ko-KR" dirty="0"/>
              <a:t>Content-based</a:t>
            </a:r>
            <a:r>
              <a:rPr lang="ko-KR" altLang="en-US" dirty="0"/>
              <a:t>와 </a:t>
            </a:r>
            <a:r>
              <a:rPr lang="en-US" altLang="ko-KR" dirty="0"/>
              <a:t>collaborative </a:t>
            </a:r>
            <a:r>
              <a:rPr lang="ko-KR" altLang="en-US" dirty="0"/>
              <a:t>시스템과는 다르게 </a:t>
            </a:r>
            <a:r>
              <a:rPr lang="en-US" altLang="ko-KR" dirty="0"/>
              <a:t>knowledge-based </a:t>
            </a:r>
            <a:r>
              <a:rPr lang="ko-KR" altLang="en-US" dirty="0"/>
              <a:t>시스템이 </a:t>
            </a:r>
            <a:r>
              <a:rPr lang="en-US" altLang="ko-KR" dirty="0"/>
              <a:t>historical data</a:t>
            </a:r>
            <a:r>
              <a:rPr lang="ko-KR" altLang="en-US" dirty="0"/>
              <a:t>를 제한된 방법으로만 </a:t>
            </a:r>
            <a:r>
              <a:rPr lang="ko-KR" altLang="en-US" dirty="0" err="1"/>
              <a:t>사용하는것에</a:t>
            </a:r>
            <a:r>
              <a:rPr lang="ko-KR" altLang="en-US" dirty="0"/>
              <a:t> 따른 결과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이는 다른 </a:t>
            </a:r>
            <a:r>
              <a:rPr lang="en-US" altLang="ko-KR" dirty="0"/>
              <a:t>historical data</a:t>
            </a:r>
            <a:r>
              <a:rPr lang="ko-KR" altLang="en-US" dirty="0"/>
              <a:t>에 의존하는 시스템들이 가지는 </a:t>
            </a:r>
            <a:r>
              <a:rPr lang="en-US" altLang="ko-KR" dirty="0"/>
              <a:t>cold-start issue</a:t>
            </a:r>
            <a:r>
              <a:rPr lang="ko-KR" altLang="en-US" dirty="0"/>
              <a:t>를 가지지 않는다는 장점도 가지고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89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Model-based vs Neighborhood-based</a:t>
            </a:r>
          </a:p>
        </p:txBody>
      </p:sp>
      <p:sp>
        <p:nvSpPr>
          <p:cNvPr id="19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3.1 Introduction</a:t>
            </a:r>
          </a:p>
        </p:txBody>
      </p:sp>
      <p:sp>
        <p:nvSpPr>
          <p:cNvPr id="198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Space Efficiency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대체적으로 학습된 모델은 기존 Rating Matrix 보다는 크기가 작음 (공간 요구사항이 작음)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Neighborhood-Based는 User 또는 Item의 수의 제곱에 비례</a:t>
            </a:r>
          </a:p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Training Speed and Prediction Speed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Model-based는 대체적으로 Training 속도가 빠르고 예측이 더 효율적임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Neighborhood-based는 전처리 과정이 User나 Item수의 제곱에 비례</a:t>
            </a:r>
          </a:p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Avoiding Overfitting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Model-based는 overfitting을 피하는데 도움이 됨</a:t>
            </a:r>
          </a:p>
          <a:p>
            <a:pPr marL="310241" indent="-310241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Regularization 이 Model을 더 Robust 하게 해줌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Decision and Regression Trees</a:t>
            </a:r>
          </a:p>
        </p:txBody>
      </p:sp>
      <p:sp>
        <p:nvSpPr>
          <p:cNvPr id="20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02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</a:t>
            </a:r>
            <a:r>
              <a:rPr sz="5600"/>
              <a:t> </a:t>
            </a:r>
            <a:r>
              <a:t>종속 변수가 범주형인 경우 </a:t>
            </a:r>
            <a:endParaRPr sz="56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Regression Tree는 종속 변수가 수치형인 경우</a:t>
            </a:r>
            <a:endParaRPr sz="560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 독립 변수에 split criteria 라고 부르는 계층적 의사 결정의 집합으로 data space에 대한 계층적 분리를 의미함</a:t>
            </a:r>
            <a:endParaRPr sz="5600"/>
          </a:p>
          <a:p>
            <a:pPr marL="457199" indent="-457199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sz="5600"/>
              <a:t>split </a:t>
            </a:r>
            <a:r>
              <a:t>의 품질은 split에 의해서 생긴 자식 노드들의 Gini index의 가중 평균을 통해서 산정됨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Gini Index</a:t>
            </a:r>
          </a:p>
        </p:txBody>
      </p:sp>
      <p:sp>
        <p:nvSpPr>
          <p:cNvPr id="20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내용 개체 틀 2"/>
              <p:cNvSpPr txBox="1"/>
              <p:nvPr/>
            </p:nvSpPr>
            <p:spPr>
              <a:xfrm>
                <a:off x="1530771" y="4001765"/>
                <a:ext cx="20848319" cy="8557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38" tIns="91438" rIns="91438" bIns="91438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0부터 1사이의 값을 가지며 작은 값을 가질수록 구별할 수 있다는 표현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p1부터 pr이 노드 S에서 r개의 다른 class의 data record 일때 노드의 Gini Index는 아래와 같음</a:t>
                </a:r>
              </a:p>
              <a:p>
                <a:pPr defTabSz="1828800">
                  <a:spcBef>
                    <a:spcPts val="2000"/>
                  </a:spcBef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  <a:p>
                <a:pPr defTabSz="1828800">
                  <a:spcBef>
                    <a:spcPts val="2000"/>
                  </a:spcBef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  <a:p>
                <a:pPr defTabSz="1828800">
                  <a:spcBef>
                    <a:spcPts val="2000"/>
                  </a:spcBef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split의 전체적인 Gini index는 자식 노드들의 Gini index의 가중 평균과 일치</a:t>
                </a:r>
              </a:p>
              <a:p>
                <a:pPr marL="308131" indent="-30813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solidFill>
                      <a:srgbClr val="836967"/>
                    </a:solidFill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0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가 Binary Decision Tree에서 노드 S의 두 자식 노드인 경우,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가 data record일때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20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71" y="4001765"/>
                <a:ext cx="20848319" cy="8557294"/>
              </a:xfrm>
              <a:prstGeom prst="rect">
                <a:avLst/>
              </a:prstGeom>
              <a:blipFill>
                <a:blip r:embed="rId2"/>
                <a:stretch>
                  <a:fillRect l="-936" t="-1638" r="-5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" name="그림 2" descr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51" y="5996385"/>
            <a:ext cx="7661803" cy="235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그림 4" descr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04" y="10493154"/>
            <a:ext cx="13662017" cy="2357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Decision Trees</a:t>
            </a:r>
          </a:p>
        </p:txBody>
      </p:sp>
      <p:sp>
        <p:nvSpPr>
          <p:cNvPr id="21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12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Gini Index는 split 진행시 적절한 attribute 선택을 위해 사용됨 (가장 작은 Gini Index의 attribute가 선택)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각 노드가 특정 클래스의 data records들만 보유할때 까지 위 선택과정을 반복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특정 클래스 보유가 아닌 특정 클래스에 대해 정해진 수치 보다 적은 data record 보유시 중단 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케이스에서는 node의 주보유 클래스가 label이 되고 Leaf Node라고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 계층적 분할이기 때문에 테스트 케이스는 특정 경로를 따라 Leaf로 이동함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Decision Trees with Numerical Variables</a:t>
            </a:r>
          </a:p>
        </p:txBody>
      </p:sp>
      <p:sp>
        <p:nvSpPr>
          <p:cNvPr id="21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16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구간으로 split이 진행되기 때문에 Multi-way split이 이루어질 수 있음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Numeric 종속 변수에서는 Gini Index 대신 분산을 기준으로함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낮은 분산일수록 나은 분별 능력을 의미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Prediction 진행시에는 Leaf Node의 평균 값이나 Linear Regression Model을 적용함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Pruning in Decision Trees</a:t>
            </a:r>
          </a:p>
        </p:txBody>
      </p:sp>
      <p:sp>
        <p:nvSpPr>
          <p:cNvPr id="21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20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Overfitting을 피하기 위해서 적용됨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Tree 생성 단계에서 Training Data의 일부를 사용하지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Pruning의 효과를 확인하기 위해서 사용하지 않은 데이터를 가지고 테스트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node의 제거가 Training시 사용하지 않은 데이터를 통한 데이터에 대해 정확도를 상승 시키는 경우 node는 제거됨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Main Challenge</a:t>
            </a:r>
          </a:p>
        </p:txBody>
      </p:sp>
      <p:sp>
        <p:nvSpPr>
          <p:cNvPr id="22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3.2.1 Extending Decision Trees to Collaborative Filtering</a:t>
            </a:r>
          </a:p>
        </p:txBody>
      </p:sp>
      <p:sp>
        <p:nvSpPr>
          <p:cNvPr id="224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Column 기준으로 구분이 확실히 되어 있지 않다는점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Rating Matrix의 주요 entry 들이 비어 있다는점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Collaborative Filtering에서는 종속과 독립 변수가 확실히 구분되어 있지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이슈는 각 item에 대한 rating을 예측하기 위해 각각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Missing Independent Features</a:t>
            </a:r>
          </a:p>
        </p:txBody>
      </p:sp>
      <p:sp>
        <p:nvSpPr>
          <p:cNvPr id="22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3.2.1 Extending Decision Trees to Collaborative Filtering</a:t>
            </a:r>
          </a:p>
        </p:txBody>
      </p:sp>
      <p:sp>
        <p:nvSpPr>
          <p:cNvPr id="228" name="내용 개체 틀 2"/>
          <p:cNvSpPr txBox="1"/>
          <p:nvPr/>
        </p:nvSpPr>
        <p:spPr>
          <a:xfrm>
            <a:off x="1530771" y="4001765"/>
            <a:ext cx="20848319" cy="855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user의 item에 대한 rating을 threshold 기준으로 분리시 비어 있는 데이터를 양쪽 브랜치로 모두 할당시 tree가 엄격한 분할이 아님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테스트 케이스가 tree에서 여러 path를 따라 매핑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2.5장에서 제시된것처럼 낮은 차원의 표현으로 대채하는 접근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m x (n-1) 차원의 matrix에서 d&lt;&lt;n-1인 mxd 차원의 fully specified된 matrix로 변환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과정을 통해서 각 user의 d차원 rating vector가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이 축소된 표현으로 해당 item에 대한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총 n개의 item에 대해 n개의 decision tree가 생성되며 j번째 tree로 j번째 item에대한 rating 예측이 가능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Association Rule Mining</a:t>
            </a:r>
          </a:p>
        </p:txBody>
      </p:sp>
      <p:sp>
        <p:nvSpPr>
          <p:cNvPr id="23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 Rule-Based Collaborative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내용 개체 틀 2"/>
              <p:cNvSpPr txBox="1"/>
              <p:nvPr/>
            </p:nvSpPr>
            <p:spPr>
              <a:xfrm>
                <a:off x="1530770" y="4082134"/>
                <a:ext cx="20848319" cy="39970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38" tIns="91438" rIns="91438" bIns="91438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Transaction Database T</a:t>
                </a:r>
                <a:r>
                  <a:rPr b="1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b="1"/>
                  <a:t>…</a:t>
                </a:r>
                <a:r>
                  <a:rPr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t>}이 n개의 item I에 대해서 정의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I는 item의 전체 집합이며 각 Transaction Ti는 I의 부분집합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Association Rule Mining의 key는 Transaction Database에서 상관관계 높은 item의 집합들을 찾는것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Support와 Confidence라는 개념을 통해서 item 집합들간의 관계가 측정됨</a:t>
                </a:r>
              </a:p>
            </p:txBody>
          </p:sp>
        </mc:Choice>
        <mc:Fallback>
          <p:sp>
            <p:nvSpPr>
              <p:cNvPr id="23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70" y="4082134"/>
                <a:ext cx="20848319" cy="3997064"/>
              </a:xfrm>
              <a:prstGeom prst="rect">
                <a:avLst/>
              </a:prstGeom>
              <a:blipFill>
                <a:blip r:embed="rId2"/>
                <a:stretch>
                  <a:fillRect l="-936" t="-36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제목 1"/>
          <p:cNvSpPr txBox="1"/>
          <p:nvPr/>
        </p:nvSpPr>
        <p:spPr>
          <a:xfrm>
            <a:off x="1439330" y="7929558"/>
            <a:ext cx="21031201" cy="161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Support</a:t>
            </a:r>
          </a:p>
        </p:txBody>
      </p:sp>
      <p:sp>
        <p:nvSpPr>
          <p:cNvPr id="234" name="내용 개체 틀 2"/>
          <p:cNvSpPr txBox="1"/>
          <p:nvPr/>
        </p:nvSpPr>
        <p:spPr>
          <a:xfrm>
            <a:off x="1530771" y="9527269"/>
            <a:ext cx="20848319" cy="399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T안의 부분집합 itemset X의 비율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itemset의 support가 미리 정해진 s에 적어도 일치하는 경우 itemset은 frequent하다고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Threshold s는 minimum support, 위 itemset들은 frequent item sets, frequent patterns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Simple Critiques</a:t>
            </a:r>
          </a:p>
        </p:txBody>
      </p:sp>
      <p:sp>
        <p:nvSpPr>
          <p:cNvPr id="18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5.3.2.1 Simple Critiques</a:t>
            </a:r>
          </a:p>
        </p:txBody>
      </p:sp>
      <p:sp>
        <p:nvSpPr>
          <p:cNvPr id="186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Simple Critique에서는 추천된 item에 대해서 유저는 하나의 feature에 하나의 변화를 명시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대화형 인터페이스 에서는 유저들이 특정 attribute value의 값을 지정하기 보다는 증가 또는 감소를 지정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방식은 directional critique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유저가 명시한 선호에 따라서 critique된 attribute의 틀린쪽이 list에서 prune됨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유저가 attribute 값을 구체화하지 않은 상황에서도 선호를 나타낼 수 있다는 장점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단순한 대화형 형태라는 장점: 유저에게 더 직관적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1"/>
          <p:cNvSpPr txBox="1">
            <a:spLocks noGrp="1"/>
          </p:cNvSpPr>
          <p:nvPr>
            <p:ph type="title"/>
          </p:nvPr>
        </p:nvSpPr>
        <p:spPr>
          <a:xfrm>
            <a:off x="1490129" y="25447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Confidence</a:t>
            </a:r>
          </a:p>
        </p:txBody>
      </p:sp>
      <p:sp>
        <p:nvSpPr>
          <p:cNvPr id="23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 Rule-Based Collaborative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내용 개체 틀 2"/>
              <p:cNvSpPr txBox="1"/>
              <p:nvPr/>
            </p:nvSpPr>
            <p:spPr>
              <a:xfrm>
                <a:off x="1581571" y="4450229"/>
                <a:ext cx="20848319" cy="39970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38" tIns="91438" rIns="91438" bIns="91438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정의: X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t>의 Confidence는 Transaction T가 X를 포함할때, Y를 포함할 조건부 확률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X U Y 의 support를 X의 support로 나눈것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Rule에대한 Confidence는 항상 (0,1) 범위에 존재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Confidence가 높을 수록 Rule의 강하다는 표시</a:t>
                </a:r>
              </a:p>
            </p:txBody>
          </p:sp>
        </mc:Choice>
        <mc:Fallback>
          <p:sp>
            <p:nvSpPr>
              <p:cNvPr id="23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71" y="4450229"/>
                <a:ext cx="20848319" cy="3997064"/>
              </a:xfrm>
              <a:prstGeom prst="rect">
                <a:avLst/>
              </a:prstGeom>
              <a:blipFill>
                <a:blip r:embed="rId2"/>
                <a:stretch>
                  <a:fillRect l="-936" t="-35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3.2.1 Extending Decision Trees to Collaborative Filtering</a:t>
            </a:r>
          </a:p>
        </p:txBody>
      </p:sp>
      <p:sp>
        <p:nvSpPr>
          <p:cNvPr id="241" name="제목 1"/>
          <p:cNvSpPr txBox="1"/>
          <p:nvPr/>
        </p:nvSpPr>
        <p:spPr>
          <a:xfrm>
            <a:off x="1439330" y="23923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Association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내용 개체 틀 2"/>
              <p:cNvSpPr txBox="1"/>
              <p:nvPr/>
            </p:nvSpPr>
            <p:spPr>
              <a:xfrm>
                <a:off x="1530771" y="3863070"/>
                <a:ext cx="20848319" cy="76334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38" tIns="91438" rIns="91438" bIns="91438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정의: Rule X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t>Y 는 최소 support s 와 최소 confidence c에서 아래 조건을 만족시 association rule이라함</a:t>
                </a:r>
              </a:p>
              <a:p>
                <a:pPr marL="740832" indent="-740832" defTabSz="1828800">
                  <a:spcBef>
                    <a:spcPts val="2000"/>
                  </a:spcBef>
                  <a:buSzPct val="100000"/>
                  <a:buAutoNum type="arabicPeriod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X U Y 의 support가 적어도 s</a:t>
                </a:r>
              </a:p>
              <a:p>
                <a:pPr marL="740832" indent="-740832" defTabSz="1828800">
                  <a:spcBef>
                    <a:spcPts val="2000"/>
                  </a:spcBef>
                  <a:buSzPct val="100000"/>
                  <a:buAutoNum type="arabicPeriod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X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t>Y의 confidence가 적어도 c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Association Rule을 찾는건 두 단계 프로세스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첫 단계 에서는 최소 support s 를 만족하는 모든 itemset들을 정의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위 각 items Z에서 (X,Z-X)의 모든 분할을 구성하여 X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t>Z-X 룰을 생성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위 룰 들 중 최소 confidence를 만족한 Rule 들만 유지</a:t>
                </a:r>
              </a:p>
            </p:txBody>
          </p:sp>
        </mc:Choice>
        <mc:Fallback>
          <p:sp>
            <p:nvSpPr>
              <p:cNvPr id="24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71" y="3863070"/>
                <a:ext cx="20848319" cy="7633431"/>
              </a:xfrm>
              <a:prstGeom prst="rect">
                <a:avLst/>
              </a:prstGeom>
              <a:blipFill>
                <a:blip r:embed="rId2"/>
                <a:stretch>
                  <a:fillRect l="-1053" t="-19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3.3.1 Leveraging Association Rules for Collaborative Filtering</a:t>
            </a:r>
          </a:p>
        </p:txBody>
      </p:sp>
      <p:sp>
        <p:nvSpPr>
          <p:cNvPr id="245" name="제목 1"/>
          <p:cNvSpPr txBox="1"/>
          <p:nvPr/>
        </p:nvSpPr>
        <p:spPr>
          <a:xfrm>
            <a:off x="1439330" y="23923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Association Rule</a:t>
            </a:r>
          </a:p>
        </p:txBody>
      </p:sp>
      <p:sp>
        <p:nvSpPr>
          <p:cNvPr id="246" name="내용 개체 틀 2"/>
          <p:cNvSpPr txBox="1"/>
          <p:nvPr/>
        </p:nvSpPr>
        <p:spPr>
          <a:xfrm>
            <a:off x="1530771" y="3863070"/>
            <a:ext cx="20848319" cy="935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 들은 단항 Rating Matrix 에서 추천시 유용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Rule-based Collaborative Filtering의 첫 스텝은 미리 정의 되어 있는 최소 support와 최소 confidence에 해당하는 모든 association rule들을 찾는것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최소 support 와 최소 confidence는 예측정확도를 최대화 하기위해 tuning 되는 paramete로 볼 수 있음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결과가 정확히 한 item 만 있는 rule들이 남음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이 rule들의 집합이 모델이며 특정 사용자에게 추천시 사용가능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Antecedent가 user에 대한 동일한 pseudo-item 부분집합을 갖는 rule들이 정의되고 confidence 감소 순서대로 정렬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Top -k 개의 pseudo-item을 선택함으로서 정렬된 Rule들을 통해 item에대한 rating 예측에 사용 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Pseudo-item간 발생 가능한 모순은 평균을 측정하여 해소 할 수 있음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3.3.2 Item-Wise Models versus User-Wise Models</a:t>
            </a:r>
          </a:p>
        </p:txBody>
      </p:sp>
      <p:sp>
        <p:nvSpPr>
          <p:cNvPr id="249" name="제목 1"/>
          <p:cNvSpPr txBox="1"/>
          <p:nvPr/>
        </p:nvSpPr>
        <p:spPr>
          <a:xfrm>
            <a:off x="1439330" y="23923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Item-Wise Models versus User-Wise Models</a:t>
            </a:r>
          </a:p>
        </p:txBody>
      </p:sp>
      <p:sp>
        <p:nvSpPr>
          <p:cNvPr id="250" name="내용 개체 틀 2"/>
          <p:cNvSpPr txBox="1"/>
          <p:nvPr/>
        </p:nvSpPr>
        <p:spPr>
          <a:xfrm>
            <a:off x="1530771" y="3863070"/>
            <a:ext cx="20848319" cy="537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앞서 Item-Wise에 대해서 진행됬기 때문에 User-Wise를 위해서 Transpose에 적용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Transpose에 적용하기 위해서 pseudo-users로 생성, Item에 대한 pseudo-users가 Transaction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Rules들이 최소 support와 최소 confidence를 기준으로 mined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Association Rule 접근은 collaborative Filtering 뿐 아니라 특정 item에 소비자를 매칭 시키는 content-based recommender system에서도 유용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Rule들을 profile association rules라함</a:t>
            </a:r>
          </a:p>
        </p:txBody>
      </p:sp>
      <p:sp>
        <p:nvSpPr>
          <p:cNvPr id="251" name="제목 1"/>
          <p:cNvSpPr txBox="1"/>
          <p:nvPr/>
        </p:nvSpPr>
        <p:spPr>
          <a:xfrm>
            <a:off x="1439329" y="9330368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Classification Problem vs Recommender Systems</a:t>
            </a:r>
          </a:p>
        </p:txBody>
      </p:sp>
      <p:sp>
        <p:nvSpPr>
          <p:cNvPr id="252" name="내용 개체 틀 2"/>
          <p:cNvSpPr txBox="1"/>
          <p:nvPr/>
        </p:nvSpPr>
        <p:spPr>
          <a:xfrm>
            <a:off x="1530770" y="10801078"/>
            <a:ext cx="20848320" cy="255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 lnSpcReduction="10000"/>
          </a:bodyPr>
          <a:lstStyle/>
          <a:p>
            <a:pPr marL="297179" indent="-297179" defTabSz="1664208">
              <a:spcBef>
                <a:spcPts val="1800"/>
              </a:spcBef>
              <a:buSzPct val="100000"/>
              <a:buFont typeface="Arial"/>
              <a:buChar char="•"/>
              <a:defRPr sz="3640">
                <a:latin typeface="Calibri"/>
                <a:ea typeface="Calibri"/>
                <a:cs typeface="Calibri"/>
                <a:sym typeface="Calibri"/>
              </a:defRPr>
            </a:pPr>
            <a:r>
              <a:t>Classification은 생성된 rule의 Consequent가 항상 class variable을 포함</a:t>
            </a:r>
          </a:p>
          <a:p>
            <a:pPr marL="297179" indent="-297179" defTabSz="1664208">
              <a:spcBef>
                <a:spcPts val="1800"/>
              </a:spcBef>
              <a:buSzPct val="100000"/>
              <a:buFont typeface="Arial"/>
              <a:buChar char="•"/>
              <a:defRPr sz="3640">
                <a:latin typeface="Calibri"/>
                <a:ea typeface="Calibri"/>
                <a:cs typeface="Calibri"/>
                <a:sym typeface="Calibri"/>
              </a:defRPr>
            </a:pPr>
            <a:r>
              <a:t>Recommender system에서 생성된 rule의 Consequent는 어떤 item도 포함할 수 있음</a:t>
            </a:r>
          </a:p>
          <a:p>
            <a:pPr marL="297179" indent="-297179" defTabSz="1664208">
              <a:spcBef>
                <a:spcPts val="1800"/>
              </a:spcBef>
              <a:buSzPct val="100000"/>
              <a:buFont typeface="Arial"/>
              <a:buChar char="•"/>
              <a:defRPr sz="3640">
                <a:latin typeface="Calibri"/>
                <a:ea typeface="Calibri"/>
                <a:cs typeface="Calibri"/>
                <a:sym typeface="Calibri"/>
              </a:defRPr>
            </a:pPr>
            <a:r>
              <a:t>둘의 주 차이점은 Collaborative Filtering 에서는 feature variable과 class variable에 대한 확실한 구분이 없다는것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Simple Critiques</a:t>
            </a:r>
          </a:p>
        </p:txBody>
      </p:sp>
      <p:sp>
        <p:nvSpPr>
          <p:cNvPr id="18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5.3.2.1 Simple Critiques</a:t>
            </a:r>
          </a:p>
        </p:txBody>
      </p:sp>
      <p:sp>
        <p:nvSpPr>
          <p:cNvPr id="190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Simple Critique의 주 문제점은 힘든 접근법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추전되어야 하는 product가 많은 feature들은 가지고 있는 경우 긴 critique를 거치게 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하나의 feature가 변경되면 추천 시스템이 item availability에 따라서 자동적으로 적어도 일부 feature들의 값도 변경함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대다수의 경우 다른 feature 값들을 정확히 고정시키는것은 불가능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사이클이 더 커질수록 유저가 다른 feature 값들에 대해 제어가 줄어듬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Critiquing Interface의 주 문제점은 다음 단계에서 추천된 item들은 가장 최근 critique에 따른것이라는것이고 이전 item들로 돌아갈 방법이 없다는것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Compound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5.3.2.1 Simple Critiques</a:t>
            </a:r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Compound </a:t>
            </a:r>
            <a:r>
              <a:rPr dirty="0" err="1"/>
              <a:t>Critique는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사이클의</a:t>
            </a:r>
            <a:r>
              <a:rPr dirty="0"/>
              <a:t> </a:t>
            </a:r>
            <a:r>
              <a:rPr dirty="0" err="1"/>
              <a:t>길이를</a:t>
            </a:r>
            <a:r>
              <a:rPr dirty="0"/>
              <a:t> </a:t>
            </a:r>
            <a:r>
              <a:rPr dirty="0" err="1"/>
              <a:t>줄이기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목적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한 </a:t>
            </a:r>
            <a:r>
              <a:rPr dirty="0" err="1"/>
              <a:t>사이클에</a:t>
            </a:r>
            <a:r>
              <a:rPr dirty="0"/>
              <a:t> </a:t>
            </a:r>
            <a:r>
              <a:rPr dirty="0" err="1"/>
              <a:t>유저가</a:t>
            </a:r>
            <a:r>
              <a:rPr dirty="0"/>
              <a:t> </a:t>
            </a:r>
            <a:r>
              <a:rPr dirty="0" err="1"/>
              <a:t>다수의</a:t>
            </a:r>
            <a:r>
              <a:rPr dirty="0"/>
              <a:t> feature </a:t>
            </a:r>
            <a:r>
              <a:rPr dirty="0" err="1"/>
              <a:t>수정사항들을</a:t>
            </a:r>
            <a:r>
              <a:rPr dirty="0"/>
              <a:t> </a:t>
            </a:r>
            <a:r>
              <a:rPr dirty="0" err="1"/>
              <a:t>명시할</a:t>
            </a:r>
            <a:r>
              <a:rPr dirty="0"/>
              <a:t> 수 </a:t>
            </a:r>
            <a:r>
              <a:rPr dirty="0" err="1"/>
              <a:t>있음</a:t>
            </a:r>
            <a:endParaRPr lang="en-US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예시로 유저가 </a:t>
            </a:r>
            <a:r>
              <a:rPr lang="en-US" altLang="ko-KR" dirty="0"/>
              <a:t>Classier </a:t>
            </a:r>
            <a:r>
              <a:rPr lang="ko-KR" altLang="en-US" dirty="0"/>
              <a:t>한 자동차를 원할 경우 도메인 전문가가 높은 가격과 세련된 실내로 해석 할 수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이 상호작용적 과정이 복잡한 </a:t>
            </a:r>
            <a:r>
              <a:rPr lang="en-US" altLang="ko-KR" dirty="0"/>
              <a:t>Product Space</a:t>
            </a:r>
            <a:r>
              <a:rPr lang="ko-KR" altLang="en-US" dirty="0"/>
              <a:t>를 이해할 수 있게 해주는 직관적인 방법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 도메인 전문가가 유저 선택에 맞는 </a:t>
            </a:r>
            <a:r>
              <a:rPr lang="en-US" altLang="ko-KR" dirty="0"/>
              <a:t>Product Feature</a:t>
            </a:r>
            <a:r>
              <a:rPr lang="ko-KR" altLang="en-US" dirty="0"/>
              <a:t>들의 해석과 적절한 인터페이스를 만들기 위한 노력이 필요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위 </a:t>
            </a:r>
            <a:r>
              <a:rPr lang="en-US" altLang="ko-KR" dirty="0"/>
              <a:t>Encoding</a:t>
            </a:r>
            <a:r>
              <a:rPr lang="ko-KR" altLang="en-US" dirty="0"/>
              <a:t>은 정적이며 선행으로 이루어짐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Compound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5.3.2.1 Simple Critiques</a:t>
            </a:r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주요 장점은 유저가 새 </a:t>
            </a:r>
            <a:r>
              <a:rPr lang="en-US" altLang="ko-KR" dirty="0"/>
              <a:t>query</a:t>
            </a:r>
            <a:r>
              <a:rPr lang="ko-KR" altLang="en-US" dirty="0"/>
              <a:t>나 이전 </a:t>
            </a:r>
            <a:r>
              <a:rPr lang="en-US" altLang="ko-KR" dirty="0"/>
              <a:t>query</a:t>
            </a:r>
            <a:r>
              <a:rPr lang="ko-KR" altLang="en-US" dirty="0"/>
              <a:t>의 결과에서 </a:t>
            </a:r>
            <a:r>
              <a:rPr lang="en-US" altLang="ko-KR" dirty="0"/>
              <a:t>prune </a:t>
            </a:r>
            <a:r>
              <a:rPr lang="ko-KR" altLang="en-US" dirty="0"/>
              <a:t>하기 위해 다수의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ko-KR" altLang="en-US" dirty="0" err="1"/>
              <a:t>바꿀수</a:t>
            </a:r>
            <a:r>
              <a:rPr lang="ko-KR" altLang="en-US" dirty="0"/>
              <a:t> </a:t>
            </a:r>
            <a:r>
              <a:rPr lang="ko-KR" altLang="en-US" dirty="0" err="1"/>
              <a:t>있다는게</a:t>
            </a:r>
            <a:r>
              <a:rPr lang="ko-KR" altLang="en-US" dirty="0"/>
              <a:t> 장점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이는 추천 사이클의 수를 </a:t>
            </a:r>
            <a:r>
              <a:rPr lang="ko-KR" altLang="en-US" dirty="0" err="1"/>
              <a:t>줄이는것과</a:t>
            </a:r>
            <a:r>
              <a:rPr lang="ko-KR" altLang="en-US" dirty="0"/>
              <a:t> 탐색 과정을 효율적으로 할 수 있어 유용함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짧은 </a:t>
            </a:r>
            <a:r>
              <a:rPr lang="en-US" altLang="ko-KR" dirty="0"/>
              <a:t>Critiquing </a:t>
            </a:r>
            <a:r>
              <a:rPr lang="en-US" altLang="ko-KR" dirty="0" err="1"/>
              <a:t>cyle</a:t>
            </a:r>
            <a:r>
              <a:rPr lang="ko-KR" altLang="en-US" dirty="0"/>
              <a:t>들이 유저가 </a:t>
            </a:r>
            <a:r>
              <a:rPr lang="en-US" altLang="ko-KR" dirty="0"/>
              <a:t>feature</a:t>
            </a:r>
            <a:r>
              <a:rPr lang="ko-KR" altLang="en-US" dirty="0"/>
              <a:t>들 간의 </a:t>
            </a:r>
            <a:r>
              <a:rPr lang="en-US" altLang="ko-KR" dirty="0"/>
              <a:t>trade-off</a:t>
            </a:r>
            <a:r>
              <a:rPr lang="ko-KR" altLang="en-US" dirty="0"/>
              <a:t>와 상관관계를 배울 수 있는 가능성은 줄임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3147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Dynamic</a:t>
            </a:r>
            <a:r>
              <a:rPr dirty="0"/>
              <a:t>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5.3.2.</a:t>
            </a:r>
            <a:r>
              <a:rPr lang="en-US" dirty="0"/>
              <a:t>3</a:t>
            </a:r>
            <a:r>
              <a:rPr dirty="0"/>
              <a:t> </a:t>
            </a:r>
            <a:r>
              <a:rPr lang="en-US" dirty="0"/>
              <a:t>Dynamic Critiques</a:t>
            </a:r>
            <a:endParaRPr dirty="0"/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Compound Critique</a:t>
            </a:r>
            <a:r>
              <a:rPr lang="ko-KR" altLang="en-US" dirty="0"/>
              <a:t>의 단점으로 </a:t>
            </a:r>
            <a:r>
              <a:rPr lang="en-US" altLang="ko-KR" dirty="0"/>
              <a:t>critique option </a:t>
            </a:r>
            <a:r>
              <a:rPr lang="ko-KR" altLang="en-US" dirty="0"/>
              <a:t>들이 정적이기 때문에 얻어진 결과에 영향을 받지 않음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유저가 복잡한 </a:t>
            </a:r>
            <a:r>
              <a:rPr lang="en-US" altLang="ko-KR" dirty="0"/>
              <a:t>Product Space </a:t>
            </a:r>
            <a:r>
              <a:rPr lang="ko-KR" altLang="en-US" dirty="0"/>
              <a:t>고유의 </a:t>
            </a:r>
            <a:r>
              <a:rPr lang="en-US" altLang="ko-KR" dirty="0"/>
              <a:t>trade-off</a:t>
            </a:r>
            <a:r>
              <a:rPr lang="ko-KR" altLang="en-US" dirty="0"/>
              <a:t>에 대한 완전한 이해가 없기 때문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Dynamic Critiquing </a:t>
            </a:r>
            <a:r>
              <a:rPr lang="ko-KR" altLang="en-US" dirty="0"/>
              <a:t>에서는 얻어진 결과에 </a:t>
            </a:r>
            <a:r>
              <a:rPr lang="en-US" altLang="ko-KR" dirty="0"/>
              <a:t>data mining</a:t>
            </a:r>
            <a:r>
              <a:rPr lang="ko-KR" altLang="en-US" dirty="0"/>
              <a:t>을 사용하여 가장 유익한 방향을 유저에게 </a:t>
            </a:r>
            <a:r>
              <a:rPr lang="ko-KR" altLang="en-US" dirty="0" err="1"/>
              <a:t>보여주는것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정의상으로는 </a:t>
            </a:r>
            <a:r>
              <a:rPr lang="en-US" altLang="ko-KR" dirty="0"/>
              <a:t>Compound Critique</a:t>
            </a:r>
            <a:r>
              <a:rPr lang="ko-KR" altLang="en-US" dirty="0"/>
              <a:t>임 거의 항상 변화들의 조합을 보여주기 때문에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현재 얻어진 결과를 기반으로 가장 가능성 있는 부분집합만 </a:t>
            </a:r>
            <a:r>
              <a:rPr lang="ko-KR" altLang="en-US" dirty="0" err="1"/>
              <a:t>보여주는것이</a:t>
            </a:r>
            <a:r>
              <a:rPr lang="ko-KR" altLang="en-US" dirty="0"/>
              <a:t> 차이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탐색 프로세스에서 유저에서 더 나은 안내를 </a:t>
            </a:r>
            <a:r>
              <a:rPr lang="ko-KR" altLang="en-US" dirty="0" err="1"/>
              <a:t>제공하는것이</a:t>
            </a:r>
            <a:r>
              <a:rPr lang="ko-KR" altLang="en-US" dirty="0"/>
              <a:t> 목적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2686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Dynamic</a:t>
            </a:r>
            <a:r>
              <a:rPr dirty="0"/>
              <a:t>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5.3.2.</a:t>
            </a:r>
            <a:r>
              <a:rPr lang="en-US" dirty="0"/>
              <a:t>3</a:t>
            </a:r>
            <a:r>
              <a:rPr dirty="0"/>
              <a:t> </a:t>
            </a:r>
            <a:r>
              <a:rPr lang="en-US" dirty="0"/>
              <a:t>Dynamic Critiques</a:t>
            </a:r>
            <a:endParaRPr dirty="0"/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Dynamic Critiquing</a:t>
            </a:r>
            <a:r>
              <a:rPr lang="ko-KR" altLang="en-US" dirty="0"/>
              <a:t>의 중점은 </a:t>
            </a:r>
            <a:r>
              <a:rPr lang="en-US" altLang="ko-KR" dirty="0"/>
              <a:t>product feature </a:t>
            </a:r>
            <a:r>
              <a:rPr lang="ko-KR" altLang="en-US" dirty="0"/>
              <a:t>변경점들의 </a:t>
            </a:r>
            <a:r>
              <a:rPr lang="en-US" altLang="ko-KR" dirty="0"/>
              <a:t>frequent </a:t>
            </a:r>
            <a:r>
              <a:rPr lang="ko-KR" altLang="en-US" dirty="0"/>
              <a:t>한 조합들을 찾는 능력에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Pattern</a:t>
            </a:r>
            <a:r>
              <a:rPr lang="ko-KR" altLang="en-US" dirty="0"/>
              <a:t>의 </a:t>
            </a:r>
            <a:r>
              <a:rPr lang="en-US" altLang="ko-KR" dirty="0"/>
              <a:t>support</a:t>
            </a:r>
            <a:r>
              <a:rPr lang="ko-KR" altLang="en-US" dirty="0"/>
              <a:t>는 </a:t>
            </a:r>
            <a:r>
              <a:rPr lang="en-US" altLang="ko-KR" dirty="0"/>
              <a:t>pattern</a:t>
            </a:r>
            <a:r>
              <a:rPr lang="ko-KR" altLang="en-US" dirty="0"/>
              <a:t>을 만족하는 경우를 얻어진 결과들로 </a:t>
            </a:r>
            <a:r>
              <a:rPr lang="ko-KR" altLang="en-US" dirty="0" err="1"/>
              <a:t>나눠주는것으로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최소 </a:t>
            </a:r>
            <a:r>
              <a:rPr lang="en-US" altLang="ko-KR" dirty="0"/>
              <a:t>support</a:t>
            </a:r>
            <a:r>
              <a:rPr lang="ko-KR" altLang="en-US" dirty="0"/>
              <a:t>를 만족하는 </a:t>
            </a:r>
            <a:r>
              <a:rPr lang="en-US" altLang="ko-KR" dirty="0"/>
              <a:t>pattern </a:t>
            </a:r>
            <a:r>
              <a:rPr lang="ko-KR" altLang="en-US" dirty="0"/>
              <a:t>들이 정의 된 이후 </a:t>
            </a:r>
            <a:r>
              <a:rPr lang="en-US" altLang="ko-KR" dirty="0"/>
              <a:t>support</a:t>
            </a:r>
            <a:r>
              <a:rPr lang="ko-KR" altLang="en-US" dirty="0"/>
              <a:t>를 오름차순으로 제시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낮은 </a:t>
            </a:r>
            <a:r>
              <a:rPr lang="en-US" altLang="ko-KR" dirty="0"/>
              <a:t>support</a:t>
            </a:r>
            <a:r>
              <a:rPr lang="ko-KR" altLang="en-US" dirty="0"/>
              <a:t>의 </a:t>
            </a:r>
            <a:r>
              <a:rPr lang="en-US" altLang="ko-KR" dirty="0"/>
              <a:t>critique</a:t>
            </a:r>
            <a:r>
              <a:rPr lang="ko-KR" altLang="en-US" dirty="0"/>
              <a:t>들이 주로 뻔하지 않은 </a:t>
            </a:r>
            <a:r>
              <a:rPr lang="en-US" altLang="ko-KR" dirty="0"/>
              <a:t>pattern</a:t>
            </a:r>
            <a:r>
              <a:rPr lang="ko-KR" altLang="en-US" dirty="0"/>
              <a:t>들이어서 후보군에서 큰 숫자를 제거할 수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 err="1"/>
              <a:t>Dyanamic</a:t>
            </a:r>
            <a:r>
              <a:rPr lang="en-US" altLang="ko-KR" dirty="0"/>
              <a:t> Critiquing </a:t>
            </a:r>
            <a:r>
              <a:rPr lang="ko-KR" altLang="en-US" dirty="0"/>
              <a:t>시스템은 사이클 당 유저에게 </a:t>
            </a:r>
            <a:r>
              <a:rPr lang="ko-KR" altLang="en-US" dirty="0" err="1"/>
              <a:t>지게하는</a:t>
            </a:r>
            <a:r>
              <a:rPr lang="ko-KR" altLang="en-US" dirty="0"/>
              <a:t> </a:t>
            </a:r>
            <a:r>
              <a:rPr lang="en-US" altLang="ko-KR" dirty="0"/>
              <a:t>cognitive load</a:t>
            </a:r>
            <a:r>
              <a:rPr lang="ko-KR" altLang="en-US" dirty="0"/>
              <a:t>는 커지지만 전체로 </a:t>
            </a:r>
            <a:r>
              <a:rPr lang="ko-KR" altLang="en-US" dirty="0" err="1"/>
              <a:t>봤을때는</a:t>
            </a:r>
            <a:r>
              <a:rPr lang="ko-KR" altLang="en-US" dirty="0"/>
              <a:t> 납득가능한 추천으로 더 빠르게 도달하게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748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Dynamic</a:t>
            </a:r>
            <a:r>
              <a:rPr dirty="0"/>
              <a:t>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5.3.2.</a:t>
            </a:r>
            <a:r>
              <a:rPr lang="en-US" dirty="0"/>
              <a:t>3</a:t>
            </a:r>
            <a:r>
              <a:rPr dirty="0"/>
              <a:t> </a:t>
            </a:r>
            <a:r>
              <a:rPr lang="en-US" dirty="0"/>
              <a:t>Dynamic Critiques</a:t>
            </a:r>
            <a:endParaRPr dirty="0"/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Dynamic Critiquing</a:t>
            </a:r>
            <a:r>
              <a:rPr lang="ko-KR" altLang="en-US" dirty="0"/>
              <a:t>의 중점은 </a:t>
            </a:r>
            <a:r>
              <a:rPr lang="en-US" altLang="ko-KR" dirty="0"/>
              <a:t>product feature </a:t>
            </a:r>
            <a:r>
              <a:rPr lang="ko-KR" altLang="en-US" dirty="0"/>
              <a:t>변경점들의 </a:t>
            </a:r>
            <a:r>
              <a:rPr lang="en-US" altLang="ko-KR" dirty="0"/>
              <a:t>frequent </a:t>
            </a:r>
            <a:r>
              <a:rPr lang="ko-KR" altLang="en-US" dirty="0"/>
              <a:t>한 조합들을 찾는 능력에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Pattern</a:t>
            </a:r>
            <a:r>
              <a:rPr lang="ko-KR" altLang="en-US" dirty="0"/>
              <a:t>의 </a:t>
            </a:r>
            <a:r>
              <a:rPr lang="en-US" altLang="ko-KR" dirty="0"/>
              <a:t>support</a:t>
            </a:r>
            <a:r>
              <a:rPr lang="ko-KR" altLang="en-US" dirty="0"/>
              <a:t>는 </a:t>
            </a:r>
            <a:r>
              <a:rPr lang="en-US" altLang="ko-KR" dirty="0"/>
              <a:t>pattern</a:t>
            </a:r>
            <a:r>
              <a:rPr lang="ko-KR" altLang="en-US" dirty="0"/>
              <a:t>을 만족하는 경우를 얻어진 결과들로 </a:t>
            </a:r>
            <a:r>
              <a:rPr lang="ko-KR" altLang="en-US" dirty="0" err="1"/>
              <a:t>나눠주는것으로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최소 </a:t>
            </a:r>
            <a:r>
              <a:rPr lang="en-US" altLang="ko-KR" dirty="0"/>
              <a:t>support</a:t>
            </a:r>
            <a:r>
              <a:rPr lang="ko-KR" altLang="en-US" dirty="0"/>
              <a:t>를 만족하는 </a:t>
            </a:r>
            <a:r>
              <a:rPr lang="en-US" altLang="ko-KR" dirty="0"/>
              <a:t>pattern </a:t>
            </a:r>
            <a:r>
              <a:rPr lang="ko-KR" altLang="en-US" dirty="0"/>
              <a:t>들이 정의 된 이후 </a:t>
            </a:r>
            <a:r>
              <a:rPr lang="en-US" altLang="ko-KR" dirty="0"/>
              <a:t>support</a:t>
            </a:r>
            <a:r>
              <a:rPr lang="ko-KR" altLang="en-US" dirty="0"/>
              <a:t>를 오름차순으로 제시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낮은 </a:t>
            </a:r>
            <a:r>
              <a:rPr lang="en-US" altLang="ko-KR" dirty="0"/>
              <a:t>support</a:t>
            </a:r>
            <a:r>
              <a:rPr lang="ko-KR" altLang="en-US" dirty="0"/>
              <a:t>의 </a:t>
            </a:r>
            <a:r>
              <a:rPr lang="en-US" altLang="ko-KR" dirty="0"/>
              <a:t>critique</a:t>
            </a:r>
            <a:r>
              <a:rPr lang="ko-KR" altLang="en-US" dirty="0"/>
              <a:t>들이 주로 뻔하지 않은 </a:t>
            </a:r>
            <a:r>
              <a:rPr lang="en-US" altLang="ko-KR" dirty="0"/>
              <a:t>pattern</a:t>
            </a:r>
            <a:r>
              <a:rPr lang="ko-KR" altLang="en-US" dirty="0"/>
              <a:t>들이어서 후보군에서 큰 숫자를 제거할 수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 err="1"/>
              <a:t>Dyanamic</a:t>
            </a:r>
            <a:r>
              <a:rPr lang="en-US" altLang="ko-KR" dirty="0"/>
              <a:t> Critiquing </a:t>
            </a:r>
            <a:r>
              <a:rPr lang="ko-KR" altLang="en-US" dirty="0"/>
              <a:t>시스템은 사이클 당 유저에게 </a:t>
            </a:r>
            <a:r>
              <a:rPr lang="ko-KR" altLang="en-US" dirty="0" err="1"/>
              <a:t>지게하는</a:t>
            </a:r>
            <a:r>
              <a:rPr lang="ko-KR" altLang="en-US" dirty="0"/>
              <a:t> </a:t>
            </a:r>
            <a:r>
              <a:rPr lang="en-US" altLang="ko-KR" dirty="0"/>
              <a:t>cognitive load</a:t>
            </a:r>
            <a:r>
              <a:rPr lang="ko-KR" altLang="en-US" dirty="0"/>
              <a:t>는 커지지만 전체로 </a:t>
            </a:r>
            <a:r>
              <a:rPr lang="ko-KR" altLang="en-US" dirty="0" err="1"/>
              <a:t>봤을때는</a:t>
            </a:r>
            <a:r>
              <a:rPr lang="ko-KR" altLang="en-US" dirty="0"/>
              <a:t> 납득가능한 추천으로 더 빠르게 도달하게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211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2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Dynamic</a:t>
            </a:r>
            <a:r>
              <a:rPr dirty="0"/>
              <a:t> Critiques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5.3.</a:t>
            </a:r>
            <a:r>
              <a:rPr lang="en-US" dirty="0"/>
              <a:t>3</a:t>
            </a:r>
            <a:r>
              <a:rPr dirty="0"/>
              <a:t> </a:t>
            </a:r>
            <a:r>
              <a:rPr lang="en-US" dirty="0"/>
              <a:t>Explanation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en-US" dirty="0"/>
              <a:t> Critiques</a:t>
            </a:r>
            <a:endParaRPr dirty="0"/>
          </a:p>
        </p:txBody>
      </p:sp>
      <p:sp>
        <p:nvSpPr>
          <p:cNvPr id="194" name="내용 개체 틀 2"/>
          <p:cNvSpPr txBox="1"/>
          <p:nvPr/>
        </p:nvSpPr>
        <p:spPr>
          <a:xfrm>
            <a:off x="1530771" y="4001765"/>
            <a:ext cx="20848319" cy="746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Critique</a:t>
            </a:r>
            <a:r>
              <a:rPr lang="ko-KR" altLang="en-US" dirty="0"/>
              <a:t>의 성능을 높이기 위한 </a:t>
            </a:r>
            <a:r>
              <a:rPr lang="en-US" altLang="ko-KR" dirty="0"/>
              <a:t>explanation</a:t>
            </a:r>
            <a:r>
              <a:rPr lang="ko-KR" altLang="en-US" dirty="0"/>
              <a:t>의 양식들이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/>
              <a:t>Critiquing-based </a:t>
            </a:r>
            <a:r>
              <a:rPr lang="ko-KR" altLang="en-US" dirty="0"/>
              <a:t>시스템에서 유저가 방향성 없이 </a:t>
            </a:r>
            <a:r>
              <a:rPr lang="en-US" altLang="ko-KR" dirty="0"/>
              <a:t>knowledge space</a:t>
            </a:r>
            <a:r>
              <a:rPr lang="ko-KR" altLang="en-US" dirty="0"/>
              <a:t>에서 헤맬 가능성이 있기 때문에 </a:t>
            </a:r>
            <a:r>
              <a:rPr lang="en-US" altLang="ko-KR" dirty="0" err="1"/>
              <a:t>explantation</a:t>
            </a:r>
            <a:r>
              <a:rPr lang="ko-KR" altLang="en-US" dirty="0"/>
              <a:t>을 </a:t>
            </a:r>
            <a:r>
              <a:rPr lang="ko-KR" altLang="en-US" dirty="0" err="1"/>
              <a:t>더하는것이</a:t>
            </a:r>
            <a:r>
              <a:rPr lang="ko-KR" altLang="en-US" dirty="0"/>
              <a:t> 이 가능성을 줄임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7453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1704</Words>
  <Application>Microsoft Office PowerPoint</Application>
  <PresentationFormat>사용자 지정</PresentationFormat>
  <Paragraphs>175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Helvetica Neue</vt:lpstr>
      <vt:lpstr>Helvetica Neue Medium</vt:lpstr>
      <vt:lpstr>Arial</vt:lpstr>
      <vt:lpstr>Calibri</vt:lpstr>
      <vt:lpstr>Calibri Light</vt:lpstr>
      <vt:lpstr>Cambria Math</vt:lpstr>
      <vt:lpstr>21_BasicWhite</vt:lpstr>
      <vt:lpstr>Critiques</vt:lpstr>
      <vt:lpstr>Simple Critiques</vt:lpstr>
      <vt:lpstr>Simple Critiques</vt:lpstr>
      <vt:lpstr>Compound Critiques</vt:lpstr>
      <vt:lpstr>Compound Critiques</vt:lpstr>
      <vt:lpstr>Dynamic Critiques</vt:lpstr>
      <vt:lpstr>Dynamic Critiques</vt:lpstr>
      <vt:lpstr>Dynamic Critiques</vt:lpstr>
      <vt:lpstr>Dynamic Critiques</vt:lpstr>
      <vt:lpstr>Persistent Personalization in Knowledge-Based Systems</vt:lpstr>
      <vt:lpstr>Model-based vs Neighborhood-based</vt:lpstr>
      <vt:lpstr>Decision and Regression Trees</vt:lpstr>
      <vt:lpstr>Gini Index</vt:lpstr>
      <vt:lpstr>Decision Trees</vt:lpstr>
      <vt:lpstr>Decision Trees with Numerical Variables</vt:lpstr>
      <vt:lpstr>Pruning in Decision Trees</vt:lpstr>
      <vt:lpstr>Main Challenge</vt:lpstr>
      <vt:lpstr>Missing Independent Features</vt:lpstr>
      <vt:lpstr>Association Rule Mining</vt:lpstr>
      <vt:lpstr>Confidence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Critiques</dc:title>
  <cp:lastModifiedBy>Kee Young Yoon</cp:lastModifiedBy>
  <cp:revision>2</cp:revision>
  <dcterms:modified xsi:type="dcterms:W3CDTF">2023-12-05T14:34:27Z</dcterms:modified>
</cp:coreProperties>
</file>