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30275213" cy="42803763"/>
  <p:notesSz cx="30275213" cy="42803763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33" d="100"/>
          <a:sy n="33" d="100"/>
        </p:scale>
        <p:origin x="758" y="-2591"/>
      </p:cViewPr>
      <p:guideLst>
        <p:guide pos="9505"/>
        <p:guide pos="13481" orient="horz"/>
        <p:guide pos="3528"/>
        <p:guide pos="15673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50"/>
            </a:lvl1pPr>
            <a:lvl2pPr marL="1513743" indent="0" algn="ctr">
              <a:buNone/>
              <a:defRPr sz="6600"/>
            </a:lvl2pPr>
            <a:lvl3pPr marL="3027487" indent="0" algn="ctr">
              <a:buNone/>
              <a:defRPr sz="5950"/>
            </a:lvl3pPr>
            <a:lvl4pPr marL="4541230" indent="0" algn="ctr">
              <a:buNone/>
              <a:defRPr sz="5300"/>
            </a:lvl4pPr>
            <a:lvl5pPr marL="6054974" indent="0" algn="ctr">
              <a:buNone/>
              <a:defRPr sz="5300"/>
            </a:lvl5pPr>
            <a:lvl6pPr marL="7568717" indent="0" algn="ctr">
              <a:buNone/>
              <a:defRPr sz="5300"/>
            </a:lvl6pPr>
            <a:lvl7pPr marL="9082461" indent="0" algn="ctr">
              <a:buNone/>
              <a:defRPr sz="5300"/>
            </a:lvl7pPr>
            <a:lvl8pPr marL="10596204" indent="0" algn="ctr">
              <a:buNone/>
              <a:defRPr sz="5300"/>
            </a:lvl8pPr>
            <a:lvl9pPr marL="12109948" indent="0" algn="ctr">
              <a:buNone/>
              <a:defRPr sz="53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21665701" y="2278904"/>
            <a:ext cx="6528093" cy="3627421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081423" y="2278904"/>
            <a:ext cx="19205838" cy="3627421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50">
                <a:solidFill>
                  <a:schemeClr val="tx1"/>
                </a:solidFill>
              </a:defRPr>
            </a:lvl1pPr>
            <a:lvl2pPr marL="151374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081421" y="11394520"/>
            <a:ext cx="12866966" cy="2715859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326826" y="11394520"/>
            <a:ext cx="12866966" cy="2715859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278913"/>
            <a:ext cx="26112371" cy="8273416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3743" indent="0">
              <a:buNone/>
              <a:defRPr sz="6600" b="1"/>
            </a:lvl2pPr>
            <a:lvl3pPr marL="3027487" indent="0">
              <a:buNone/>
              <a:defRPr sz="5950" b="1"/>
            </a:lvl3pPr>
            <a:lvl4pPr marL="4541230" indent="0">
              <a:buNone/>
              <a:defRPr sz="5300" b="1"/>
            </a:lvl4pPr>
            <a:lvl5pPr marL="6054974" indent="0">
              <a:buNone/>
              <a:defRPr sz="5300" b="1"/>
            </a:lvl5pPr>
            <a:lvl6pPr marL="7568717" indent="0">
              <a:buNone/>
              <a:defRPr sz="5300" b="1"/>
            </a:lvl6pPr>
            <a:lvl7pPr marL="9082461" indent="0">
              <a:buNone/>
              <a:defRPr sz="5300" b="1"/>
            </a:lvl7pPr>
            <a:lvl8pPr marL="10596204" indent="0">
              <a:buNone/>
              <a:defRPr sz="5300" b="1"/>
            </a:lvl8pPr>
            <a:lvl9pPr marL="12109948" indent="0">
              <a:buNone/>
              <a:defRPr sz="53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085368" y="15635264"/>
            <a:ext cx="12807832" cy="2299711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3743" indent="0">
              <a:buNone/>
              <a:defRPr sz="6600" b="1"/>
            </a:lvl2pPr>
            <a:lvl3pPr marL="3027487" indent="0">
              <a:buNone/>
              <a:defRPr sz="5950" b="1"/>
            </a:lvl3pPr>
            <a:lvl4pPr marL="4541230" indent="0">
              <a:buNone/>
              <a:defRPr sz="5300" b="1"/>
            </a:lvl4pPr>
            <a:lvl5pPr marL="6054974" indent="0">
              <a:buNone/>
              <a:defRPr sz="5300" b="1"/>
            </a:lvl5pPr>
            <a:lvl6pPr marL="7568717" indent="0">
              <a:buNone/>
              <a:defRPr sz="5300" b="1"/>
            </a:lvl6pPr>
            <a:lvl7pPr marL="9082461" indent="0">
              <a:buNone/>
              <a:defRPr sz="5300" b="1"/>
            </a:lvl7pPr>
            <a:lvl8pPr marL="10596204" indent="0">
              <a:buNone/>
              <a:defRPr sz="5300" b="1"/>
            </a:lvl8pPr>
            <a:lvl9pPr marL="12109948" indent="0">
              <a:buNone/>
              <a:defRPr sz="53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15326827" y="15635264"/>
            <a:ext cx="12870909" cy="2299711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2870909" y="6162959"/>
            <a:ext cx="15326827" cy="30418415"/>
          </a:xfrm>
        </p:spPr>
        <p:txBody>
          <a:bodyPr/>
          <a:lstStyle>
            <a:lvl1pPr>
              <a:defRPr sz="10600"/>
            </a:lvl1pPr>
            <a:lvl2pPr>
              <a:defRPr sz="9250"/>
            </a:lvl2pPr>
            <a:lvl3pPr>
              <a:defRPr sz="795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3743" indent="0">
              <a:buNone/>
              <a:defRPr sz="4650"/>
            </a:lvl2pPr>
            <a:lvl3pPr marL="3027487" indent="0">
              <a:buNone/>
              <a:defRPr sz="3950"/>
            </a:lvl3pPr>
            <a:lvl4pPr marL="4541230" indent="0">
              <a:buNone/>
              <a:defRPr sz="3300"/>
            </a:lvl4pPr>
            <a:lvl5pPr marL="6054974" indent="0">
              <a:buNone/>
              <a:defRPr sz="3300"/>
            </a:lvl5pPr>
            <a:lvl6pPr marL="7568717" indent="0">
              <a:buNone/>
              <a:defRPr sz="3300"/>
            </a:lvl6pPr>
            <a:lvl7pPr marL="9082461" indent="0">
              <a:buNone/>
              <a:defRPr sz="3300"/>
            </a:lvl7pPr>
            <a:lvl8pPr marL="10596204" indent="0">
              <a:buNone/>
              <a:defRPr sz="3300"/>
            </a:lvl8pPr>
            <a:lvl9pPr marL="12109948" indent="0">
              <a:buNone/>
              <a:defRPr sz="33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3743" indent="0">
              <a:buNone/>
              <a:defRPr sz="9250"/>
            </a:lvl2pPr>
            <a:lvl3pPr marL="3027487" indent="0">
              <a:buNone/>
              <a:defRPr sz="7950"/>
            </a:lvl3pPr>
            <a:lvl4pPr marL="4541230" indent="0">
              <a:buNone/>
              <a:defRPr sz="6600"/>
            </a:lvl4pPr>
            <a:lvl5pPr marL="6054974" indent="0">
              <a:buNone/>
              <a:defRPr sz="6600"/>
            </a:lvl5pPr>
            <a:lvl6pPr marL="7568717" indent="0">
              <a:buNone/>
              <a:defRPr sz="6600"/>
            </a:lvl6pPr>
            <a:lvl7pPr marL="9082461" indent="0">
              <a:buNone/>
              <a:defRPr sz="6600"/>
            </a:lvl7pPr>
            <a:lvl8pPr marL="10596204" indent="0">
              <a:buNone/>
              <a:defRPr sz="6600"/>
            </a:lvl8pPr>
            <a:lvl9pPr marL="12109948" indent="0">
              <a:buNone/>
              <a:defRPr sz="6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3743" indent="0">
              <a:buNone/>
              <a:defRPr sz="4650"/>
            </a:lvl2pPr>
            <a:lvl3pPr marL="3027487" indent="0">
              <a:buNone/>
              <a:defRPr sz="3950"/>
            </a:lvl3pPr>
            <a:lvl4pPr marL="4541230" indent="0">
              <a:buNone/>
              <a:defRPr sz="3300"/>
            </a:lvl4pPr>
            <a:lvl5pPr marL="6054974" indent="0">
              <a:buNone/>
              <a:defRPr sz="3300"/>
            </a:lvl5pPr>
            <a:lvl6pPr marL="7568717" indent="0">
              <a:buNone/>
              <a:defRPr sz="3300"/>
            </a:lvl6pPr>
            <a:lvl7pPr marL="9082461" indent="0">
              <a:buNone/>
              <a:defRPr sz="3300"/>
            </a:lvl7pPr>
            <a:lvl8pPr marL="10596204" indent="0">
              <a:buNone/>
              <a:defRPr sz="3300"/>
            </a:lvl8pPr>
            <a:lvl9pPr marL="12109948" indent="0">
              <a:buNone/>
              <a:defRPr sz="33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027487">
        <a:lnSpc>
          <a:spcPct val="90000"/>
        </a:lnSpc>
        <a:spcBef>
          <a:spcPts val="0"/>
        </a:spcBef>
        <a:buNone/>
        <a:defRPr sz="145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>
        <a:lnSpc>
          <a:spcPct val="90000"/>
        </a:lnSpc>
        <a:spcBef>
          <a:spcPts val="3310"/>
        </a:spcBef>
        <a:buFont typeface="Arial"/>
        <a:buChar char="•"/>
        <a:defRPr sz="925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795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66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34439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20810" y="24410124"/>
            <a:ext cx="10037280" cy="6274894"/>
          </a:xfrm>
          <a:prstGeom prst="rect">
            <a:avLst/>
          </a:prstGeom>
        </p:spPr>
      </p:pic>
      <p:sp>
        <p:nvSpPr>
          <p:cNvPr id="575079211" name=""/>
          <p:cNvSpPr/>
          <p:nvPr/>
        </p:nvSpPr>
        <p:spPr bwMode="auto">
          <a:xfrm flipH="0" flipV="0">
            <a:off x="665881" y="20130666"/>
            <a:ext cx="15970398" cy="1737581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9358678" y="39349685"/>
            <a:ext cx="10135111" cy="22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023" indent="-394023"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A method for finding the Husimi function of a bright "banana" state in time                     is found.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2. A formula is proposed for the connection of the quasi-probabilistic functions of Husimi and Wigner of the "banana" state.</a:t>
            </a:r>
            <a:endParaRPr sz="2800"/>
          </a:p>
        </p:txBody>
      </p:sp>
      <p:pic>
        <p:nvPicPr>
          <p:cNvPr id="1869244819" name=""/>
          <p:cNvPicPr>
            <a:picLocks noChangeAspect="1"/>
          </p:cNvPicPr>
          <p:nvPr/>
        </p:nvPicPr>
        <p:blipFill>
          <a:blip r:embed="rId3"/>
          <a:srcRect l="10483" t="0" r="0" b="0"/>
          <a:stretch/>
        </p:blipFill>
        <p:spPr bwMode="auto">
          <a:xfrm flipH="0" flipV="0">
            <a:off x="11960640" y="40199335"/>
            <a:ext cx="1565893" cy="526100"/>
          </a:xfrm>
          <a:prstGeom prst="rect">
            <a:avLst/>
          </a:prstGeom>
        </p:spPr>
      </p:pic>
      <p:pic>
        <p:nvPicPr>
          <p:cNvPr id="21382586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84609" y="23098669"/>
            <a:ext cx="13045172" cy="1664382"/>
          </a:xfrm>
          <a:prstGeom prst="rect">
            <a:avLst/>
          </a:prstGeom>
        </p:spPr>
      </p:pic>
      <p:sp>
        <p:nvSpPr>
          <p:cNvPr id="1714294549" name=""/>
          <p:cNvSpPr/>
          <p:nvPr/>
        </p:nvSpPr>
        <p:spPr bwMode="auto">
          <a:xfrm flipH="0" flipV="0">
            <a:off x="10479876" y="25032124"/>
            <a:ext cx="5261294" cy="10760972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6668504" name=""/>
          <p:cNvSpPr/>
          <p:nvPr/>
        </p:nvSpPr>
        <p:spPr bwMode="auto">
          <a:xfrm flipH="0" flipV="0">
            <a:off x="10757728" y="8672789"/>
            <a:ext cx="8669191" cy="10339108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667312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355445" y="16269990"/>
            <a:ext cx="8463341" cy="2803529"/>
          </a:xfrm>
          <a:prstGeom prst="rect">
            <a:avLst/>
          </a:prstGeom>
        </p:spPr>
      </p:pic>
      <p:sp>
        <p:nvSpPr>
          <p:cNvPr id="811148982" name=""/>
          <p:cNvSpPr/>
          <p:nvPr/>
        </p:nvSpPr>
        <p:spPr bwMode="auto">
          <a:xfrm flipH="0" flipV="0">
            <a:off x="699329" y="8710889"/>
            <a:ext cx="9780548" cy="10339109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824575" name=""/>
          <p:cNvSpPr/>
          <p:nvPr/>
        </p:nvSpPr>
        <p:spPr bwMode="auto">
          <a:xfrm flipH="0" flipV="0">
            <a:off x="19716748" y="8672789"/>
            <a:ext cx="9780547" cy="10339108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25286825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991099" y="943296"/>
            <a:ext cx="6343650" cy="63341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9600870" y="1919481"/>
            <a:ext cx="6935951" cy="37685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auto">
          <a:xfrm>
            <a:off x="8450353" y="300615"/>
            <a:ext cx="13380620" cy="2103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Quasiprobability distributions of bright ‘</a:t>
            </a: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banana’’ states</a:t>
            </a:r>
            <a:endParaRPr lang="ru-RU" sz="6600" b="1">
              <a:latin typeface="Times New Roman"/>
              <a:cs typeface="Times New Roman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7624882" y="2431036"/>
            <a:ext cx="15033366" cy="91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>
                <a:cs typeface="Arial"/>
              </a:rPr>
              <a:t>Nougmanov Boulat</a:t>
            </a:r>
            <a:endParaRPr lang="ru-RU" sz="5400" baseline="30000">
              <a:cs typeface="Arial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7163703" y="3354366"/>
            <a:ext cx="15973366" cy="253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cs typeface="Arial"/>
              </a:rPr>
              <a:t>Moscow Institute of Physics and Technology</a:t>
            </a:r>
            <a:endParaRPr lang="ru-RU" sz="4000" b="1">
              <a:cs typeface="Arial"/>
            </a:endParaRPr>
          </a:p>
          <a:p>
            <a:pPr algn="ctr">
              <a:defRPr/>
            </a:pPr>
            <a:r>
              <a:rPr lang="en-US" sz="4000" b="1">
                <a:cs typeface="Arial"/>
              </a:rPr>
              <a:t>Russian Quantum Center</a:t>
            </a:r>
            <a:endParaRPr/>
          </a:p>
          <a:p>
            <a:pPr algn="ctr">
              <a:defRPr/>
            </a:pPr>
            <a:r>
              <a:rPr lang="en-US" sz="4000">
                <a:cs typeface="Arial"/>
              </a:rPr>
              <a:t>nugmanov.bn@phystech.edu</a:t>
            </a:r>
            <a:endParaRPr lang="ru-RU" sz="4000">
              <a:cs typeface="Arial"/>
            </a:endParaRPr>
          </a:p>
          <a:p>
            <a:pPr algn="ctr">
              <a:defRPr/>
            </a:pPr>
            <a:endParaRPr lang="ru-RU" sz="4000" b="1"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4155767" y="5446209"/>
            <a:ext cx="1963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Abstract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 flipH="0" flipV="0">
            <a:off x="1392328" y="6252947"/>
            <a:ext cx="27280864" cy="114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Due to the nonlinear self-phase-modulation effect, coherent states of light in optical media having cubic nonlinearity evolve to non-Gaussian so-called 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banana’’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states. We develop a fast and convenient formalism of calculation of quasiprobability distributions of bright (multiphoton) banana states.</a:t>
            </a:r>
            <a:endParaRPr lang="ru-RU" sz="34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4212731" y="7995058"/>
            <a:ext cx="1833599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Scheme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757907" y="7987989"/>
            <a:ext cx="2277848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Basic idea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2856429" y="38535710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Conclusions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02317" y="37566214"/>
            <a:ext cx="4155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spc="10">
                <a:solidFill>
                  <a:srgbClr val="0070C0"/>
                </a:solidFill>
                <a:cs typeface="Calibri"/>
              </a:rPr>
              <a:t>Acknowledgments</a:t>
            </a:r>
            <a:endParaRPr lang="en-US" sz="4000">
              <a:solidFill>
                <a:srgbClr val="0070C0"/>
              </a:solidFill>
              <a:cs typeface="Calibri"/>
            </a:endParaRPr>
          </a:p>
          <a:p>
            <a:pPr>
              <a:defRPr/>
            </a:pPr>
            <a:endParaRPr lang="ru-RU" sz="400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313164" y="8042963"/>
            <a:ext cx="255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Motivation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7161" y="8710890"/>
            <a:ext cx="9386197" cy="60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ru-RU" sz="3400"/>
          </a:p>
        </p:txBody>
      </p:sp>
      <p:sp>
        <p:nvSpPr>
          <p:cNvPr id="44" name="TextBox 43"/>
          <p:cNvSpPr txBox="1"/>
          <p:nvPr/>
        </p:nvSpPr>
        <p:spPr bwMode="auto">
          <a:xfrm>
            <a:off x="549723" y="39129768"/>
            <a:ext cx="9392316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600"/>
              <a:t>The author </a:t>
            </a:r>
            <a:endParaRPr lang="ru-RU" sz="3600"/>
          </a:p>
        </p:txBody>
      </p:sp>
      <p:sp>
        <p:nvSpPr>
          <p:cNvPr id="57" name="TextBox 56"/>
          <p:cNvSpPr txBox="1"/>
          <p:nvPr/>
        </p:nvSpPr>
        <p:spPr bwMode="auto">
          <a:xfrm>
            <a:off x="23636936" y="3603209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References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0247644" y="36911938"/>
            <a:ext cx="9598218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3600"/>
              <a:t>....</a:t>
            </a:r>
            <a:endParaRPr lang="en-US" sz="3600"/>
          </a:p>
          <a:p>
            <a:pPr marL="342900" indent="-342900" algn="just">
              <a:buFont typeface="+mj-lt"/>
              <a:buAutoNum type="arabicPeriod"/>
              <a:defRPr/>
            </a:pPr>
            <a:endParaRPr lang="en-US" sz="3600"/>
          </a:p>
        </p:txBody>
      </p:sp>
      <p:sp>
        <p:nvSpPr>
          <p:cNvPr id="60" name="object 559"/>
          <p:cNvSpPr/>
          <p:nvPr/>
        </p:nvSpPr>
        <p:spPr bwMode="auto">
          <a:xfrm>
            <a:off x="177766" y="184262"/>
            <a:ext cx="29903530" cy="42410977"/>
          </a:xfrm>
          <a:custGeom>
            <a:avLst/>
            <a:gdLst/>
            <a:ahLst/>
            <a:cxnLst/>
            <a:rect l="l" t="t" r="r" b="b"/>
            <a:pathLst>
              <a:path w="14049375" h="19925665" fill="norm" stroke="1" extrusionOk="0">
                <a:moveTo>
                  <a:pt x="0" y="0"/>
                </a:moveTo>
                <a:lnTo>
                  <a:pt x="14049006" y="0"/>
                </a:lnTo>
                <a:lnTo>
                  <a:pt x="14049006" y="19925132"/>
                </a:lnTo>
                <a:lnTo>
                  <a:pt x="0" y="19925132"/>
                </a:lnTo>
                <a:lnTo>
                  <a:pt x="0" y="0"/>
                </a:lnTo>
                <a:close/>
              </a:path>
            </a:pathLst>
          </a:custGeom>
          <a:ln w="11931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3850"/>
          </a:p>
        </p:txBody>
      </p:sp>
      <p:sp>
        <p:nvSpPr>
          <p:cNvPr id="64" name="TextBox 63"/>
          <p:cNvSpPr txBox="1"/>
          <p:nvPr/>
        </p:nvSpPr>
        <p:spPr bwMode="auto">
          <a:xfrm>
            <a:off x="20745531" y="24273528"/>
            <a:ext cx="8935398" cy="36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38364780" name=""/>
          <p:cNvSpPr/>
          <p:nvPr/>
        </p:nvSpPr>
        <p:spPr bwMode="auto">
          <a:xfrm>
            <a:off x="10849011" y="16086931"/>
            <a:ext cx="857791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9026839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2601014" y="9945333"/>
            <a:ext cx="5476874" cy="771525"/>
          </a:xfrm>
          <a:prstGeom prst="rect">
            <a:avLst/>
          </a:prstGeom>
        </p:spPr>
      </p:pic>
      <p:pic>
        <p:nvPicPr>
          <p:cNvPr id="168615483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300162" y="10716858"/>
            <a:ext cx="8601075" cy="1590674"/>
          </a:xfrm>
          <a:prstGeom prst="rect">
            <a:avLst/>
          </a:prstGeom>
        </p:spPr>
      </p:pic>
      <p:pic>
        <p:nvPicPr>
          <p:cNvPr id="187120096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1233658" y="13890500"/>
            <a:ext cx="3757440" cy="1535573"/>
          </a:xfrm>
          <a:prstGeom prst="rect">
            <a:avLst/>
          </a:prstGeom>
        </p:spPr>
      </p:pic>
      <p:pic>
        <p:nvPicPr>
          <p:cNvPr id="213079115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1130365" y="9380817"/>
            <a:ext cx="7922012" cy="3058454"/>
          </a:xfrm>
          <a:prstGeom prst="rect">
            <a:avLst/>
          </a:prstGeom>
        </p:spPr>
      </p:pic>
      <p:pic>
        <p:nvPicPr>
          <p:cNvPr id="193849876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22528667" y="10910045"/>
            <a:ext cx="4462109" cy="1425160"/>
          </a:xfrm>
          <a:prstGeom prst="rect">
            <a:avLst/>
          </a:prstGeom>
        </p:spPr>
      </p:pic>
      <p:pic>
        <p:nvPicPr>
          <p:cNvPr id="1383064730" name=""/>
          <p:cNvPicPr>
            <a:picLocks noChangeAspect="1"/>
          </p:cNvPicPr>
          <p:nvPr/>
        </p:nvPicPr>
        <p:blipFill>
          <a:blip r:embed="rId13"/>
          <a:srcRect l="1412" t="1058" r="1222" b="0"/>
          <a:stretch/>
        </p:blipFill>
        <p:spPr bwMode="auto">
          <a:xfrm flipH="0" flipV="0">
            <a:off x="11591163" y="12439272"/>
            <a:ext cx="6760426" cy="4667536"/>
          </a:xfrm>
          <a:prstGeom prst="rect">
            <a:avLst/>
          </a:prstGeom>
          <a:ln w="12699">
            <a:noFill/>
            <a:prstDash val="solid"/>
          </a:ln>
        </p:spPr>
      </p:pic>
      <p:pic>
        <p:nvPicPr>
          <p:cNvPr id="269277222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>
            <a:off x="3568790" y="20850854"/>
            <a:ext cx="9763124" cy="1781174"/>
          </a:xfrm>
          <a:prstGeom prst="rect">
            <a:avLst/>
          </a:prstGeom>
        </p:spPr>
      </p:pic>
      <p:pic>
        <p:nvPicPr>
          <p:cNvPr id="525849824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1552951" y="32427833"/>
            <a:ext cx="8712430" cy="2633054"/>
          </a:xfrm>
          <a:prstGeom prst="rect">
            <a:avLst/>
          </a:prstGeom>
        </p:spPr>
      </p:pic>
      <p:pic>
        <p:nvPicPr>
          <p:cNvPr id="544175487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17089065" y="28695402"/>
            <a:ext cx="12408229" cy="2721253"/>
          </a:xfrm>
          <a:prstGeom prst="rect">
            <a:avLst/>
          </a:prstGeom>
        </p:spPr>
      </p:pic>
      <p:pic>
        <p:nvPicPr>
          <p:cNvPr id="1610511605" name="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 flipH="0" flipV="0">
            <a:off x="25634532" y="684120"/>
            <a:ext cx="3390898" cy="3119626"/>
          </a:xfrm>
          <a:prstGeom prst="rect">
            <a:avLst/>
          </a:prstGeom>
        </p:spPr>
      </p:pic>
      <p:sp>
        <p:nvSpPr>
          <p:cNvPr id="711424175" name=""/>
          <p:cNvSpPr txBox="1"/>
          <p:nvPr/>
        </p:nvSpPr>
        <p:spPr bwMode="auto">
          <a:xfrm rot="19915863" flipH="0" flipV="0">
            <a:off x="-375246" y="3073456"/>
            <a:ext cx="895522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Feel free to write to me!</a:t>
            </a:r>
            <a:endParaRPr sz="36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I'll send you the article as soon as I write it...)</a:t>
            </a:r>
            <a:endParaRPr sz="3600"/>
          </a:p>
        </p:txBody>
      </p:sp>
      <p:pic>
        <p:nvPicPr>
          <p:cNvPr id="1795475701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>
            <a:off x="19324155" y="24021352"/>
            <a:ext cx="9839324" cy="1095374"/>
          </a:xfrm>
          <a:prstGeom prst="rect">
            <a:avLst/>
          </a:prstGeom>
        </p:spPr>
      </p:pic>
      <p:pic>
        <p:nvPicPr>
          <p:cNvPr id="1168918414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>
            <a:off x="20305108" y="20260305"/>
            <a:ext cx="5038724" cy="1181099"/>
          </a:xfrm>
          <a:prstGeom prst="rect">
            <a:avLst/>
          </a:prstGeom>
        </p:spPr>
      </p:pic>
      <p:pic>
        <p:nvPicPr>
          <p:cNvPr id="1305363654" name=""/>
          <p:cNvPicPr>
            <a:picLocks noChangeAspect="1"/>
          </p:cNvPicPr>
          <p:nvPr/>
        </p:nvPicPr>
        <p:blipFill>
          <a:blip r:embed="rId20"/>
          <a:stretch/>
        </p:blipFill>
        <p:spPr bwMode="auto">
          <a:xfrm>
            <a:off x="21615165" y="21583643"/>
            <a:ext cx="7058025" cy="1362074"/>
          </a:xfrm>
          <a:prstGeom prst="rect">
            <a:avLst/>
          </a:prstGeom>
        </p:spPr>
      </p:pic>
      <p:sp>
        <p:nvSpPr>
          <p:cNvPr id="1757795341" name="TextBox 20"/>
          <p:cNvSpPr txBox="1"/>
          <p:nvPr/>
        </p:nvSpPr>
        <p:spPr bwMode="auto">
          <a:xfrm>
            <a:off x="6619109" y="19292822"/>
            <a:ext cx="4052367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Husimi calculation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1739880632" name=""/>
          <p:cNvSpPr txBox="1"/>
          <p:nvPr/>
        </p:nvSpPr>
        <p:spPr bwMode="auto">
          <a:xfrm flipH="0" flipV="0">
            <a:off x="9252118" y="21081841"/>
            <a:ext cx="117727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12033290" name=""/>
          <p:cNvPicPr>
            <a:picLocks noChangeAspect="1"/>
          </p:cNvPicPr>
          <p:nvPr/>
        </p:nvPicPr>
        <p:blipFill>
          <a:blip r:embed="rId21"/>
          <a:stretch/>
        </p:blipFill>
        <p:spPr bwMode="auto">
          <a:xfrm flipH="0" flipV="0">
            <a:off x="5281775" y="12521890"/>
            <a:ext cx="4983607" cy="2718331"/>
          </a:xfrm>
          <a:prstGeom prst="rect">
            <a:avLst/>
          </a:prstGeom>
        </p:spPr>
      </p:pic>
      <p:pic>
        <p:nvPicPr>
          <p:cNvPr id="1471905538" name=""/>
          <p:cNvPicPr>
            <a:picLocks noChangeAspect="1"/>
          </p:cNvPicPr>
          <p:nvPr/>
        </p:nvPicPr>
        <p:blipFill>
          <a:blip r:embed="rId22"/>
          <a:stretch/>
        </p:blipFill>
        <p:spPr bwMode="auto">
          <a:xfrm flipH="0" flipV="0">
            <a:off x="19082567" y="21741441"/>
            <a:ext cx="1662963" cy="1048218"/>
          </a:xfrm>
          <a:prstGeom prst="rect">
            <a:avLst/>
          </a:prstGeom>
        </p:spPr>
      </p:pic>
      <p:sp>
        <p:nvSpPr>
          <p:cNvPr id="350683579" name=""/>
          <p:cNvSpPr/>
          <p:nvPr/>
        </p:nvSpPr>
        <p:spPr bwMode="auto">
          <a:xfrm flipH="0" flipV="0">
            <a:off x="20965590" y="22154966"/>
            <a:ext cx="490902" cy="3223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5703554" name=""/>
          <p:cNvPicPr>
            <a:picLocks noChangeAspect="1"/>
          </p:cNvPicPr>
          <p:nvPr/>
        </p:nvPicPr>
        <p:blipFill>
          <a:blip r:embed="rId23"/>
          <a:stretch/>
        </p:blipFill>
        <p:spPr bwMode="auto">
          <a:xfrm flipH="0" flipV="0">
            <a:off x="20632133" y="12335205"/>
            <a:ext cx="8145460" cy="2168508"/>
          </a:xfrm>
          <a:prstGeom prst="rect">
            <a:avLst/>
          </a:prstGeom>
        </p:spPr>
      </p:pic>
      <p:sp>
        <p:nvSpPr>
          <p:cNvPr id="1225641545" name=""/>
          <p:cNvSpPr txBox="1"/>
          <p:nvPr/>
        </p:nvSpPr>
        <p:spPr bwMode="auto">
          <a:xfrm flipH="0" flipV="0">
            <a:off x="2302317" y="9246219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47209282" name=""/>
          <p:cNvPicPr>
            <a:picLocks noChangeAspect="1"/>
          </p:cNvPicPr>
          <p:nvPr/>
        </p:nvPicPr>
        <p:blipFill>
          <a:blip r:embed="rId24"/>
          <a:srcRect l="4083" t="4474" r="1143" b="1822"/>
          <a:stretch/>
        </p:blipFill>
        <p:spPr bwMode="auto">
          <a:xfrm flipH="0" flipV="0">
            <a:off x="21456493" y="14402739"/>
            <a:ext cx="6141822" cy="4554333"/>
          </a:xfrm>
          <a:prstGeom prst="rect">
            <a:avLst/>
          </a:prstGeom>
        </p:spPr>
      </p:pic>
      <p:sp>
        <p:nvSpPr>
          <p:cNvPr id="1009073532" name="TextBox 20"/>
          <p:cNvSpPr txBox="1"/>
          <p:nvPr/>
        </p:nvSpPr>
        <p:spPr bwMode="auto">
          <a:xfrm>
            <a:off x="21456492" y="19246357"/>
            <a:ext cx="412876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Wigner calculation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1536981880" name=""/>
          <p:cNvSpPr txBox="1"/>
          <p:nvPr/>
        </p:nvSpPr>
        <p:spPr bwMode="auto">
          <a:xfrm flipH="0" flipV="0">
            <a:off x="2485953" y="9015869"/>
            <a:ext cx="615934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We study the evolution of coherent state of light in Kerr-nonlinear medium:</a:t>
            </a:r>
            <a:endParaRPr sz="2800"/>
          </a:p>
        </p:txBody>
      </p:sp>
      <p:sp>
        <p:nvSpPr>
          <p:cNvPr id="1731188709" name=""/>
          <p:cNvSpPr txBox="1"/>
          <p:nvPr/>
        </p:nvSpPr>
        <p:spPr bwMode="auto">
          <a:xfrm flipH="0" flipV="0">
            <a:off x="1130422" y="12043664"/>
            <a:ext cx="4413214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With low nonlinearity, it is necessary to study a state with a LARGE number of photons to observe SPM:</a:t>
            </a:r>
            <a:endParaRPr sz="2800"/>
          </a:p>
        </p:txBody>
      </p:sp>
      <p:sp>
        <p:nvSpPr>
          <p:cNvPr id="2023130960" name=""/>
          <p:cNvSpPr txBox="1"/>
          <p:nvPr/>
        </p:nvSpPr>
        <p:spPr bwMode="auto">
          <a:xfrm flipH="0" flipV="0">
            <a:off x="2297547" y="15375446"/>
            <a:ext cx="5765783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We study the resulting state in terms of the Husimi and Wigner functions:</a:t>
            </a:r>
            <a:endParaRPr sz="2800"/>
          </a:p>
        </p:txBody>
      </p:sp>
      <p:sp>
        <p:nvSpPr>
          <p:cNvPr id="1149666508" name=""/>
          <p:cNvSpPr txBox="1"/>
          <p:nvPr/>
        </p:nvSpPr>
        <p:spPr bwMode="auto">
          <a:xfrm flipH="0" flipV="0">
            <a:off x="20456806" y="9061768"/>
            <a:ext cx="8496112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main problem is to calculate quasi-probabilistic functions in a reasonable time.</a:t>
            </a:r>
            <a:r>
              <a:rPr sz="2800"/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Instead of studying series which appears in Husimi function let's study function      that has less arguments</a:t>
            </a:r>
            <a:r>
              <a:rPr sz="2800"/>
              <a:t> and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simpler</a:t>
            </a:r>
            <a:r>
              <a:rPr sz="2800"/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behavior</a:t>
            </a:r>
            <a:r>
              <a:rPr sz="2800"/>
              <a:t>:</a:t>
            </a:r>
            <a:endParaRPr sz="2800"/>
          </a:p>
        </p:txBody>
      </p:sp>
      <p:sp>
        <p:nvSpPr>
          <p:cNvPr id="1709112042" name=""/>
          <p:cNvSpPr txBox="1"/>
          <p:nvPr/>
        </p:nvSpPr>
        <p:spPr bwMode="auto">
          <a:xfrm flipH="0" flipV="0">
            <a:off x="11538086" y="17040850"/>
            <a:ext cx="7361388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best performance archived for cubically nonlinear media in microresonators.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              is defined by archived quality with non-linearity determined by the material.</a:t>
            </a:r>
            <a:endParaRPr sz="2800"/>
          </a:p>
        </p:txBody>
      </p:sp>
      <p:pic>
        <p:nvPicPr>
          <p:cNvPr id="930947761" name=""/>
          <p:cNvPicPr>
            <a:picLocks noChangeAspect="1"/>
          </p:cNvPicPr>
          <p:nvPr/>
        </p:nvPicPr>
        <p:blipFill>
          <a:blip r:embed="rId25"/>
          <a:stretch/>
        </p:blipFill>
        <p:spPr bwMode="auto">
          <a:xfrm flipH="0" flipV="0">
            <a:off x="16995598" y="17561586"/>
            <a:ext cx="1048465" cy="412622"/>
          </a:xfrm>
          <a:prstGeom prst="rect">
            <a:avLst/>
          </a:prstGeom>
        </p:spPr>
      </p:pic>
      <p:pic>
        <p:nvPicPr>
          <p:cNvPr id="505498470" name=""/>
          <p:cNvPicPr>
            <a:picLocks noChangeAspect="1"/>
          </p:cNvPicPr>
          <p:nvPr/>
        </p:nvPicPr>
        <p:blipFill>
          <a:blip r:embed="rId26"/>
          <a:stretch/>
        </p:blipFill>
        <p:spPr bwMode="auto">
          <a:xfrm flipH="0" flipV="0">
            <a:off x="28248535" y="9945333"/>
            <a:ext cx="343132" cy="427008"/>
          </a:xfrm>
          <a:prstGeom prst="rect">
            <a:avLst/>
          </a:prstGeom>
        </p:spPr>
      </p:pic>
      <p:sp>
        <p:nvSpPr>
          <p:cNvPr id="446575880" name=""/>
          <p:cNvSpPr txBox="1"/>
          <p:nvPr/>
        </p:nvSpPr>
        <p:spPr bwMode="auto">
          <a:xfrm flipH="0" flipV="0">
            <a:off x="1884609" y="30817957"/>
            <a:ext cx="7367507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Finally, given one transition point at number     , which makes the greatest contribution, we find an approximate expression for the function     :</a:t>
            </a:r>
            <a:endParaRPr sz="2800"/>
          </a:p>
        </p:txBody>
      </p:sp>
      <p:pic>
        <p:nvPicPr>
          <p:cNvPr id="1976570759" name=""/>
          <p:cNvPicPr>
            <a:picLocks noChangeAspect="1"/>
          </p:cNvPicPr>
          <p:nvPr/>
        </p:nvPicPr>
        <p:blipFill>
          <a:blip r:embed="rId27"/>
          <a:stretch/>
        </p:blipFill>
        <p:spPr bwMode="auto">
          <a:xfrm flipH="0" flipV="0">
            <a:off x="8450352" y="30736929"/>
            <a:ext cx="346637" cy="504199"/>
          </a:xfrm>
          <a:prstGeom prst="rect">
            <a:avLst/>
          </a:prstGeom>
        </p:spPr>
      </p:pic>
      <p:pic>
        <p:nvPicPr>
          <p:cNvPr id="424717292" name=""/>
          <p:cNvPicPr>
            <a:picLocks noChangeAspect="1"/>
          </p:cNvPicPr>
          <p:nvPr/>
        </p:nvPicPr>
        <p:blipFill>
          <a:blip r:embed="rId28"/>
          <a:stretch/>
        </p:blipFill>
        <p:spPr bwMode="auto">
          <a:xfrm flipH="0" flipV="0">
            <a:off x="8315271" y="31725154"/>
            <a:ext cx="270163" cy="380999"/>
          </a:xfrm>
          <a:prstGeom prst="rect">
            <a:avLst/>
          </a:prstGeom>
        </p:spPr>
      </p:pic>
      <p:pic>
        <p:nvPicPr>
          <p:cNvPr id="1401917129" name=""/>
          <p:cNvPicPr>
            <a:picLocks noChangeAspect="1"/>
          </p:cNvPicPr>
          <p:nvPr/>
        </p:nvPicPr>
        <p:blipFill>
          <a:blip r:embed="rId29"/>
          <a:srcRect l="9303" t="3815" r="9530" b="2932"/>
          <a:stretch/>
        </p:blipFill>
        <p:spPr bwMode="auto">
          <a:xfrm flipH="0" flipV="0">
            <a:off x="11132106" y="25517068"/>
            <a:ext cx="3960217" cy="4747286"/>
          </a:xfrm>
          <a:prstGeom prst="rect">
            <a:avLst/>
          </a:prstGeom>
        </p:spPr>
      </p:pic>
      <p:sp>
        <p:nvSpPr>
          <p:cNvPr id="1838575913" name=""/>
          <p:cNvSpPr txBox="1"/>
          <p:nvPr/>
        </p:nvSpPr>
        <p:spPr bwMode="auto">
          <a:xfrm flipH="0" flipV="0">
            <a:off x="1689995" y="35231948"/>
            <a:ext cx="7408961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For VERY LARGE                   , we have to take into account not only     , but also its neighbors, which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increases</a:t>
            </a:r>
            <a:r>
              <a:rPr sz="2800"/>
              <a:t> the complexity of calculations to </a:t>
            </a:r>
            <a:endParaRPr sz="2800"/>
          </a:p>
        </p:txBody>
      </p:sp>
      <p:pic>
        <p:nvPicPr>
          <p:cNvPr id="193040162" name=""/>
          <p:cNvPicPr>
            <a:picLocks noChangeAspect="1"/>
          </p:cNvPicPr>
          <p:nvPr/>
        </p:nvPicPr>
        <p:blipFill>
          <a:blip r:embed="rId3"/>
          <a:srcRect l="10482" t="8229" r="0" b="0"/>
          <a:stretch/>
        </p:blipFill>
        <p:spPr bwMode="auto">
          <a:xfrm flipH="0" flipV="0">
            <a:off x="7989675" y="36141737"/>
            <a:ext cx="1565892" cy="482804"/>
          </a:xfrm>
          <a:prstGeom prst="rect">
            <a:avLst/>
          </a:prstGeom>
        </p:spPr>
      </p:pic>
      <p:pic>
        <p:nvPicPr>
          <p:cNvPr id="1220285020" name=""/>
          <p:cNvPicPr>
            <a:picLocks noChangeAspect="1"/>
          </p:cNvPicPr>
          <p:nvPr/>
        </p:nvPicPr>
        <p:blipFill>
          <a:blip r:embed="rId27"/>
          <a:stretch/>
        </p:blipFill>
        <p:spPr bwMode="auto">
          <a:xfrm flipH="0" flipV="0">
            <a:off x="4264463" y="35657025"/>
            <a:ext cx="303473" cy="441416"/>
          </a:xfrm>
          <a:prstGeom prst="rect">
            <a:avLst/>
          </a:prstGeom>
        </p:spPr>
      </p:pic>
      <p:pic>
        <p:nvPicPr>
          <p:cNvPr id="1774093329" name=""/>
          <p:cNvPicPr>
            <a:picLocks noChangeAspect="1"/>
          </p:cNvPicPr>
          <p:nvPr/>
        </p:nvPicPr>
        <p:blipFill>
          <a:blip r:embed="rId30"/>
          <a:srcRect l="5713" t="0" r="6689" b="0"/>
          <a:stretch/>
        </p:blipFill>
        <p:spPr bwMode="auto">
          <a:xfrm flipH="0" flipV="0">
            <a:off x="4185137" y="35169735"/>
            <a:ext cx="1447522" cy="570582"/>
          </a:xfrm>
          <a:prstGeom prst="rect">
            <a:avLst/>
          </a:prstGeom>
        </p:spPr>
      </p:pic>
      <p:sp>
        <p:nvSpPr>
          <p:cNvPr id="1492020024" name=""/>
          <p:cNvSpPr txBox="1"/>
          <p:nvPr/>
        </p:nvSpPr>
        <p:spPr bwMode="auto">
          <a:xfrm flipH="0" flipV="0">
            <a:off x="3179343" y="20401094"/>
            <a:ext cx="1103446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Firstly we rewrite the expression for      using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principal value</a:t>
            </a:r>
            <a:r>
              <a:rPr sz="2800"/>
              <a:t> integral:</a:t>
            </a:r>
            <a:endParaRPr sz="2800"/>
          </a:p>
        </p:txBody>
      </p:sp>
      <p:pic>
        <p:nvPicPr>
          <p:cNvPr id="1010810895" name=""/>
          <p:cNvPicPr>
            <a:picLocks noChangeAspect="1"/>
          </p:cNvPicPr>
          <p:nvPr/>
        </p:nvPicPr>
        <p:blipFill>
          <a:blip r:embed="rId28"/>
          <a:stretch/>
        </p:blipFill>
        <p:spPr bwMode="auto">
          <a:xfrm flipH="0" flipV="0">
            <a:off x="8585434" y="20469854"/>
            <a:ext cx="270162" cy="380999"/>
          </a:xfrm>
          <a:prstGeom prst="rect">
            <a:avLst/>
          </a:prstGeom>
        </p:spPr>
      </p:pic>
      <p:sp>
        <p:nvSpPr>
          <p:cNvPr id="127731061" name=""/>
          <p:cNvSpPr txBox="1"/>
          <p:nvPr/>
        </p:nvSpPr>
        <p:spPr bwMode="auto">
          <a:xfrm flipH="0" flipV="0">
            <a:off x="804669" y="22686457"/>
            <a:ext cx="1578525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/>
              <a:t>Then we will use the complex method of steepest descent. In general terms it consists of the following:</a:t>
            </a:r>
            <a:endParaRPr sz="2800"/>
          </a:p>
        </p:txBody>
      </p:sp>
      <p:sp>
        <p:nvSpPr>
          <p:cNvPr id="1897359033" name=""/>
          <p:cNvSpPr/>
          <p:nvPr/>
        </p:nvSpPr>
        <p:spPr bwMode="auto">
          <a:xfrm flipH="0" flipV="0">
            <a:off x="11127228" y="24763053"/>
            <a:ext cx="3961958" cy="754015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353356435" name=""/>
          <p:cNvPicPr>
            <a:picLocks noChangeAspect="1"/>
          </p:cNvPicPr>
          <p:nvPr/>
        </p:nvPicPr>
        <p:blipFill>
          <a:blip r:embed="rId31"/>
          <a:srcRect l="9398" t="0" r="3073" b="0"/>
          <a:stretch/>
        </p:blipFill>
        <p:spPr bwMode="auto">
          <a:xfrm flipH="0" flipV="0">
            <a:off x="10931510" y="30264355"/>
            <a:ext cx="4218875" cy="4579549"/>
          </a:xfrm>
          <a:prstGeom prst="rect">
            <a:avLst/>
          </a:prstGeom>
        </p:spPr>
      </p:pic>
      <p:sp>
        <p:nvSpPr>
          <p:cNvPr id="535337522" name=""/>
          <p:cNvSpPr txBox="1"/>
          <p:nvPr/>
        </p:nvSpPr>
        <p:spPr bwMode="auto">
          <a:xfrm flipH="0" flipV="0">
            <a:off x="11170681" y="24857465"/>
            <a:ext cx="387968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Values of Husimi function</a:t>
            </a:r>
            <a:endParaRPr sz="2800"/>
          </a:p>
        </p:txBody>
      </p:sp>
      <p:sp>
        <p:nvSpPr>
          <p:cNvPr id="376767884" name=""/>
          <p:cNvSpPr/>
          <p:nvPr/>
        </p:nvSpPr>
        <p:spPr bwMode="auto">
          <a:xfrm flipH="0" flipV="0">
            <a:off x="10671475" y="34943142"/>
            <a:ext cx="4811303" cy="1968795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16697781" name=""/>
          <p:cNvSpPr txBox="1"/>
          <p:nvPr/>
        </p:nvSpPr>
        <p:spPr bwMode="auto">
          <a:xfrm flipH="0" flipV="0">
            <a:off x="10840450" y="35018588"/>
            <a:ext cx="5278995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Here we can see how at high intensities the "banana" state twists so much that it has complete uncertainty in phase.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Произвольный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Boulat Nougmanov</dc:creator>
  <cp:keywords/>
  <dc:description/>
  <dc:identifier/>
  <dc:language/>
  <cp:lastModifiedBy/>
  <cp:revision>48</cp:revision>
  <dcterms:created xsi:type="dcterms:W3CDTF">2022-02-28T17:31:17Z</dcterms:created>
  <dcterms:modified xsi:type="dcterms:W3CDTF">2023-02-23T18:18:31Z</dcterms:modified>
  <cp:category/>
  <cp:contentStatus/>
  <cp:version/>
</cp:coreProperties>
</file>