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30275213" cy="42803763"/>
  <p:notesSz cx="30275213" cy="42803763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33" d="100"/>
          <a:sy n="33" d="100"/>
        </p:scale>
        <p:origin x="758" y="-2591"/>
      </p:cViewPr>
      <p:guideLst>
        <p:guide pos="9505"/>
        <p:guide pos="13481" orient="horz"/>
        <p:guide pos="4260"/>
        <p:guide pos="1623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50"/>
            </a:lvl1pPr>
            <a:lvl2pPr marL="1513743" indent="0" algn="ctr">
              <a:buNone/>
              <a:defRPr sz="6600"/>
            </a:lvl2pPr>
            <a:lvl3pPr marL="3027487" indent="0" algn="ctr">
              <a:buNone/>
              <a:defRPr sz="5950"/>
            </a:lvl3pPr>
            <a:lvl4pPr marL="4541230" indent="0" algn="ctr">
              <a:buNone/>
              <a:defRPr sz="5300"/>
            </a:lvl4pPr>
            <a:lvl5pPr marL="6054974" indent="0" algn="ctr">
              <a:buNone/>
              <a:defRPr sz="5300"/>
            </a:lvl5pPr>
            <a:lvl6pPr marL="7568717" indent="0" algn="ctr">
              <a:buNone/>
              <a:defRPr sz="5300"/>
            </a:lvl6pPr>
            <a:lvl7pPr marL="9082461" indent="0" algn="ctr">
              <a:buNone/>
              <a:defRPr sz="5300"/>
            </a:lvl7pPr>
            <a:lvl8pPr marL="10596204" indent="0" algn="ctr">
              <a:buNone/>
              <a:defRPr sz="5300"/>
            </a:lvl8pPr>
            <a:lvl9pPr marL="12109948" indent="0" algn="ctr">
              <a:buNone/>
              <a:defRPr sz="53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21665701" y="2278904"/>
            <a:ext cx="6528093" cy="3627421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081423" y="2278904"/>
            <a:ext cx="19205838" cy="3627421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50">
                <a:solidFill>
                  <a:schemeClr val="tx1"/>
                </a:solidFill>
              </a:defRPr>
            </a:lvl1pPr>
            <a:lvl2pPr marL="151374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081421" y="11394520"/>
            <a:ext cx="12866966" cy="2715859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326826" y="11394520"/>
            <a:ext cx="12866966" cy="2715859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278913"/>
            <a:ext cx="26112371" cy="8273416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3743" indent="0">
              <a:buNone/>
              <a:defRPr sz="6600" b="1"/>
            </a:lvl2pPr>
            <a:lvl3pPr marL="3027487" indent="0">
              <a:buNone/>
              <a:defRPr sz="5950" b="1"/>
            </a:lvl3pPr>
            <a:lvl4pPr marL="4541230" indent="0">
              <a:buNone/>
              <a:defRPr sz="5300" b="1"/>
            </a:lvl4pPr>
            <a:lvl5pPr marL="6054974" indent="0">
              <a:buNone/>
              <a:defRPr sz="5300" b="1"/>
            </a:lvl5pPr>
            <a:lvl6pPr marL="7568717" indent="0">
              <a:buNone/>
              <a:defRPr sz="5300" b="1"/>
            </a:lvl6pPr>
            <a:lvl7pPr marL="9082461" indent="0">
              <a:buNone/>
              <a:defRPr sz="5300" b="1"/>
            </a:lvl7pPr>
            <a:lvl8pPr marL="10596204" indent="0">
              <a:buNone/>
              <a:defRPr sz="5300" b="1"/>
            </a:lvl8pPr>
            <a:lvl9pPr marL="12109948" indent="0">
              <a:buNone/>
              <a:defRPr sz="53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085368" y="15635264"/>
            <a:ext cx="12807832" cy="2299711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3743" indent="0">
              <a:buNone/>
              <a:defRPr sz="6600" b="1"/>
            </a:lvl2pPr>
            <a:lvl3pPr marL="3027487" indent="0">
              <a:buNone/>
              <a:defRPr sz="5950" b="1"/>
            </a:lvl3pPr>
            <a:lvl4pPr marL="4541230" indent="0">
              <a:buNone/>
              <a:defRPr sz="5300" b="1"/>
            </a:lvl4pPr>
            <a:lvl5pPr marL="6054974" indent="0">
              <a:buNone/>
              <a:defRPr sz="5300" b="1"/>
            </a:lvl5pPr>
            <a:lvl6pPr marL="7568717" indent="0">
              <a:buNone/>
              <a:defRPr sz="5300" b="1"/>
            </a:lvl6pPr>
            <a:lvl7pPr marL="9082461" indent="0">
              <a:buNone/>
              <a:defRPr sz="5300" b="1"/>
            </a:lvl7pPr>
            <a:lvl8pPr marL="10596204" indent="0">
              <a:buNone/>
              <a:defRPr sz="5300" b="1"/>
            </a:lvl8pPr>
            <a:lvl9pPr marL="12109948" indent="0">
              <a:buNone/>
              <a:defRPr sz="53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15326827" y="15635264"/>
            <a:ext cx="12870909" cy="2299711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2870909" y="6162959"/>
            <a:ext cx="15326827" cy="30418415"/>
          </a:xfrm>
        </p:spPr>
        <p:txBody>
          <a:bodyPr/>
          <a:lstStyle>
            <a:lvl1pPr>
              <a:defRPr sz="10600"/>
            </a:lvl1pPr>
            <a:lvl2pPr>
              <a:defRPr sz="9250"/>
            </a:lvl2pPr>
            <a:lvl3pPr>
              <a:defRPr sz="795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3743" indent="0">
              <a:buNone/>
              <a:defRPr sz="4650"/>
            </a:lvl2pPr>
            <a:lvl3pPr marL="3027487" indent="0">
              <a:buNone/>
              <a:defRPr sz="3950"/>
            </a:lvl3pPr>
            <a:lvl4pPr marL="4541230" indent="0">
              <a:buNone/>
              <a:defRPr sz="3300"/>
            </a:lvl4pPr>
            <a:lvl5pPr marL="6054974" indent="0">
              <a:buNone/>
              <a:defRPr sz="3300"/>
            </a:lvl5pPr>
            <a:lvl6pPr marL="7568717" indent="0">
              <a:buNone/>
              <a:defRPr sz="3300"/>
            </a:lvl6pPr>
            <a:lvl7pPr marL="9082461" indent="0">
              <a:buNone/>
              <a:defRPr sz="3300"/>
            </a:lvl7pPr>
            <a:lvl8pPr marL="10596204" indent="0">
              <a:buNone/>
              <a:defRPr sz="3300"/>
            </a:lvl8pPr>
            <a:lvl9pPr marL="12109948" indent="0">
              <a:buNone/>
              <a:defRPr sz="33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3743" indent="0">
              <a:buNone/>
              <a:defRPr sz="9250"/>
            </a:lvl2pPr>
            <a:lvl3pPr marL="3027487" indent="0">
              <a:buNone/>
              <a:defRPr sz="7950"/>
            </a:lvl3pPr>
            <a:lvl4pPr marL="4541230" indent="0">
              <a:buNone/>
              <a:defRPr sz="6600"/>
            </a:lvl4pPr>
            <a:lvl5pPr marL="6054974" indent="0">
              <a:buNone/>
              <a:defRPr sz="6600"/>
            </a:lvl5pPr>
            <a:lvl6pPr marL="7568717" indent="0">
              <a:buNone/>
              <a:defRPr sz="6600"/>
            </a:lvl6pPr>
            <a:lvl7pPr marL="9082461" indent="0">
              <a:buNone/>
              <a:defRPr sz="6600"/>
            </a:lvl7pPr>
            <a:lvl8pPr marL="10596204" indent="0">
              <a:buNone/>
              <a:defRPr sz="6600"/>
            </a:lvl8pPr>
            <a:lvl9pPr marL="12109948" indent="0">
              <a:buNone/>
              <a:defRPr sz="6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3743" indent="0">
              <a:buNone/>
              <a:defRPr sz="4650"/>
            </a:lvl2pPr>
            <a:lvl3pPr marL="3027487" indent="0">
              <a:buNone/>
              <a:defRPr sz="3950"/>
            </a:lvl3pPr>
            <a:lvl4pPr marL="4541230" indent="0">
              <a:buNone/>
              <a:defRPr sz="3300"/>
            </a:lvl4pPr>
            <a:lvl5pPr marL="6054974" indent="0">
              <a:buNone/>
              <a:defRPr sz="3300"/>
            </a:lvl5pPr>
            <a:lvl6pPr marL="7568717" indent="0">
              <a:buNone/>
              <a:defRPr sz="3300"/>
            </a:lvl6pPr>
            <a:lvl7pPr marL="9082461" indent="0">
              <a:buNone/>
              <a:defRPr sz="3300"/>
            </a:lvl7pPr>
            <a:lvl8pPr marL="10596204" indent="0">
              <a:buNone/>
              <a:defRPr sz="3300"/>
            </a:lvl8pPr>
            <a:lvl9pPr marL="12109948" indent="0">
              <a:buNone/>
              <a:defRPr sz="33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98FF7-705E-4A50-8177-BD9255089D33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637733-D8CE-428C-971D-B7EB16B82CE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027487">
        <a:lnSpc>
          <a:spcPct val="90000"/>
        </a:lnSpc>
        <a:spcBef>
          <a:spcPts val="0"/>
        </a:spcBef>
        <a:buNone/>
        <a:defRPr sz="145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>
        <a:lnSpc>
          <a:spcPct val="90000"/>
        </a:lnSpc>
        <a:spcBef>
          <a:spcPts val="3310"/>
        </a:spcBef>
        <a:buFont typeface="Arial"/>
        <a:buChar char="•"/>
        <a:defRPr sz="925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795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66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>
        <a:lnSpc>
          <a:spcPct val="90000"/>
        </a:lnSpc>
        <a:spcBef>
          <a:spcPts val="1655"/>
        </a:spcBef>
        <a:buFont typeface="Arial"/>
        <a:buChar char="•"/>
        <a:defRPr sz="59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>
        <a:defRPr sz="59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705054" name=""/>
          <p:cNvSpPr txBox="1"/>
          <p:nvPr/>
        </p:nvSpPr>
        <p:spPr bwMode="auto">
          <a:xfrm flipH="0" flipV="0">
            <a:off x="6749883" y="12633050"/>
            <a:ext cx="5775104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The experimental realization of the bright non-Gaussian quantum state is feasible in WGM cavity with high quality factor, and strong nonlinearity. </a:t>
            </a:r>
            <a:endParaRPr sz="2800"/>
          </a:p>
        </p:txBody>
      </p:sp>
      <p:pic>
        <p:nvPicPr>
          <p:cNvPr id="1061353047" name=""/>
          <p:cNvPicPr>
            <a:picLocks noChangeAspect="1"/>
          </p:cNvPicPr>
          <p:nvPr/>
        </p:nvPicPr>
        <p:blipFill>
          <a:blip r:embed="rId2"/>
          <a:srcRect l="3306" t="0" r="0" b="0"/>
          <a:stretch/>
        </p:blipFill>
        <p:spPr bwMode="auto">
          <a:xfrm flipH="0" flipV="0">
            <a:off x="8585433" y="8785650"/>
            <a:ext cx="3545798" cy="3471874"/>
          </a:xfrm>
          <a:prstGeom prst="rect">
            <a:avLst/>
          </a:prstGeom>
        </p:spPr>
      </p:pic>
      <p:pic>
        <p:nvPicPr>
          <p:cNvPr id="1766731204" name=""/>
          <p:cNvPicPr>
            <a:picLocks noChangeAspect="1"/>
          </p:cNvPicPr>
          <p:nvPr/>
        </p:nvPicPr>
        <p:blipFill>
          <a:blip r:embed="rId3"/>
          <a:srcRect l="128" t="0" r="0" b="3313"/>
          <a:stretch/>
        </p:blipFill>
        <p:spPr bwMode="auto">
          <a:xfrm flipH="0" flipV="0">
            <a:off x="1683349" y="17506155"/>
            <a:ext cx="7826628" cy="2509895"/>
          </a:xfrm>
          <a:prstGeom prst="rect">
            <a:avLst/>
          </a:prstGeom>
        </p:spPr>
      </p:pic>
      <p:pic>
        <p:nvPicPr>
          <p:cNvPr id="16861548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0888" y="11435184"/>
            <a:ext cx="6768496" cy="1251758"/>
          </a:xfrm>
          <a:prstGeom prst="rect">
            <a:avLst/>
          </a:prstGeom>
        </p:spPr>
      </p:pic>
      <p:pic>
        <p:nvPicPr>
          <p:cNvPr id="2047209282" name=""/>
          <p:cNvPicPr>
            <a:picLocks noChangeAspect="1"/>
          </p:cNvPicPr>
          <p:nvPr/>
        </p:nvPicPr>
        <p:blipFill>
          <a:blip r:embed="rId5"/>
          <a:srcRect l="4083" t="4474" r="1143" b="1822"/>
          <a:stretch/>
        </p:blipFill>
        <p:spPr bwMode="auto">
          <a:xfrm flipH="0" flipV="0">
            <a:off x="22156010" y="14212501"/>
            <a:ext cx="7177421" cy="5322259"/>
          </a:xfrm>
          <a:prstGeom prst="rect">
            <a:avLst/>
          </a:prstGeom>
        </p:spPr>
      </p:pic>
      <p:sp>
        <p:nvSpPr>
          <p:cNvPr id="1400824575" name=""/>
          <p:cNvSpPr/>
          <p:nvPr/>
        </p:nvSpPr>
        <p:spPr bwMode="auto">
          <a:xfrm flipH="0" flipV="0">
            <a:off x="21912095" y="8672788"/>
            <a:ext cx="7629103" cy="1142263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sp>
        <p:nvSpPr>
          <p:cNvPr id="450622970" name=""/>
          <p:cNvSpPr/>
          <p:nvPr/>
        </p:nvSpPr>
        <p:spPr bwMode="auto">
          <a:xfrm flipH="0" flipV="0">
            <a:off x="592197" y="39419983"/>
            <a:ext cx="10620120" cy="2824992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sp>
        <p:nvSpPr>
          <p:cNvPr id="868241390" name=""/>
          <p:cNvSpPr/>
          <p:nvPr/>
        </p:nvSpPr>
        <p:spPr bwMode="auto">
          <a:xfrm flipH="0" flipV="0">
            <a:off x="11664721" y="39339006"/>
            <a:ext cx="18161618" cy="2905968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sp>
        <p:nvSpPr>
          <p:cNvPr id="1188485610" name=""/>
          <p:cNvSpPr/>
          <p:nvPr/>
        </p:nvSpPr>
        <p:spPr bwMode="auto">
          <a:xfrm flipH="0" flipV="0">
            <a:off x="16892623" y="21059933"/>
            <a:ext cx="12648576" cy="17369459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sp>
        <p:nvSpPr>
          <p:cNvPr id="642220102" name=""/>
          <p:cNvSpPr/>
          <p:nvPr/>
        </p:nvSpPr>
        <p:spPr bwMode="auto">
          <a:xfrm flipH="0" flipV="0">
            <a:off x="22073795" y="26712752"/>
            <a:ext cx="7300140" cy="5205544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2554613" name=""/>
          <p:cNvSpPr/>
          <p:nvPr/>
        </p:nvSpPr>
        <p:spPr bwMode="auto">
          <a:xfrm flipH="0" flipV="0">
            <a:off x="17149123" y="26446335"/>
            <a:ext cx="4569095" cy="5868968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45240760" name=""/>
          <p:cNvSpPr/>
          <p:nvPr/>
        </p:nvSpPr>
        <p:spPr bwMode="auto">
          <a:xfrm flipH="0" flipV="0">
            <a:off x="17682482" y="26192869"/>
            <a:ext cx="3464932" cy="754013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5079211" name=""/>
          <p:cNvSpPr/>
          <p:nvPr/>
        </p:nvSpPr>
        <p:spPr bwMode="auto">
          <a:xfrm flipH="0" flipV="0">
            <a:off x="665879" y="21053583"/>
            <a:ext cx="15970398" cy="1737581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pic>
        <p:nvPicPr>
          <p:cNvPr id="143344397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78109" y="25472331"/>
            <a:ext cx="10037280" cy="62748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auto">
          <a:xfrm>
            <a:off x="804668" y="39694000"/>
            <a:ext cx="10137990" cy="22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023" indent="-394023"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method for finding the Husimi function of a bright "banana" state in time                     is found.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2. The formula is proposed for the connection of the quasi-probabilistic functions of Husimi and Wigner of the "banana" state.</a:t>
            </a:r>
            <a:endParaRPr sz="2800"/>
          </a:p>
        </p:txBody>
      </p:sp>
      <p:pic>
        <p:nvPicPr>
          <p:cNvPr id="1869244819" name=""/>
          <p:cNvPicPr>
            <a:picLocks noChangeAspect="1"/>
          </p:cNvPicPr>
          <p:nvPr/>
        </p:nvPicPr>
        <p:blipFill>
          <a:blip r:embed="rId7"/>
          <a:srcRect l="10482" t="9113" r="0" b="0"/>
          <a:stretch/>
        </p:blipFill>
        <p:spPr bwMode="auto">
          <a:xfrm flipH="0" flipV="0">
            <a:off x="3181347" y="40191169"/>
            <a:ext cx="1565892" cy="478153"/>
          </a:xfrm>
          <a:prstGeom prst="rect">
            <a:avLst/>
          </a:prstGeom>
        </p:spPr>
      </p:pic>
      <p:pic>
        <p:nvPicPr>
          <p:cNvPr id="213825860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2802754" y="24216740"/>
            <a:ext cx="11565356" cy="1475578"/>
          </a:xfrm>
          <a:prstGeom prst="rect">
            <a:avLst/>
          </a:prstGeom>
        </p:spPr>
      </p:pic>
      <p:sp>
        <p:nvSpPr>
          <p:cNvPr id="1714294549" name=""/>
          <p:cNvSpPr/>
          <p:nvPr/>
        </p:nvSpPr>
        <p:spPr bwMode="auto">
          <a:xfrm flipH="0" flipV="0">
            <a:off x="10479875" y="25961392"/>
            <a:ext cx="5261294" cy="10760972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6668504" name=""/>
          <p:cNvSpPr/>
          <p:nvPr/>
        </p:nvSpPr>
        <p:spPr bwMode="auto">
          <a:xfrm flipH="0" flipV="0">
            <a:off x="13099290" y="8672788"/>
            <a:ext cx="8464404" cy="1142263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5286825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4991099" y="943296"/>
            <a:ext cx="6343650" cy="63341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9600870" y="1919481"/>
            <a:ext cx="6935951" cy="37685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auto">
          <a:xfrm>
            <a:off x="8450353" y="300615"/>
            <a:ext cx="13380620" cy="2103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Quasiprobability distributions of bright ‘</a:t>
            </a: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66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banana’’ states</a:t>
            </a:r>
            <a:endParaRPr lang="ru-RU" sz="6600" b="1">
              <a:latin typeface="Times New Roman"/>
              <a:cs typeface="Times New Roman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7624882" y="2431036"/>
            <a:ext cx="15033366" cy="91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>
                <a:cs typeface="Arial"/>
              </a:rPr>
              <a:t>Nougmanov Boulat</a:t>
            </a:r>
            <a:endParaRPr lang="ru-RU" sz="5400" baseline="30000">
              <a:cs typeface="Arial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7163703" y="3354366"/>
            <a:ext cx="15973366" cy="253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cs typeface="Arial"/>
              </a:rPr>
              <a:t>Moscow Institute of Physics and Technology</a:t>
            </a:r>
            <a:endParaRPr lang="ru-RU" sz="4000" b="1">
              <a:cs typeface="Arial"/>
            </a:endParaRPr>
          </a:p>
          <a:p>
            <a:pPr algn="ctr">
              <a:defRPr/>
            </a:pPr>
            <a:r>
              <a:rPr lang="en-US" sz="4000" b="1">
                <a:cs typeface="Arial"/>
              </a:rPr>
              <a:t>Russian Quantum Center</a:t>
            </a:r>
            <a:endParaRPr/>
          </a:p>
          <a:p>
            <a:pPr algn="ctr">
              <a:defRPr/>
            </a:pPr>
            <a:r>
              <a:rPr lang="en-US" sz="4000">
                <a:cs typeface="Arial"/>
              </a:rPr>
              <a:t>nugmanov.bn@phystech.edu</a:t>
            </a:r>
            <a:endParaRPr lang="ru-RU" sz="4000">
              <a:cs typeface="Arial"/>
            </a:endParaRPr>
          </a:p>
          <a:p>
            <a:pPr algn="ctr">
              <a:defRPr/>
            </a:pPr>
            <a:endParaRPr lang="ru-RU" sz="4000" b="1"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4155767" y="5446209"/>
            <a:ext cx="1963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Abstract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 flipH="0" flipV="0">
            <a:off x="1392328" y="6252947"/>
            <a:ext cx="27280864" cy="114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Due to the nonlinear self-phase-modulation effect, coherent states of light in optical media having cubic nonlinearity evolve to non-Gaussian so-called 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banana’’</a:t>
            </a:r>
            <a:r>
              <a:rPr lang="ru-RU" sz="3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states. We develop a fast and convenient formalism of calculation of quasiprobability distributions of bright (multiphoton) banana states.</a:t>
            </a:r>
            <a:endParaRPr lang="ru-RU" sz="34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54292" y="7995057"/>
            <a:ext cx="1833599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Scheme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645201" y="7987988"/>
            <a:ext cx="2277848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Basic idea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507980" y="38543793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Conclusions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474512" y="8003002"/>
            <a:ext cx="255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Motivation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19451302" y="38543793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References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 flipH="0" flipV="0">
            <a:off x="12265093" y="39656355"/>
            <a:ext cx="17189998" cy="22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1,	 Kitagawa, M., &amp; Yamamoto, Y., Physical Review A 34, 3974 (1986).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2. 	Balybin, S. N., Khalili, F. Y., Strekalov, D. V., Matsko, A. B., &amp; Bilenko, I. A., Proc. SPIE 11558,  115580A (2020)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3. 	Strekalov, D. V., &amp; Leuchs, G.,  in "Quantum Photonics: Pioneering Advances and Emerging Applications", 51-101              	(2019).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4. 	Rosiek, C.A., arXiv:2202.02285 (2022) .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0" name="object 559"/>
          <p:cNvSpPr/>
          <p:nvPr/>
        </p:nvSpPr>
        <p:spPr bwMode="auto">
          <a:xfrm>
            <a:off x="177766" y="184262"/>
            <a:ext cx="29903530" cy="42410977"/>
          </a:xfrm>
          <a:custGeom>
            <a:avLst/>
            <a:gdLst/>
            <a:ahLst/>
            <a:cxnLst/>
            <a:rect l="l" t="t" r="r" b="b"/>
            <a:pathLst>
              <a:path w="14049375" h="19925665" fill="norm" stroke="1" extrusionOk="0">
                <a:moveTo>
                  <a:pt x="0" y="0"/>
                </a:moveTo>
                <a:lnTo>
                  <a:pt x="14049006" y="0"/>
                </a:lnTo>
                <a:lnTo>
                  <a:pt x="14049006" y="19925132"/>
                </a:lnTo>
                <a:lnTo>
                  <a:pt x="0" y="19925132"/>
                </a:lnTo>
                <a:lnTo>
                  <a:pt x="0" y="0"/>
                </a:lnTo>
                <a:close/>
              </a:path>
            </a:pathLst>
          </a:custGeom>
          <a:ln w="11931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3850"/>
          </a:p>
        </p:txBody>
      </p:sp>
      <p:sp>
        <p:nvSpPr>
          <p:cNvPr id="64" name="TextBox 63"/>
          <p:cNvSpPr txBox="1"/>
          <p:nvPr/>
        </p:nvSpPr>
        <p:spPr bwMode="auto">
          <a:xfrm>
            <a:off x="20745531" y="25202796"/>
            <a:ext cx="8935398" cy="36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38364780" name=""/>
          <p:cNvSpPr/>
          <p:nvPr/>
        </p:nvSpPr>
        <p:spPr bwMode="auto">
          <a:xfrm>
            <a:off x="13190573" y="16086930"/>
            <a:ext cx="857791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90268393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328140" y="10633283"/>
            <a:ext cx="4507699" cy="634996"/>
          </a:xfrm>
          <a:prstGeom prst="rect">
            <a:avLst/>
          </a:prstGeom>
        </p:spPr>
      </p:pic>
      <p:pic>
        <p:nvPicPr>
          <p:cNvPr id="187120096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2042515" y="15162351"/>
            <a:ext cx="3158247" cy="1290697"/>
          </a:xfrm>
          <a:prstGeom prst="rect">
            <a:avLst/>
          </a:prstGeom>
        </p:spPr>
      </p:pic>
      <p:pic>
        <p:nvPicPr>
          <p:cNvPr id="2130791155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13376677" y="9380817"/>
            <a:ext cx="7922012" cy="3058454"/>
          </a:xfrm>
          <a:prstGeom prst="rect">
            <a:avLst/>
          </a:prstGeom>
        </p:spPr>
      </p:pic>
      <p:pic>
        <p:nvPicPr>
          <p:cNvPr id="1938498763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23964204" y="11273285"/>
            <a:ext cx="3519323" cy="1124042"/>
          </a:xfrm>
          <a:prstGeom prst="rect">
            <a:avLst/>
          </a:prstGeom>
        </p:spPr>
      </p:pic>
      <p:pic>
        <p:nvPicPr>
          <p:cNvPr id="1383064730" name=""/>
          <p:cNvPicPr>
            <a:picLocks noChangeAspect="1"/>
          </p:cNvPicPr>
          <p:nvPr/>
        </p:nvPicPr>
        <p:blipFill>
          <a:blip r:embed="rId15"/>
          <a:srcRect l="1412" t="1058" r="1221" b="0"/>
          <a:stretch/>
        </p:blipFill>
        <p:spPr bwMode="auto">
          <a:xfrm flipH="0" flipV="0">
            <a:off x="13980350" y="12956593"/>
            <a:ext cx="6760426" cy="4667536"/>
          </a:xfrm>
          <a:prstGeom prst="rect">
            <a:avLst/>
          </a:prstGeom>
          <a:ln w="12699">
            <a:noFill/>
            <a:prstDash val="solid"/>
          </a:ln>
        </p:spPr>
      </p:pic>
      <p:pic>
        <p:nvPicPr>
          <p:cNvPr id="525849824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1552950" y="33357101"/>
            <a:ext cx="8712430" cy="2633054"/>
          </a:xfrm>
          <a:prstGeom prst="rect">
            <a:avLst/>
          </a:prstGeom>
        </p:spPr>
      </p:pic>
      <p:pic>
        <p:nvPicPr>
          <p:cNvPr id="544175487" name="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 flipH="0" flipV="0">
            <a:off x="18067160" y="35773172"/>
            <a:ext cx="10118048" cy="2218992"/>
          </a:xfrm>
          <a:prstGeom prst="rect">
            <a:avLst/>
          </a:prstGeom>
        </p:spPr>
      </p:pic>
      <p:pic>
        <p:nvPicPr>
          <p:cNvPr id="1610511605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25634532" y="684120"/>
            <a:ext cx="3390898" cy="3119626"/>
          </a:xfrm>
          <a:prstGeom prst="rect">
            <a:avLst/>
          </a:prstGeom>
        </p:spPr>
      </p:pic>
      <p:sp>
        <p:nvSpPr>
          <p:cNvPr id="711424175" name=""/>
          <p:cNvSpPr txBox="1"/>
          <p:nvPr/>
        </p:nvSpPr>
        <p:spPr bwMode="auto">
          <a:xfrm rot="19915863" flipH="0" flipV="0">
            <a:off x="-375246" y="3073456"/>
            <a:ext cx="895522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Feel free to write to me!</a:t>
            </a:r>
            <a:endParaRPr sz="36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I'll send you the article as soon as I write it...)</a:t>
            </a:r>
            <a:endParaRPr sz="3600"/>
          </a:p>
        </p:txBody>
      </p:sp>
      <p:pic>
        <p:nvPicPr>
          <p:cNvPr id="1795475701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18899007" y="33685819"/>
            <a:ext cx="8635808" cy="961391"/>
          </a:xfrm>
          <a:prstGeom prst="rect">
            <a:avLst/>
          </a:prstGeom>
        </p:spPr>
      </p:pic>
      <p:pic>
        <p:nvPicPr>
          <p:cNvPr id="1168918414" name=""/>
          <p:cNvPicPr>
            <a:picLocks noChangeAspect="1"/>
          </p:cNvPicPr>
          <p:nvPr/>
        </p:nvPicPr>
        <p:blipFill>
          <a:blip r:embed="rId20"/>
          <a:stretch/>
        </p:blipFill>
        <p:spPr bwMode="auto">
          <a:xfrm>
            <a:off x="20926033" y="21848880"/>
            <a:ext cx="5038724" cy="1181099"/>
          </a:xfrm>
          <a:prstGeom prst="rect">
            <a:avLst/>
          </a:prstGeom>
        </p:spPr>
      </p:pic>
      <p:pic>
        <p:nvPicPr>
          <p:cNvPr id="1305363654" name=""/>
          <p:cNvPicPr>
            <a:picLocks noChangeAspect="1"/>
          </p:cNvPicPr>
          <p:nvPr/>
        </p:nvPicPr>
        <p:blipFill>
          <a:blip r:embed="rId21"/>
          <a:stretch/>
        </p:blipFill>
        <p:spPr bwMode="auto">
          <a:xfrm>
            <a:off x="20745531" y="24717885"/>
            <a:ext cx="7058025" cy="1362074"/>
          </a:xfrm>
          <a:prstGeom prst="rect">
            <a:avLst/>
          </a:prstGeom>
        </p:spPr>
      </p:pic>
      <p:sp>
        <p:nvSpPr>
          <p:cNvPr id="1757795341" name="TextBox 20"/>
          <p:cNvSpPr txBox="1"/>
          <p:nvPr/>
        </p:nvSpPr>
        <p:spPr bwMode="auto">
          <a:xfrm>
            <a:off x="6619108" y="20222090"/>
            <a:ext cx="4052367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Husimi calculation</a:t>
            </a:r>
            <a:endParaRPr lang="ru-RU" sz="4000" b="1">
              <a:solidFill>
                <a:srgbClr val="0070C0"/>
              </a:solidFill>
            </a:endParaRPr>
          </a:p>
        </p:txBody>
      </p:sp>
      <p:pic>
        <p:nvPicPr>
          <p:cNvPr id="512033290" name=""/>
          <p:cNvPicPr>
            <a:picLocks noChangeAspect="1"/>
          </p:cNvPicPr>
          <p:nvPr/>
        </p:nvPicPr>
        <p:blipFill>
          <a:blip r:embed="rId22"/>
          <a:stretch/>
        </p:blipFill>
        <p:spPr bwMode="auto">
          <a:xfrm flipH="0" flipV="0">
            <a:off x="7163702" y="14526982"/>
            <a:ext cx="4983607" cy="2718331"/>
          </a:xfrm>
          <a:prstGeom prst="rect">
            <a:avLst/>
          </a:prstGeom>
        </p:spPr>
      </p:pic>
      <p:pic>
        <p:nvPicPr>
          <p:cNvPr id="1471905538" name=""/>
          <p:cNvPicPr>
            <a:picLocks noChangeAspect="1"/>
          </p:cNvPicPr>
          <p:nvPr/>
        </p:nvPicPr>
        <p:blipFill>
          <a:blip r:embed="rId23"/>
          <a:stretch/>
        </p:blipFill>
        <p:spPr bwMode="auto">
          <a:xfrm flipH="0" flipV="0">
            <a:off x="18044061" y="24874813"/>
            <a:ext cx="1662963" cy="1048218"/>
          </a:xfrm>
          <a:prstGeom prst="rect">
            <a:avLst/>
          </a:prstGeom>
        </p:spPr>
      </p:pic>
      <p:sp>
        <p:nvSpPr>
          <p:cNvPr id="350683579" name=""/>
          <p:cNvSpPr/>
          <p:nvPr/>
        </p:nvSpPr>
        <p:spPr bwMode="auto">
          <a:xfrm flipH="0" flipV="0">
            <a:off x="19740508" y="25284194"/>
            <a:ext cx="816950" cy="3223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5703554" name=""/>
          <p:cNvPicPr>
            <a:picLocks noChangeAspect="1"/>
          </p:cNvPicPr>
          <p:nvPr/>
        </p:nvPicPr>
        <p:blipFill>
          <a:blip r:embed="rId24"/>
          <a:stretch/>
        </p:blipFill>
        <p:spPr bwMode="auto">
          <a:xfrm flipH="0" flipV="0">
            <a:off x="22039683" y="12348062"/>
            <a:ext cx="7393633" cy="1968354"/>
          </a:xfrm>
          <a:prstGeom prst="rect">
            <a:avLst/>
          </a:prstGeom>
        </p:spPr>
      </p:pic>
      <p:sp>
        <p:nvSpPr>
          <p:cNvPr id="1225641545" name=""/>
          <p:cNvSpPr txBox="1"/>
          <p:nvPr/>
        </p:nvSpPr>
        <p:spPr bwMode="auto">
          <a:xfrm flipH="0" flipV="0">
            <a:off x="2302317" y="9246219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09073532" name="TextBox 20"/>
          <p:cNvSpPr txBox="1"/>
          <p:nvPr/>
        </p:nvSpPr>
        <p:spPr bwMode="auto">
          <a:xfrm>
            <a:off x="21381012" y="20222090"/>
            <a:ext cx="412876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70C0"/>
                </a:solidFill>
              </a:rPr>
              <a:t>Wigner calculation</a:t>
            </a:r>
            <a:endParaRPr lang="ru-RU" sz="4000" b="1">
              <a:solidFill>
                <a:srgbClr val="0070C0"/>
              </a:solidFill>
            </a:endParaRPr>
          </a:p>
        </p:txBody>
      </p:sp>
      <p:sp>
        <p:nvSpPr>
          <p:cNvPr id="1536981880" name=""/>
          <p:cNvSpPr txBox="1"/>
          <p:nvPr/>
        </p:nvSpPr>
        <p:spPr bwMode="auto">
          <a:xfrm flipH="0" flipV="0">
            <a:off x="1552950" y="9149627"/>
            <a:ext cx="4774766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We study the evolution of coherent state of light in Kerr-nonlinear medium:</a:t>
            </a:r>
            <a:endParaRPr sz="2800"/>
          </a:p>
        </p:txBody>
      </p:sp>
      <p:sp>
        <p:nvSpPr>
          <p:cNvPr id="1731188709" name=""/>
          <p:cNvSpPr txBox="1"/>
          <p:nvPr/>
        </p:nvSpPr>
        <p:spPr bwMode="auto">
          <a:xfrm flipH="0" flipV="0">
            <a:off x="1130421" y="12895254"/>
            <a:ext cx="4419693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With low nonlinearity      , it is necessary to study a state with a LARGE mean number of photons        to observe SPM:</a:t>
            </a:r>
            <a:endParaRPr sz="2800"/>
          </a:p>
        </p:txBody>
      </p:sp>
      <p:sp>
        <p:nvSpPr>
          <p:cNvPr id="2023130960" name=""/>
          <p:cNvSpPr txBox="1"/>
          <p:nvPr/>
        </p:nvSpPr>
        <p:spPr bwMode="auto">
          <a:xfrm flipH="0" flipV="0">
            <a:off x="800888" y="16640291"/>
            <a:ext cx="6833631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resulting state is studied in terms of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Husimi and Wigner functions:</a:t>
            </a:r>
            <a:endParaRPr sz="2800"/>
          </a:p>
        </p:txBody>
      </p:sp>
      <p:sp>
        <p:nvSpPr>
          <p:cNvPr id="1149666508" name=""/>
          <p:cNvSpPr txBox="1"/>
          <p:nvPr/>
        </p:nvSpPr>
        <p:spPr bwMode="auto">
          <a:xfrm flipH="0" flipV="0">
            <a:off x="22658247" y="8857385"/>
            <a:ext cx="6367901" cy="2652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main problem is to calculate quasi-probabilistic functions in a reasonable time.</a:t>
            </a:r>
            <a:r>
              <a:rPr sz="2800"/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Instead of studying series which appears in Husimi function let's study function      that has less arguments</a:t>
            </a:r>
            <a:r>
              <a:rPr sz="2800"/>
              <a:t> and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simpler</a:t>
            </a:r>
            <a:r>
              <a:rPr sz="2800"/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behavior</a:t>
            </a:r>
            <a:r>
              <a:rPr sz="2800"/>
              <a:t>:</a:t>
            </a:r>
            <a:endParaRPr sz="2800"/>
          </a:p>
        </p:txBody>
      </p:sp>
      <p:sp>
        <p:nvSpPr>
          <p:cNvPr id="1709112042" name=""/>
          <p:cNvSpPr txBox="1"/>
          <p:nvPr/>
        </p:nvSpPr>
        <p:spPr bwMode="auto">
          <a:xfrm flipH="0" flipV="0">
            <a:off x="13932725" y="17926582"/>
            <a:ext cx="7361388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best performance archived for cubically nonlinear media in microresonators.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               is defined by archived quality with non-linearity determined by the material.</a:t>
            </a:r>
            <a:endParaRPr sz="2800"/>
          </a:p>
        </p:txBody>
      </p:sp>
      <p:pic>
        <p:nvPicPr>
          <p:cNvPr id="930947761" name=""/>
          <p:cNvPicPr>
            <a:picLocks noChangeAspect="1"/>
          </p:cNvPicPr>
          <p:nvPr/>
        </p:nvPicPr>
        <p:blipFill>
          <a:blip r:embed="rId25"/>
          <a:stretch/>
        </p:blipFill>
        <p:spPr bwMode="auto">
          <a:xfrm flipH="0" flipV="0">
            <a:off x="19384784" y="18460925"/>
            <a:ext cx="1048465" cy="412622"/>
          </a:xfrm>
          <a:prstGeom prst="rect">
            <a:avLst/>
          </a:prstGeom>
        </p:spPr>
      </p:pic>
      <p:pic>
        <p:nvPicPr>
          <p:cNvPr id="505498470" name=""/>
          <p:cNvPicPr>
            <a:picLocks noChangeAspect="1"/>
          </p:cNvPicPr>
          <p:nvPr/>
        </p:nvPicPr>
        <p:blipFill>
          <a:blip r:embed="rId26"/>
          <a:stretch/>
        </p:blipFill>
        <p:spPr bwMode="auto">
          <a:xfrm flipH="0" flipV="0">
            <a:off x="24011906" y="10585658"/>
            <a:ext cx="343132" cy="427008"/>
          </a:xfrm>
          <a:prstGeom prst="rect">
            <a:avLst/>
          </a:prstGeom>
        </p:spPr>
      </p:pic>
      <p:sp>
        <p:nvSpPr>
          <p:cNvPr id="446575880" name=""/>
          <p:cNvSpPr txBox="1"/>
          <p:nvPr/>
        </p:nvSpPr>
        <p:spPr bwMode="auto">
          <a:xfrm flipH="0" flipV="0">
            <a:off x="1884609" y="31747224"/>
            <a:ext cx="7367507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Finally, given one transition point at number     , which makes the greatest contribution, we find an approximate expression for the function     :</a:t>
            </a:r>
            <a:endParaRPr sz="2800"/>
          </a:p>
        </p:txBody>
      </p:sp>
      <p:pic>
        <p:nvPicPr>
          <p:cNvPr id="1976570759" name=""/>
          <p:cNvPicPr>
            <a:picLocks noChangeAspect="1"/>
          </p:cNvPicPr>
          <p:nvPr/>
        </p:nvPicPr>
        <p:blipFill>
          <a:blip r:embed="rId27"/>
          <a:stretch/>
        </p:blipFill>
        <p:spPr bwMode="auto">
          <a:xfrm flipH="0" flipV="0">
            <a:off x="8450352" y="31666197"/>
            <a:ext cx="346637" cy="504199"/>
          </a:xfrm>
          <a:prstGeom prst="rect">
            <a:avLst/>
          </a:prstGeom>
        </p:spPr>
      </p:pic>
      <p:pic>
        <p:nvPicPr>
          <p:cNvPr id="424717292" name=""/>
          <p:cNvPicPr>
            <a:picLocks noChangeAspect="1"/>
          </p:cNvPicPr>
          <p:nvPr/>
        </p:nvPicPr>
        <p:blipFill>
          <a:blip r:embed="rId28"/>
          <a:stretch/>
        </p:blipFill>
        <p:spPr bwMode="auto">
          <a:xfrm flipH="0" flipV="0">
            <a:off x="8315271" y="32654422"/>
            <a:ext cx="270163" cy="380999"/>
          </a:xfrm>
          <a:prstGeom prst="rect">
            <a:avLst/>
          </a:prstGeom>
        </p:spPr>
      </p:pic>
      <p:pic>
        <p:nvPicPr>
          <p:cNvPr id="1401917129" name=""/>
          <p:cNvPicPr>
            <a:picLocks noChangeAspect="1"/>
          </p:cNvPicPr>
          <p:nvPr/>
        </p:nvPicPr>
        <p:blipFill>
          <a:blip r:embed="rId29"/>
          <a:srcRect l="9303" t="3815" r="9530" b="2932"/>
          <a:stretch/>
        </p:blipFill>
        <p:spPr bwMode="auto">
          <a:xfrm flipH="0" flipV="0">
            <a:off x="11132105" y="26446335"/>
            <a:ext cx="3960217" cy="4747286"/>
          </a:xfrm>
          <a:prstGeom prst="rect">
            <a:avLst/>
          </a:prstGeom>
        </p:spPr>
      </p:pic>
      <p:sp>
        <p:nvSpPr>
          <p:cNvPr id="1838575913" name=""/>
          <p:cNvSpPr txBox="1"/>
          <p:nvPr/>
        </p:nvSpPr>
        <p:spPr bwMode="auto">
          <a:xfrm flipH="0" flipV="0">
            <a:off x="1689994" y="36161216"/>
            <a:ext cx="7408961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For VERY LARGE                   , we have to take into account not only     , but also its neighbors, which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increases</a:t>
            </a:r>
            <a:r>
              <a:rPr sz="2800"/>
              <a:t> the complexity of calculations to </a:t>
            </a:r>
            <a:endParaRPr sz="2800"/>
          </a:p>
        </p:txBody>
      </p:sp>
      <p:pic>
        <p:nvPicPr>
          <p:cNvPr id="193040162" name=""/>
          <p:cNvPicPr>
            <a:picLocks noChangeAspect="1"/>
          </p:cNvPicPr>
          <p:nvPr/>
        </p:nvPicPr>
        <p:blipFill>
          <a:blip r:embed="rId7"/>
          <a:srcRect l="10482" t="8229" r="0" b="0"/>
          <a:stretch/>
        </p:blipFill>
        <p:spPr bwMode="auto">
          <a:xfrm flipH="0" flipV="0">
            <a:off x="7989674" y="37071005"/>
            <a:ext cx="1565892" cy="482804"/>
          </a:xfrm>
          <a:prstGeom prst="rect">
            <a:avLst/>
          </a:prstGeom>
        </p:spPr>
      </p:pic>
      <p:pic>
        <p:nvPicPr>
          <p:cNvPr id="1220285020" name=""/>
          <p:cNvPicPr>
            <a:picLocks noChangeAspect="1"/>
          </p:cNvPicPr>
          <p:nvPr/>
        </p:nvPicPr>
        <p:blipFill>
          <a:blip r:embed="rId27"/>
          <a:stretch/>
        </p:blipFill>
        <p:spPr bwMode="auto">
          <a:xfrm flipH="0" flipV="0">
            <a:off x="4264462" y="36586293"/>
            <a:ext cx="303473" cy="441416"/>
          </a:xfrm>
          <a:prstGeom prst="rect">
            <a:avLst/>
          </a:prstGeom>
        </p:spPr>
      </p:pic>
      <p:pic>
        <p:nvPicPr>
          <p:cNvPr id="1774093329" name=""/>
          <p:cNvPicPr>
            <a:picLocks noChangeAspect="1"/>
          </p:cNvPicPr>
          <p:nvPr/>
        </p:nvPicPr>
        <p:blipFill>
          <a:blip r:embed="rId30"/>
          <a:srcRect l="5713" t="0" r="6688" b="0"/>
          <a:stretch/>
        </p:blipFill>
        <p:spPr bwMode="auto">
          <a:xfrm flipH="0" flipV="0">
            <a:off x="4185136" y="36099003"/>
            <a:ext cx="1447521" cy="570582"/>
          </a:xfrm>
          <a:prstGeom prst="rect">
            <a:avLst/>
          </a:prstGeom>
        </p:spPr>
      </p:pic>
      <p:sp>
        <p:nvSpPr>
          <p:cNvPr id="1492020024" name=""/>
          <p:cNvSpPr txBox="1"/>
          <p:nvPr/>
        </p:nvSpPr>
        <p:spPr bwMode="auto">
          <a:xfrm flipH="0" flipV="0">
            <a:off x="3179342" y="21330362"/>
            <a:ext cx="1103446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Firstly we rewrite the expression for      using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principal value</a:t>
            </a:r>
            <a:r>
              <a:rPr sz="2800"/>
              <a:t> integral:</a:t>
            </a:r>
            <a:endParaRPr sz="2800"/>
          </a:p>
        </p:txBody>
      </p:sp>
      <p:pic>
        <p:nvPicPr>
          <p:cNvPr id="1010810895" name=""/>
          <p:cNvPicPr>
            <a:picLocks noChangeAspect="1"/>
          </p:cNvPicPr>
          <p:nvPr/>
        </p:nvPicPr>
        <p:blipFill>
          <a:blip r:embed="rId28"/>
          <a:stretch/>
        </p:blipFill>
        <p:spPr bwMode="auto">
          <a:xfrm flipH="0" flipV="0">
            <a:off x="8585433" y="21399122"/>
            <a:ext cx="270162" cy="380999"/>
          </a:xfrm>
          <a:prstGeom prst="rect">
            <a:avLst/>
          </a:prstGeom>
        </p:spPr>
      </p:pic>
      <p:sp>
        <p:nvSpPr>
          <p:cNvPr id="127731061" name=""/>
          <p:cNvSpPr txBox="1"/>
          <p:nvPr/>
        </p:nvSpPr>
        <p:spPr bwMode="auto">
          <a:xfrm flipH="0" flipV="0">
            <a:off x="804668" y="23615724"/>
            <a:ext cx="1578525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/>
              <a:t>Then we will use the complex method of steepest descent. In general terms it consists of the following:</a:t>
            </a:r>
            <a:endParaRPr sz="2800"/>
          </a:p>
        </p:txBody>
      </p:sp>
      <p:sp>
        <p:nvSpPr>
          <p:cNvPr id="1897359033" name=""/>
          <p:cNvSpPr/>
          <p:nvPr/>
        </p:nvSpPr>
        <p:spPr bwMode="auto">
          <a:xfrm flipH="0" flipV="0">
            <a:off x="11127227" y="25692321"/>
            <a:ext cx="3961958" cy="754015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353356435" name=""/>
          <p:cNvPicPr>
            <a:picLocks noChangeAspect="1"/>
          </p:cNvPicPr>
          <p:nvPr/>
        </p:nvPicPr>
        <p:blipFill>
          <a:blip r:embed="rId31"/>
          <a:srcRect l="9398" t="0" r="3072" b="0"/>
          <a:stretch/>
        </p:blipFill>
        <p:spPr bwMode="auto">
          <a:xfrm flipH="0" flipV="0">
            <a:off x="10931509" y="31193623"/>
            <a:ext cx="4218875" cy="4579549"/>
          </a:xfrm>
          <a:prstGeom prst="rect">
            <a:avLst/>
          </a:prstGeom>
        </p:spPr>
      </p:pic>
      <p:sp>
        <p:nvSpPr>
          <p:cNvPr id="535337522" name=""/>
          <p:cNvSpPr txBox="1"/>
          <p:nvPr/>
        </p:nvSpPr>
        <p:spPr bwMode="auto">
          <a:xfrm flipH="0" flipV="0">
            <a:off x="11170680" y="25786733"/>
            <a:ext cx="387968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Values of Husimi function</a:t>
            </a:r>
            <a:endParaRPr sz="2800"/>
          </a:p>
        </p:txBody>
      </p:sp>
      <p:sp>
        <p:nvSpPr>
          <p:cNvPr id="376767884" name=""/>
          <p:cNvSpPr/>
          <p:nvPr/>
        </p:nvSpPr>
        <p:spPr bwMode="auto">
          <a:xfrm flipH="0" flipV="0">
            <a:off x="10671473" y="35872410"/>
            <a:ext cx="4811303" cy="1968795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16697781" name=""/>
          <p:cNvSpPr txBox="1"/>
          <p:nvPr/>
        </p:nvSpPr>
        <p:spPr bwMode="auto">
          <a:xfrm flipH="0" flipV="0">
            <a:off x="10840449" y="35947856"/>
            <a:ext cx="5278995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Here we can see how at high intensities the "banana" state twists so much that it has complete uncertainty in phase.</a:t>
            </a:r>
            <a:endParaRPr sz="2800"/>
          </a:p>
        </p:txBody>
      </p:sp>
      <p:sp>
        <p:nvSpPr>
          <p:cNvPr id="1847711877" name=""/>
          <p:cNvSpPr txBox="1"/>
          <p:nvPr/>
        </p:nvSpPr>
        <p:spPr bwMode="auto">
          <a:xfrm flipH="0" flipV="0">
            <a:off x="19035748" y="22027141"/>
            <a:ext cx="91439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62385652" name=""/>
          <p:cNvSpPr txBox="1"/>
          <p:nvPr/>
        </p:nvSpPr>
        <p:spPr bwMode="auto">
          <a:xfrm flipH="0" flipV="0">
            <a:off x="16119444" y="20865360"/>
            <a:ext cx="312607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lang="en-US" sz="1800" b="0" i="0" u="none" strike="noStrike" cap="none" spc="0" baseline="-2500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062096726" name=""/>
          <p:cNvSpPr txBox="1"/>
          <p:nvPr/>
        </p:nvSpPr>
        <p:spPr bwMode="auto">
          <a:xfrm flipH="0" flipV="0">
            <a:off x="19740508" y="21330361"/>
            <a:ext cx="7408914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We start with the functional differential equation:</a:t>
            </a:r>
            <a:endParaRPr sz="2800"/>
          </a:p>
        </p:txBody>
      </p:sp>
      <p:sp>
        <p:nvSpPr>
          <p:cNvPr id="1195975734" name=""/>
          <p:cNvSpPr txBox="1"/>
          <p:nvPr/>
        </p:nvSpPr>
        <p:spPr bwMode="auto">
          <a:xfrm flipH="0" flipV="0">
            <a:off x="17458560" y="23029978"/>
            <a:ext cx="11233886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It connects the value of the derivative with the value at another point. With rational     , you can repeatedly take the derivative, which will connect the values of the derivative and the function at one point, making the equation solvable.</a:t>
            </a:r>
            <a:endParaRPr sz="2800"/>
          </a:p>
        </p:txBody>
      </p:sp>
      <p:sp>
        <p:nvSpPr>
          <p:cNvPr id="487960578" name=""/>
          <p:cNvSpPr txBox="1"/>
          <p:nvPr/>
        </p:nvSpPr>
        <p:spPr bwMode="auto">
          <a:xfrm flipH="0" flipV="0">
            <a:off x="17749048" y="26276431"/>
            <a:ext cx="270719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Wigner graph at     </a:t>
            </a:r>
            <a:endParaRPr sz="2800"/>
          </a:p>
        </p:txBody>
      </p:sp>
      <p:pic>
        <p:nvPicPr>
          <p:cNvPr id="1534172639" name=""/>
          <p:cNvPicPr>
            <a:picLocks noChangeAspect="1"/>
          </p:cNvPicPr>
          <p:nvPr/>
        </p:nvPicPr>
        <p:blipFill>
          <a:blip r:embed="rId32"/>
          <a:srcRect l="15066" t="14596" r="14064" b="13168"/>
          <a:stretch/>
        </p:blipFill>
        <p:spPr bwMode="auto">
          <a:xfrm flipH="0" flipV="0">
            <a:off x="17303646" y="27491786"/>
            <a:ext cx="4260047" cy="4499403"/>
          </a:xfrm>
          <a:prstGeom prst="rect">
            <a:avLst/>
          </a:prstGeom>
        </p:spPr>
      </p:pic>
      <p:pic>
        <p:nvPicPr>
          <p:cNvPr id="1218976683" name=""/>
          <p:cNvPicPr>
            <a:picLocks noChangeAspect="1"/>
          </p:cNvPicPr>
          <p:nvPr/>
        </p:nvPicPr>
        <p:blipFill>
          <a:blip r:embed="rId33"/>
          <a:srcRect l="15477" t="11290" r="5125" b="10930"/>
          <a:stretch/>
        </p:blipFill>
        <p:spPr bwMode="auto">
          <a:xfrm flipH="0" flipV="0">
            <a:off x="22181379" y="27564647"/>
            <a:ext cx="3783377" cy="3840486"/>
          </a:xfrm>
          <a:prstGeom prst="rect">
            <a:avLst/>
          </a:prstGeom>
        </p:spPr>
      </p:pic>
      <p:sp>
        <p:nvSpPr>
          <p:cNvPr id="1191055437" name=""/>
          <p:cNvSpPr/>
          <p:nvPr/>
        </p:nvSpPr>
        <p:spPr bwMode="auto">
          <a:xfrm flipH="0" flipV="0">
            <a:off x="24073068" y="26288415"/>
            <a:ext cx="3340855" cy="754013"/>
          </a:xfrm>
          <a:prstGeom prst="flowChartAlternateProcess">
            <a:avLst/>
          </a:prstGeom>
          <a:solidFill>
            <a:schemeClr val="bg1">
              <a:alpha val="99999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17530499" name=""/>
          <p:cNvSpPr txBox="1"/>
          <p:nvPr/>
        </p:nvSpPr>
        <p:spPr bwMode="auto">
          <a:xfrm flipH="0" flipV="0">
            <a:off x="24100551" y="26406163"/>
            <a:ext cx="2463900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Husimi graph at</a:t>
            </a:r>
            <a:endParaRPr sz="2800"/>
          </a:p>
        </p:txBody>
      </p:sp>
      <p:pic>
        <p:nvPicPr>
          <p:cNvPr id="398741352" name=""/>
          <p:cNvPicPr>
            <a:picLocks noChangeAspect="1"/>
          </p:cNvPicPr>
          <p:nvPr/>
        </p:nvPicPr>
        <p:blipFill>
          <a:blip r:embed="rId34"/>
          <a:stretch/>
        </p:blipFill>
        <p:spPr bwMode="auto">
          <a:xfrm flipH="0" flipV="0">
            <a:off x="20345131" y="26227272"/>
            <a:ext cx="732134" cy="616837"/>
          </a:xfrm>
          <a:prstGeom prst="rect">
            <a:avLst/>
          </a:prstGeom>
        </p:spPr>
      </p:pic>
      <p:pic>
        <p:nvPicPr>
          <p:cNvPr id="1784602547" name=""/>
          <p:cNvPicPr>
            <a:picLocks noChangeAspect="1"/>
          </p:cNvPicPr>
          <p:nvPr/>
        </p:nvPicPr>
        <p:blipFill>
          <a:blip r:embed="rId34"/>
          <a:stretch/>
        </p:blipFill>
        <p:spPr bwMode="auto">
          <a:xfrm flipH="0" flipV="0">
            <a:off x="26623983" y="26357004"/>
            <a:ext cx="732133" cy="616836"/>
          </a:xfrm>
          <a:prstGeom prst="rect">
            <a:avLst/>
          </a:prstGeom>
        </p:spPr>
      </p:pic>
      <p:pic>
        <p:nvPicPr>
          <p:cNvPr id="861489005" name=""/>
          <p:cNvPicPr>
            <a:picLocks noChangeAspect="1"/>
          </p:cNvPicPr>
          <p:nvPr/>
        </p:nvPicPr>
        <p:blipFill>
          <a:blip r:embed="rId35"/>
          <a:stretch/>
        </p:blipFill>
        <p:spPr bwMode="auto">
          <a:xfrm flipH="0" flipV="0">
            <a:off x="18764269" y="23489232"/>
            <a:ext cx="307343" cy="372047"/>
          </a:xfrm>
          <a:prstGeom prst="rect">
            <a:avLst/>
          </a:prstGeom>
        </p:spPr>
      </p:pic>
      <p:sp>
        <p:nvSpPr>
          <p:cNvPr id="1355435456" name=""/>
          <p:cNvSpPr txBox="1"/>
          <p:nvPr/>
        </p:nvSpPr>
        <p:spPr bwMode="auto">
          <a:xfrm flipH="0" flipV="0">
            <a:off x="17398909" y="32645329"/>
            <a:ext cx="1140726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There is a connection between the functions of Husimi and Wigner through characteristic functions</a:t>
            </a:r>
            <a:r>
              <a:rPr sz="2800"/>
              <a:t>:</a:t>
            </a:r>
            <a:endParaRPr sz="2800"/>
          </a:p>
        </p:txBody>
      </p:sp>
      <p:sp>
        <p:nvSpPr>
          <p:cNvPr id="1824533596" name=""/>
          <p:cNvSpPr txBox="1"/>
          <p:nvPr/>
        </p:nvSpPr>
        <p:spPr bwMode="auto">
          <a:xfrm flipH="0" flipV="0">
            <a:off x="17849161" y="34926693"/>
            <a:ext cx="1119246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After the transformations, one can go to the limit of any irrational      :</a:t>
            </a:r>
            <a:endParaRPr sz="2800"/>
          </a:p>
        </p:txBody>
      </p:sp>
      <p:pic>
        <p:nvPicPr>
          <p:cNvPr id="167682324" name=""/>
          <p:cNvPicPr>
            <a:picLocks noChangeAspect="1"/>
          </p:cNvPicPr>
          <p:nvPr/>
        </p:nvPicPr>
        <p:blipFill>
          <a:blip r:embed="rId35"/>
          <a:stretch/>
        </p:blipFill>
        <p:spPr bwMode="auto">
          <a:xfrm flipH="0" flipV="0">
            <a:off x="27566950" y="34999929"/>
            <a:ext cx="307342" cy="372046"/>
          </a:xfrm>
          <a:prstGeom prst="rect">
            <a:avLst/>
          </a:prstGeom>
        </p:spPr>
      </p:pic>
      <p:pic>
        <p:nvPicPr>
          <p:cNvPr id="2026345279" name=""/>
          <p:cNvPicPr>
            <a:picLocks noChangeAspect="1"/>
          </p:cNvPicPr>
          <p:nvPr/>
        </p:nvPicPr>
        <p:blipFill>
          <a:blip r:embed="rId36"/>
          <a:stretch/>
        </p:blipFill>
        <p:spPr bwMode="auto">
          <a:xfrm flipH="0" flipV="0">
            <a:off x="2883927" y="14129744"/>
            <a:ext cx="515872" cy="526848"/>
          </a:xfrm>
          <a:prstGeom prst="rect">
            <a:avLst/>
          </a:prstGeom>
        </p:spPr>
      </p:pic>
      <p:pic>
        <p:nvPicPr>
          <p:cNvPr id="298461713" name=""/>
          <p:cNvPicPr>
            <a:picLocks noChangeAspect="1"/>
          </p:cNvPicPr>
          <p:nvPr/>
        </p:nvPicPr>
        <p:blipFill>
          <a:blip r:embed="rId35"/>
          <a:stretch/>
        </p:blipFill>
        <p:spPr bwMode="auto">
          <a:xfrm flipH="0" flipV="0">
            <a:off x="4486387" y="12960192"/>
            <a:ext cx="307342" cy="372046"/>
          </a:xfrm>
          <a:prstGeom prst="rect">
            <a:avLst/>
          </a:prstGeom>
        </p:spPr>
      </p:pic>
      <p:pic>
        <p:nvPicPr>
          <p:cNvPr id="320873167" name=""/>
          <p:cNvPicPr>
            <a:picLocks noChangeAspect="1"/>
          </p:cNvPicPr>
          <p:nvPr/>
        </p:nvPicPr>
        <p:blipFill>
          <a:blip r:embed="rId37"/>
          <a:srcRect l="5774" t="8157" r="6897" b="4944"/>
          <a:stretch/>
        </p:blipFill>
        <p:spPr bwMode="auto">
          <a:xfrm flipH="0" flipV="0">
            <a:off x="25886197" y="27779993"/>
            <a:ext cx="3306852" cy="3409793"/>
          </a:xfrm>
          <a:prstGeom prst="rect">
            <a:avLst/>
          </a:prstGeom>
        </p:spPr>
      </p:pic>
      <p:sp>
        <p:nvSpPr>
          <p:cNvPr id="358514585" name=""/>
          <p:cNvSpPr/>
          <p:nvPr/>
        </p:nvSpPr>
        <p:spPr bwMode="auto">
          <a:xfrm flipH="0" flipV="0">
            <a:off x="6554349" y="12571952"/>
            <a:ext cx="6039613" cy="1859777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11148982" name=""/>
          <p:cNvSpPr/>
          <p:nvPr/>
        </p:nvSpPr>
        <p:spPr bwMode="auto">
          <a:xfrm flipH="0" flipV="0">
            <a:off x="699328" y="8710888"/>
            <a:ext cx="12103245" cy="1138453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-25000"/>
          </a:p>
        </p:txBody>
      </p:sp>
      <p:pic>
        <p:nvPicPr>
          <p:cNvPr id="291630990" name=""/>
          <p:cNvPicPr>
            <a:picLocks noChangeAspect="1"/>
          </p:cNvPicPr>
          <p:nvPr/>
        </p:nvPicPr>
        <p:blipFill>
          <a:blip r:embed="rId38"/>
          <a:stretch/>
        </p:blipFill>
        <p:spPr bwMode="auto">
          <a:xfrm flipH="0" flipV="0">
            <a:off x="3823656" y="21927336"/>
            <a:ext cx="9253468" cy="1511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Произвольный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Boulat Nougmanov</dc:creator>
  <cp:keywords/>
  <dc:description/>
  <dc:identifier/>
  <dc:language/>
  <cp:lastModifiedBy/>
  <cp:revision>51</cp:revision>
  <dcterms:created xsi:type="dcterms:W3CDTF">2022-02-28T17:31:17Z</dcterms:created>
  <dcterms:modified xsi:type="dcterms:W3CDTF">2023-03-04T16:15:27Z</dcterms:modified>
  <cp:category/>
  <cp:contentStatus/>
  <cp:version/>
</cp:coreProperties>
</file>