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2_FABE97F5.xml" ContentType="application/vnd.ms-powerpoint.comments+xml"/>
  <Override PartName="/ppt/comments/modernComment_10C_FD717EA2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4" r:id="rId9"/>
    <p:sldId id="269" r:id="rId10"/>
    <p:sldId id="266" r:id="rId11"/>
    <p:sldId id="270" r:id="rId12"/>
    <p:sldId id="271" r:id="rId13"/>
    <p:sldId id="261" r:id="rId14"/>
    <p:sldId id="262" r:id="rId15"/>
    <p:sldId id="267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E396F2-414E-06AD-18B6-5F74BE4A054F}" name="Thorne,Corey" initials="Th" userId="S::w0486049@campus.nscc.ca::e533a2f7-173b-4522-873f-55ce8adbb5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2_FABE97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A50B17-928F-482A-80E1-D8B3D74F5F59}" authorId="{66E396F2-414E-06AD-18B6-5F74BE4A054F}" created="2023-12-04T23:54:55.870">
    <pc:sldMkLst xmlns:pc="http://schemas.microsoft.com/office/powerpoint/2013/main/command">
      <pc:docMk/>
      <pc:sldMk cId="4206794741" sldId="258"/>
    </pc:sldMkLst>
    <p188:txBody>
      <a:bodyPr/>
      <a:lstStyle/>
      <a:p>
        <a:r>
          <a:rPr lang="en-US"/>
          <a:t>Data inspection - "contains mostly categorical.." should remove "number of vehicles from the list but be sure to mention</a:t>
        </a:r>
      </a:p>
    </p188:txBody>
  </p188:cm>
</p188:cmLst>
</file>

<file path=ppt/comments/modernComment_10C_FD717E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4C731B-D17D-4045-A1DD-8F9DA486A515}" authorId="{66E396F2-414E-06AD-18B6-5F74BE4A054F}" created="2023-12-04T23:57:58.842">
    <pc:sldMkLst xmlns:pc="http://schemas.microsoft.com/office/powerpoint/2013/main/command">
      <pc:docMk/>
      <pc:sldMk cId="4252073634" sldId="268"/>
    </pc:sldMkLst>
    <p188:txBody>
      <a:bodyPr/>
      <a:lstStyle/>
      <a:p>
        <a:r>
          <a:rPr lang="en-US"/>
          <a:t>"During the night.." maybe comment on this indicating that time would make a good predictor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5C582-9363-4E03-8927-B36DD106DB3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62734-99D5-4B65-9672-83EDA5F5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62734-99D5-4B65-9672-83EDA5F516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11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7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32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28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819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96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66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14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8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0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1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60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40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2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95748D-52DA-4E0A-82A6-D86B8867D8EE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077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FABE97F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C_FD717EA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83FD-0BDE-4326-A232-EE5977C9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61728" cy="3329581"/>
          </a:xfrm>
        </p:spPr>
        <p:txBody>
          <a:bodyPr/>
          <a:lstStyle/>
          <a:p>
            <a:r>
              <a:rPr lang="en-CA" dirty="0"/>
              <a:t>Risk Factors for Injuries in Road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40F25-AC82-4EE3-8452-09C64BBB7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75297" cy="861420"/>
          </a:xfrm>
        </p:spPr>
        <p:txBody>
          <a:bodyPr/>
          <a:lstStyle/>
          <a:p>
            <a:r>
              <a:rPr lang="en-CA" dirty="0"/>
              <a:t>Reuben Walker, Keegan MacDonald, Sanita Richards &amp; Corey Thorne</a:t>
            </a:r>
          </a:p>
        </p:txBody>
      </p:sp>
    </p:spTree>
    <p:extLst>
      <p:ext uri="{BB962C8B-B14F-4D97-AF65-F5344CB8AC3E}">
        <p14:creationId xmlns:p14="http://schemas.microsoft.com/office/powerpoint/2010/main" val="210866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CFEA-C033-9C52-CC2C-5695DE9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93524" cy="1400530"/>
          </a:xfrm>
        </p:spPr>
        <p:txBody>
          <a:bodyPr/>
          <a:lstStyle/>
          <a:p>
            <a:r>
              <a:rPr lang="en-US" dirty="0"/>
              <a:t>… by Weather and Road Conditions</a:t>
            </a:r>
            <a:endParaRPr lang="en-CA" dirty="0"/>
          </a:p>
        </p:txBody>
      </p:sp>
      <p:pic>
        <p:nvPicPr>
          <p:cNvPr id="5" name="Content Placeholder 4" descr="A graph of different weather conditions&#10;&#10;Description automatically generated">
            <a:extLst>
              <a:ext uri="{FF2B5EF4-FFF2-40B4-BE49-F238E27FC236}">
                <a16:creationId xmlns:a16="http://schemas.microsoft.com/office/drawing/2014/main" id="{AEBFFC6B-7F3C-2C3F-4BE7-40A79EBA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89" y="1477624"/>
            <a:ext cx="6668431" cy="41153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80A30-C9AB-5ADB-E047-B7844A47B09B}"/>
              </a:ext>
            </a:extLst>
          </p:cNvPr>
          <p:cNvSpPr txBox="1"/>
          <p:nvPr/>
        </p:nvSpPr>
        <p:spPr>
          <a:xfrm>
            <a:off x="838200" y="1690688"/>
            <a:ext cx="42226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types of weather and road surface conditions are tracked for collisions in this dataset.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show minimal differences across all weather conditions, relatively high rates of injury on dirt/gravel roads, and relatively high fatality rates on flooded roads.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fatalities are almost invisible because of their small numbers except on flooded and dirt roads.</a:t>
            </a:r>
          </a:p>
        </p:txBody>
      </p:sp>
    </p:spTree>
    <p:extLst>
      <p:ext uri="{BB962C8B-B14F-4D97-AF65-F5344CB8AC3E}">
        <p14:creationId xmlns:p14="http://schemas.microsoft.com/office/powerpoint/2010/main" val="375890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CFEA-C033-9C52-CC2C-5695DE9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93524" cy="1400530"/>
          </a:xfrm>
        </p:spPr>
        <p:txBody>
          <a:bodyPr/>
          <a:lstStyle/>
          <a:p>
            <a:r>
              <a:rPr lang="en-US" dirty="0"/>
              <a:t>Note: some categories dominated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80A30-C9AB-5ADB-E047-B7844A47B09B}"/>
              </a:ext>
            </a:extLst>
          </p:cNvPr>
          <p:cNvSpPr txBox="1"/>
          <p:nvPr/>
        </p:nvSpPr>
        <p:spPr>
          <a:xfrm>
            <a:off x="838200" y="1690688"/>
            <a:ext cx="4222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 were dominated by one category, because they were overwhelmingly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type, weather, road surface, traffic, and road configuration are some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B47DB-0C85-F996-A70F-ED5D042F8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38" y="3957302"/>
            <a:ext cx="3872324" cy="276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FCED47D-BF8C-559B-C0B6-46AD5D2B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2" y="3957302"/>
            <a:ext cx="3872325" cy="27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50B594B-678D-D25B-B5F8-2F35E465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2983"/>
            <a:ext cx="3872325" cy="27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D781414-C496-F0AB-E8E1-96E76C49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053" y="3957302"/>
            <a:ext cx="3866044" cy="27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3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CFEA-C033-9C52-CC2C-5695DE9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93524" cy="1400530"/>
          </a:xfrm>
        </p:spPr>
        <p:txBody>
          <a:bodyPr/>
          <a:lstStyle/>
          <a:p>
            <a:r>
              <a:rPr lang="en-US" dirty="0"/>
              <a:t>Representing data proportionally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80A30-C9AB-5ADB-E047-B7844A47B09B}"/>
              </a:ext>
            </a:extLst>
          </p:cNvPr>
          <p:cNvSpPr txBox="1"/>
          <p:nvPr/>
        </p:nvSpPr>
        <p:spPr>
          <a:xfrm>
            <a:off x="838200" y="1690688"/>
            <a:ext cx="422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Representing these heavily-dominated variables in a proportional manner helps us better visualize the 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05CC1F-1890-2D0F-B9DE-CE668A4D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08" y="1690688"/>
            <a:ext cx="6073461" cy="43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762B611-F660-547C-2F6E-908DCC14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480132"/>
            <a:ext cx="3045833" cy="21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87879B4-6DF9-4291-21D3-5379B0A33557}"/>
              </a:ext>
            </a:extLst>
          </p:cNvPr>
          <p:cNvSpPr/>
          <p:nvPr/>
        </p:nvSpPr>
        <p:spPr>
          <a:xfrm>
            <a:off x="3962400" y="4572000"/>
            <a:ext cx="1614152" cy="270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B110-3428-4418-8427-781286A5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4DF5-0492-4C78-8E4A-ABD29A47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900 observations of each type (non-injury, injury, and fatal) were sampled randomly from the dataset.</a:t>
            </a:r>
          </a:p>
          <a:p>
            <a:r>
              <a:rPr lang="en-US" dirty="0"/>
              <a:t>75% of this data was used as training data and the remaining 25% became the validation set.</a:t>
            </a:r>
          </a:p>
          <a:p>
            <a:r>
              <a:rPr lang="en-CA" dirty="0"/>
              <a:t>Training was set to use 20-fold cross-validation, with the accuracy performance metric.</a:t>
            </a:r>
          </a:p>
        </p:txBody>
      </p:sp>
    </p:spTree>
    <p:extLst>
      <p:ext uri="{BB962C8B-B14F-4D97-AF65-F5344CB8AC3E}">
        <p14:creationId xmlns:p14="http://schemas.microsoft.com/office/powerpoint/2010/main" val="156121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2CD6-00EF-4922-BAB9-00F3F01F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CA" dirty="0" err="1"/>
              <a:t>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5E48-A8E0-4738-A484-479D0ECE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four models:</a:t>
            </a:r>
          </a:p>
          <a:p>
            <a:pPr lvl="1"/>
            <a:r>
              <a:rPr lang="en-US" dirty="0"/>
              <a:t>Classification &amp; Regression Trees (C&amp;RT)</a:t>
            </a:r>
          </a:p>
          <a:p>
            <a:pPr lvl="1"/>
            <a:r>
              <a:rPr lang="en-US" dirty="0"/>
              <a:t>K-nearest Neighbors (KNN)</a:t>
            </a:r>
          </a:p>
          <a:p>
            <a:pPr lvl="1"/>
            <a:r>
              <a:rPr lang="en-US" dirty="0"/>
              <a:t>Support Vector Machines (SVM)</a:t>
            </a:r>
          </a:p>
          <a:p>
            <a:pPr lvl="1"/>
            <a:r>
              <a:rPr lang="en-CA" dirty="0"/>
              <a:t>Generalized Linear Models (GLM)</a:t>
            </a:r>
          </a:p>
          <a:p>
            <a:r>
              <a:rPr lang="en-CA" dirty="0"/>
              <a:t>Our consistently best performing model has been GLM.</a:t>
            </a:r>
          </a:p>
          <a:p>
            <a:r>
              <a:rPr lang="en-CA" dirty="0"/>
              <a:t>None of these models achieved &gt; 70% accuracy.</a:t>
            </a:r>
          </a:p>
        </p:txBody>
      </p:sp>
    </p:spTree>
    <p:extLst>
      <p:ext uri="{BB962C8B-B14F-4D97-AF65-F5344CB8AC3E}">
        <p14:creationId xmlns:p14="http://schemas.microsoft.com/office/powerpoint/2010/main" val="154350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560E-5A5A-9347-7571-12B95A88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Confusion Matrices</a:t>
            </a:r>
            <a:endParaRPr lang="en-CA" dirty="0"/>
          </a:p>
        </p:txBody>
      </p:sp>
      <p:pic>
        <p:nvPicPr>
          <p:cNvPr id="9" name="Content Placeholder 8" descr="A screenshot of a screen&#10;&#10;Description automatically generated">
            <a:extLst>
              <a:ext uri="{FF2B5EF4-FFF2-40B4-BE49-F238E27FC236}">
                <a16:creationId xmlns:a16="http://schemas.microsoft.com/office/drawing/2014/main" id="{063147BC-E408-3908-0CBB-5A67034A5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" y="1570659"/>
            <a:ext cx="3965111" cy="2636163"/>
          </a:xfr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4161F8C0-B2F2-6C9A-97B8-00D98149E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" y="4206823"/>
            <a:ext cx="3965111" cy="2407938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6500174D-D598-53CE-BFE4-8C3DE6074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7" y="1570660"/>
            <a:ext cx="4077071" cy="2516135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F97CEC49-D220-5029-FB43-EA8F46C7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6" y="4076844"/>
            <a:ext cx="4077071" cy="2516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1996DF-9606-5237-6BE8-7111ADD846CE}"/>
              </a:ext>
            </a:extLst>
          </p:cNvPr>
          <p:cNvSpPr txBox="1"/>
          <p:nvPr/>
        </p:nvSpPr>
        <p:spPr>
          <a:xfrm>
            <a:off x="4805266" y="2677886"/>
            <a:ext cx="7001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C&amp;RT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KNN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09277-3162-44A4-A5D7-B9547F635D05}"/>
              </a:ext>
            </a:extLst>
          </p:cNvPr>
          <p:cNvSpPr txBox="1"/>
          <p:nvPr/>
        </p:nvSpPr>
        <p:spPr>
          <a:xfrm>
            <a:off x="10384971" y="2584580"/>
            <a:ext cx="6254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GLM</a:t>
            </a:r>
          </a:p>
        </p:txBody>
      </p:sp>
    </p:spTree>
    <p:extLst>
      <p:ext uri="{BB962C8B-B14F-4D97-AF65-F5344CB8AC3E}">
        <p14:creationId xmlns:p14="http://schemas.microsoft.com/office/powerpoint/2010/main" val="373485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6AD0-E502-4A82-82B6-1BC21794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DD74-D0C3-4FC8-83EF-00008FFB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performing model was Generalized Linear Modelling.</a:t>
            </a:r>
          </a:p>
          <a:p>
            <a:r>
              <a:rPr lang="en-US" dirty="0"/>
              <a:t>Our model accuracy could be improved by:</a:t>
            </a:r>
          </a:p>
          <a:p>
            <a:pPr lvl="1"/>
            <a:r>
              <a:rPr lang="en-US" dirty="0"/>
              <a:t>Reducing the number of predictor variables</a:t>
            </a:r>
          </a:p>
          <a:p>
            <a:pPr lvl="1"/>
            <a:r>
              <a:rPr lang="en-US" dirty="0"/>
              <a:t>Grouping predictor variables into fewer categories</a:t>
            </a:r>
          </a:p>
          <a:p>
            <a:pPr lvl="1"/>
            <a:r>
              <a:rPr lang="en-CA" dirty="0"/>
              <a:t>Grouping the target variable into simpler categories (ex. non-fatal and fatal).</a:t>
            </a:r>
          </a:p>
        </p:txBody>
      </p:sp>
    </p:spTree>
    <p:extLst>
      <p:ext uri="{BB962C8B-B14F-4D97-AF65-F5344CB8AC3E}">
        <p14:creationId xmlns:p14="http://schemas.microsoft.com/office/powerpoint/2010/main" val="289389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942B-2F72-4445-A1A3-9EE1240A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442D-4FC7-4F9F-8B55-186BAC0F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Canadian National Collision Database contains information on all police-reported vehicle collisions in 2019.</a:t>
            </a:r>
          </a:p>
          <a:p>
            <a:r>
              <a:rPr lang="en-CA" dirty="0"/>
              <a:t>We will create a model to predict the severity of these collisions based on other available information.</a:t>
            </a:r>
          </a:p>
          <a:p>
            <a:r>
              <a:rPr lang="en-CA" dirty="0"/>
              <a:t>The 3 severity levels:</a:t>
            </a:r>
          </a:p>
          <a:p>
            <a:pPr lvl="1"/>
            <a:r>
              <a:rPr lang="en-CA" b="1" dirty="0"/>
              <a:t>No Injury</a:t>
            </a:r>
          </a:p>
          <a:p>
            <a:pPr lvl="1"/>
            <a:r>
              <a:rPr lang="en-CA" b="1" dirty="0"/>
              <a:t>Injury</a:t>
            </a:r>
          </a:p>
          <a:p>
            <a:pPr lvl="1"/>
            <a:r>
              <a:rPr lang="en-CA" b="1" dirty="0"/>
              <a:t>Fatality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59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480-A01A-4D15-BE52-1351741D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6E78-AD40-4342-8E30-9A414886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Each observation corresponds to </a:t>
            </a:r>
            <a:r>
              <a:rPr lang="en-CA" b="1" dirty="0"/>
              <a:t>one person </a:t>
            </a:r>
            <a:r>
              <a:rPr lang="en-CA" dirty="0"/>
              <a:t>who was involved in a vehicle collision (including passengers or people not in the vehicle)</a:t>
            </a:r>
          </a:p>
          <a:p>
            <a:r>
              <a:rPr lang="en-CA" dirty="0"/>
              <a:t>Our dataset contains mostly categorical variables including:</a:t>
            </a:r>
          </a:p>
          <a:p>
            <a:pPr lvl="1"/>
            <a:r>
              <a:rPr lang="en-CA" dirty="0"/>
              <a:t>Month &amp; weekday of collisions,</a:t>
            </a:r>
          </a:p>
          <a:p>
            <a:pPr lvl="1"/>
            <a:r>
              <a:rPr lang="en-CA" dirty="0"/>
              <a:t>Sex of person involved in collision,</a:t>
            </a:r>
          </a:p>
          <a:p>
            <a:pPr lvl="1"/>
            <a:r>
              <a:rPr lang="en-CA" dirty="0"/>
              <a:t>Road type (intersection, passing lane, bridge, etc.),</a:t>
            </a:r>
          </a:p>
          <a:p>
            <a:pPr lvl="1"/>
            <a:r>
              <a:rPr lang="en-CA" dirty="0"/>
              <a:t>Weather conditions,</a:t>
            </a:r>
          </a:p>
          <a:p>
            <a:r>
              <a:rPr lang="en-CA" dirty="0"/>
              <a:t>Numeric variables: number of cars involved, hour of collision, year of car manufacture, age of person involved in collision</a:t>
            </a:r>
          </a:p>
          <a:p>
            <a:r>
              <a:rPr lang="en-CA" dirty="0"/>
              <a:t>Most variables have extra categories for unknown/missing data.</a:t>
            </a:r>
          </a:p>
          <a:p>
            <a:r>
              <a:rPr lang="en-CA" dirty="0"/>
              <a:t>The dataset contains 272301 observations.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7947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81F3-7FD6-4E20-9AE7-7294F2D2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1B8C-51C2-4752-9502-D02E279D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removed all observations containing unknown/missing values.</a:t>
            </a:r>
          </a:p>
          <a:p>
            <a:r>
              <a:rPr lang="en-CA" dirty="0"/>
              <a:t>Remove six columns not useful for machine learning:</a:t>
            </a:r>
          </a:p>
          <a:p>
            <a:pPr lvl="1"/>
            <a:r>
              <a:rPr lang="en-CA" dirty="0"/>
              <a:t>The year 2019 (redundant &amp; same for all entries)</a:t>
            </a:r>
          </a:p>
          <a:p>
            <a:pPr lvl="1"/>
            <a:r>
              <a:rPr lang="en-CA" dirty="0"/>
              <a:t>Three columns containing unique identifiers for collisions,</a:t>
            </a:r>
          </a:p>
          <a:p>
            <a:pPr lvl="1"/>
            <a:r>
              <a:rPr lang="en-CA" dirty="0"/>
              <a:t>A duplicate of the target variable (the severity of the collisions), and</a:t>
            </a:r>
          </a:p>
          <a:p>
            <a:pPr lvl="1"/>
            <a:r>
              <a:rPr lang="en-CA" dirty="0"/>
              <a:t>A column for protective clothing and safety devices which contains mostly missing values.</a:t>
            </a:r>
          </a:p>
          <a:p>
            <a:r>
              <a:rPr lang="en-CA" dirty="0"/>
              <a:t>17 columns and 167803 observations remain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81718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D56E-7B82-D04E-261A-48C41CFC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9E69-BBED-0380-38AA-C23F21FA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cleaning the data, we had:</a:t>
            </a:r>
          </a:p>
          <a:p>
            <a:pPr lvl="1"/>
            <a:r>
              <a:rPr lang="en-US" dirty="0"/>
              <a:t>76530 “No Injury” entries</a:t>
            </a:r>
          </a:p>
          <a:p>
            <a:pPr lvl="1"/>
            <a:r>
              <a:rPr lang="en-US" dirty="0"/>
              <a:t>90299 “Injury” entries</a:t>
            </a:r>
          </a:p>
          <a:p>
            <a:pPr lvl="1"/>
            <a:r>
              <a:rPr lang="en-US" dirty="0"/>
              <a:t>974 “Fatality” entries</a:t>
            </a:r>
          </a:p>
          <a:p>
            <a:r>
              <a:rPr lang="en-US" dirty="0"/>
              <a:t>The non-injury and injury collisions appear in similar numbers, but there are significantly less fatalities</a:t>
            </a:r>
          </a:p>
          <a:p>
            <a:r>
              <a:rPr lang="en-US" dirty="0"/>
              <a:t>The number of non-injury, injury and fatal collisions can be visualized across the other variables in the dataset: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42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AD20-0393-4026-A1A9-D13482B2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 by Month &amp; Weekday,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97E4C-DB43-E96E-5F06-14A2F59C1F36}"/>
              </a:ext>
            </a:extLst>
          </p:cNvPr>
          <p:cNvSpPr txBox="1"/>
          <p:nvPr/>
        </p:nvSpPr>
        <p:spPr>
          <a:xfrm>
            <a:off x="838200" y="1461518"/>
            <a:ext cx="4133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collisions occurred in the summer months compared to the winter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week, collisions rose Mon – Fri but dropped over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see, the amount of fatalities is a tiny fraction of the overall collisions, so it requires separate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Fatalities follow similar patterns to other collisions in this context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8277B-4D31-D4B5-3D0F-68084CF0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73" y="1559180"/>
            <a:ext cx="6564906" cy="468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2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AD20-0393-4026-A1A9-D13482B2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 by Time of Day,</a:t>
            </a:r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DA58C29-4872-293E-7F38-DBF72586E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84" y="1461518"/>
            <a:ext cx="6668431" cy="41153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97E4C-DB43-E96E-5F06-14A2F59C1F36}"/>
              </a:ext>
            </a:extLst>
          </p:cNvPr>
          <p:cNvSpPr txBox="1"/>
          <p:nvPr/>
        </p:nvSpPr>
        <p:spPr>
          <a:xfrm>
            <a:off x="838200" y="1461518"/>
            <a:ext cx="41332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instances of all types of collisions appear most during the hours of 3:00 PM to 6:00 PM.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likely a result of many people being on the road after leaving work.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a notable spike between 6:00 AM  and 9:00 AM, at the time people first leave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morning.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night, all types of collisions are low but fatalities occur at a relatively high rate… time might be a good indicator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20736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BA6E-04FF-4A6D-8B81-D93D1711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 by Vehicle Year,</a:t>
            </a:r>
          </a:p>
        </p:txBody>
      </p:sp>
      <p:pic>
        <p:nvPicPr>
          <p:cNvPr id="5" name="Content Placeholder 4" descr="A graph of a graph showing the number of vehicles&#10;&#10;Description automatically generated">
            <a:extLst>
              <a:ext uri="{FF2B5EF4-FFF2-40B4-BE49-F238E27FC236}">
                <a16:creationId xmlns:a16="http://schemas.microsoft.com/office/drawing/2014/main" id="{7BDD6BFA-8978-54EA-0CB3-91C013971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1455288"/>
            <a:ext cx="6668431" cy="41153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C5683B-A6BE-FFFD-F85B-E852501D3617}"/>
              </a:ext>
            </a:extLst>
          </p:cNvPr>
          <p:cNvSpPr txBox="1"/>
          <p:nvPr/>
        </p:nvSpPr>
        <p:spPr>
          <a:xfrm>
            <a:off x="838200" y="1455288"/>
            <a:ext cx="44085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manufacturing date of vehicles involved in collisions is tracked by this dataset.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in red shows a relatively high fatality rate in cars manufactured before 2010.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drop-offs before 2005 and after 2020 are the result of few cars being on the road made outside this timespan.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original data, there were 17 cars manufactured before 1920!</a:t>
            </a:r>
          </a:p>
        </p:txBody>
      </p:sp>
    </p:spTree>
    <p:extLst>
      <p:ext uri="{BB962C8B-B14F-4D97-AF65-F5344CB8AC3E}">
        <p14:creationId xmlns:p14="http://schemas.microsoft.com/office/powerpoint/2010/main" val="14422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CFEA-C033-9C52-CC2C-5695DE9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93524" cy="1400530"/>
          </a:xfrm>
        </p:spPr>
        <p:txBody>
          <a:bodyPr/>
          <a:lstStyle/>
          <a:p>
            <a:r>
              <a:rPr lang="en-US" dirty="0"/>
              <a:t>… by Sex &amp; Age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80A30-C9AB-5ADB-E047-B7844A47B09B}"/>
              </a:ext>
            </a:extLst>
          </p:cNvPr>
          <p:cNvSpPr txBox="1"/>
          <p:nvPr/>
        </p:nvSpPr>
        <p:spPr>
          <a:xfrm>
            <a:off x="646111" y="5199513"/>
            <a:ext cx="422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rates of fatalities for males, but higher rates of injuries for females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9063-A0A7-5845-3D23-8E203D03B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42" y="1658487"/>
            <a:ext cx="4684772" cy="3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A03963-E0F6-B073-CFC4-FE29477D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786" y="1147441"/>
            <a:ext cx="6136610" cy="43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1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827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Risk Factors for Injuries in Road Collisions</vt:lpstr>
      <vt:lpstr>Introduction</vt:lpstr>
      <vt:lpstr>Data Inspection</vt:lpstr>
      <vt:lpstr>Data Cleaning</vt:lpstr>
      <vt:lpstr>Exploratory Data Analysis</vt:lpstr>
      <vt:lpstr>Visualization by Month &amp; Weekday,</vt:lpstr>
      <vt:lpstr>… by Time of Day,</vt:lpstr>
      <vt:lpstr>… by Vehicle Year,</vt:lpstr>
      <vt:lpstr>… by Sex &amp; Age</vt:lpstr>
      <vt:lpstr>… by Weather and Road Conditions</vt:lpstr>
      <vt:lpstr>Note: some categories dominated</vt:lpstr>
      <vt:lpstr>Representing data proportionally</vt:lpstr>
      <vt:lpstr>Training Parameters</vt:lpstr>
      <vt:lpstr>Modelling</vt:lpstr>
      <vt:lpstr>Sample Confusion Matrices</vt:lpstr>
      <vt:lpstr>Conclusions</vt:lpstr>
    </vt:vector>
  </TitlesOfParts>
  <Company>NSCC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Factors for Injuries in Road Collisions</dc:title>
  <dc:creator>Keegan MacDonald</dc:creator>
  <cp:lastModifiedBy>Richards,Sanita</cp:lastModifiedBy>
  <cp:revision>98</cp:revision>
  <dcterms:created xsi:type="dcterms:W3CDTF">2023-11-28T16:53:24Z</dcterms:created>
  <dcterms:modified xsi:type="dcterms:W3CDTF">2023-12-05T13:20:19Z</dcterms:modified>
</cp:coreProperties>
</file>