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19" autoAdjust="0"/>
    <p:restoredTop sz="94660"/>
  </p:normalViewPr>
  <p:slideViewPr>
    <p:cSldViewPr snapToGrid="0">
      <p:cViewPr varScale="1">
        <p:scale>
          <a:sx n="119" d="100"/>
          <a:sy n="119" d="100"/>
        </p:scale>
        <p:origin x="25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2A541-16BE-4848-9ACC-B92618888E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64630F-27D6-4833-8318-EC08E36454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B882ED-FAA7-4007-A675-F482B74E1A37}"/>
              </a:ext>
            </a:extLst>
          </p:cNvPr>
          <p:cNvSpPr>
            <a:spLocks noGrp="1"/>
          </p:cNvSpPr>
          <p:nvPr>
            <p:ph type="dt" sz="half" idx="10"/>
          </p:nvPr>
        </p:nvSpPr>
        <p:spPr/>
        <p:txBody>
          <a:bodyPr/>
          <a:lstStyle/>
          <a:p>
            <a:fld id="{CFA09C86-9497-4A2B-8B1A-5D15CCE5630E}" type="datetimeFigureOut">
              <a:rPr lang="en-US" smtClean="0"/>
              <a:t>12/7/2020</a:t>
            </a:fld>
            <a:endParaRPr lang="en-US"/>
          </a:p>
        </p:txBody>
      </p:sp>
      <p:sp>
        <p:nvSpPr>
          <p:cNvPr id="5" name="Footer Placeholder 4">
            <a:extLst>
              <a:ext uri="{FF2B5EF4-FFF2-40B4-BE49-F238E27FC236}">
                <a16:creationId xmlns:a16="http://schemas.microsoft.com/office/drawing/2014/main" id="{33A7584F-8A09-4288-AC74-75CD32D6DD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A8E4F-92D2-4ECB-BDD2-900E0855FF46}"/>
              </a:ext>
            </a:extLst>
          </p:cNvPr>
          <p:cNvSpPr>
            <a:spLocks noGrp="1"/>
          </p:cNvSpPr>
          <p:nvPr>
            <p:ph type="sldNum" sz="quarter" idx="12"/>
          </p:nvPr>
        </p:nvSpPr>
        <p:spPr/>
        <p:txBody>
          <a:bodyPr/>
          <a:lstStyle/>
          <a:p>
            <a:fld id="{1610CDB5-F2A6-4906-9816-FC29E693A0EE}" type="slidenum">
              <a:rPr lang="en-US" smtClean="0"/>
              <a:t>‹#›</a:t>
            </a:fld>
            <a:endParaRPr lang="en-US"/>
          </a:p>
        </p:txBody>
      </p:sp>
    </p:spTree>
    <p:extLst>
      <p:ext uri="{BB962C8B-B14F-4D97-AF65-F5344CB8AC3E}">
        <p14:creationId xmlns:p14="http://schemas.microsoft.com/office/powerpoint/2010/main" val="3324160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7F2C-0AA8-4EFA-9EE3-A44A299469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354F5C-EA1D-414D-A402-38AACC8578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E9AC82-C33A-49E0-A901-DD8E74193510}"/>
              </a:ext>
            </a:extLst>
          </p:cNvPr>
          <p:cNvSpPr>
            <a:spLocks noGrp="1"/>
          </p:cNvSpPr>
          <p:nvPr>
            <p:ph type="dt" sz="half" idx="10"/>
          </p:nvPr>
        </p:nvSpPr>
        <p:spPr/>
        <p:txBody>
          <a:bodyPr/>
          <a:lstStyle/>
          <a:p>
            <a:fld id="{CFA09C86-9497-4A2B-8B1A-5D15CCE5630E}" type="datetimeFigureOut">
              <a:rPr lang="en-US" smtClean="0"/>
              <a:t>12/7/2020</a:t>
            </a:fld>
            <a:endParaRPr lang="en-US"/>
          </a:p>
        </p:txBody>
      </p:sp>
      <p:sp>
        <p:nvSpPr>
          <p:cNvPr id="5" name="Footer Placeholder 4">
            <a:extLst>
              <a:ext uri="{FF2B5EF4-FFF2-40B4-BE49-F238E27FC236}">
                <a16:creationId xmlns:a16="http://schemas.microsoft.com/office/drawing/2014/main" id="{37C61496-5A02-44F4-B3BD-43A69E06C6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06BD51-C96D-42C1-ABD0-B2765E798DDD}"/>
              </a:ext>
            </a:extLst>
          </p:cNvPr>
          <p:cNvSpPr>
            <a:spLocks noGrp="1"/>
          </p:cNvSpPr>
          <p:nvPr>
            <p:ph type="sldNum" sz="quarter" idx="12"/>
          </p:nvPr>
        </p:nvSpPr>
        <p:spPr/>
        <p:txBody>
          <a:bodyPr/>
          <a:lstStyle/>
          <a:p>
            <a:fld id="{1610CDB5-F2A6-4906-9816-FC29E693A0EE}" type="slidenum">
              <a:rPr lang="en-US" smtClean="0"/>
              <a:t>‹#›</a:t>
            </a:fld>
            <a:endParaRPr lang="en-US"/>
          </a:p>
        </p:txBody>
      </p:sp>
    </p:spTree>
    <p:extLst>
      <p:ext uri="{BB962C8B-B14F-4D97-AF65-F5344CB8AC3E}">
        <p14:creationId xmlns:p14="http://schemas.microsoft.com/office/powerpoint/2010/main" val="1143197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C8542E-2E2F-4181-938F-DB442A72F9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7AE6A8-DFD9-4AA8-9274-F093AD26B4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55BA4B-A6E5-4459-AD07-8C82B5C2FA67}"/>
              </a:ext>
            </a:extLst>
          </p:cNvPr>
          <p:cNvSpPr>
            <a:spLocks noGrp="1"/>
          </p:cNvSpPr>
          <p:nvPr>
            <p:ph type="dt" sz="half" idx="10"/>
          </p:nvPr>
        </p:nvSpPr>
        <p:spPr/>
        <p:txBody>
          <a:bodyPr/>
          <a:lstStyle/>
          <a:p>
            <a:fld id="{CFA09C86-9497-4A2B-8B1A-5D15CCE5630E}" type="datetimeFigureOut">
              <a:rPr lang="en-US" smtClean="0"/>
              <a:t>12/7/2020</a:t>
            </a:fld>
            <a:endParaRPr lang="en-US"/>
          </a:p>
        </p:txBody>
      </p:sp>
      <p:sp>
        <p:nvSpPr>
          <p:cNvPr id="5" name="Footer Placeholder 4">
            <a:extLst>
              <a:ext uri="{FF2B5EF4-FFF2-40B4-BE49-F238E27FC236}">
                <a16:creationId xmlns:a16="http://schemas.microsoft.com/office/drawing/2014/main" id="{F69CA224-7999-44B4-81D8-E2941CB062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0D5259-10A1-4298-A633-9426B7744159}"/>
              </a:ext>
            </a:extLst>
          </p:cNvPr>
          <p:cNvSpPr>
            <a:spLocks noGrp="1"/>
          </p:cNvSpPr>
          <p:nvPr>
            <p:ph type="sldNum" sz="quarter" idx="12"/>
          </p:nvPr>
        </p:nvSpPr>
        <p:spPr/>
        <p:txBody>
          <a:bodyPr/>
          <a:lstStyle/>
          <a:p>
            <a:fld id="{1610CDB5-F2A6-4906-9816-FC29E693A0EE}" type="slidenum">
              <a:rPr lang="en-US" smtClean="0"/>
              <a:t>‹#›</a:t>
            </a:fld>
            <a:endParaRPr lang="en-US"/>
          </a:p>
        </p:txBody>
      </p:sp>
    </p:spTree>
    <p:extLst>
      <p:ext uri="{BB962C8B-B14F-4D97-AF65-F5344CB8AC3E}">
        <p14:creationId xmlns:p14="http://schemas.microsoft.com/office/powerpoint/2010/main" val="406422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E7BD2-1DFB-4C61-9CCA-D58236EFFB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E9D846-7D28-4719-B61F-32E29C3FB3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ADBAA5-9DBF-48B4-8C87-7922FA2AE135}"/>
              </a:ext>
            </a:extLst>
          </p:cNvPr>
          <p:cNvSpPr>
            <a:spLocks noGrp="1"/>
          </p:cNvSpPr>
          <p:nvPr>
            <p:ph type="dt" sz="half" idx="10"/>
          </p:nvPr>
        </p:nvSpPr>
        <p:spPr/>
        <p:txBody>
          <a:bodyPr/>
          <a:lstStyle/>
          <a:p>
            <a:fld id="{CFA09C86-9497-4A2B-8B1A-5D15CCE5630E}" type="datetimeFigureOut">
              <a:rPr lang="en-US" smtClean="0"/>
              <a:t>12/7/2020</a:t>
            </a:fld>
            <a:endParaRPr lang="en-US"/>
          </a:p>
        </p:txBody>
      </p:sp>
      <p:sp>
        <p:nvSpPr>
          <p:cNvPr id="5" name="Footer Placeholder 4">
            <a:extLst>
              <a:ext uri="{FF2B5EF4-FFF2-40B4-BE49-F238E27FC236}">
                <a16:creationId xmlns:a16="http://schemas.microsoft.com/office/drawing/2014/main" id="{3C10686C-FF4E-488E-A397-0164E413A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87FDDD-010F-4A63-9D00-6CEAD97F2DC0}"/>
              </a:ext>
            </a:extLst>
          </p:cNvPr>
          <p:cNvSpPr>
            <a:spLocks noGrp="1"/>
          </p:cNvSpPr>
          <p:nvPr>
            <p:ph type="sldNum" sz="quarter" idx="12"/>
          </p:nvPr>
        </p:nvSpPr>
        <p:spPr/>
        <p:txBody>
          <a:bodyPr/>
          <a:lstStyle/>
          <a:p>
            <a:fld id="{1610CDB5-F2A6-4906-9816-FC29E693A0EE}" type="slidenum">
              <a:rPr lang="en-US" smtClean="0"/>
              <a:t>‹#›</a:t>
            </a:fld>
            <a:endParaRPr lang="en-US"/>
          </a:p>
        </p:txBody>
      </p:sp>
    </p:spTree>
    <p:extLst>
      <p:ext uri="{BB962C8B-B14F-4D97-AF65-F5344CB8AC3E}">
        <p14:creationId xmlns:p14="http://schemas.microsoft.com/office/powerpoint/2010/main" val="1217614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D592A-957B-4C6A-B91A-F3DEEC2DA9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DED097-605E-4BE6-A950-99529EC038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8FFE5C-1D21-444F-B01E-627E05643C52}"/>
              </a:ext>
            </a:extLst>
          </p:cNvPr>
          <p:cNvSpPr>
            <a:spLocks noGrp="1"/>
          </p:cNvSpPr>
          <p:nvPr>
            <p:ph type="dt" sz="half" idx="10"/>
          </p:nvPr>
        </p:nvSpPr>
        <p:spPr/>
        <p:txBody>
          <a:bodyPr/>
          <a:lstStyle/>
          <a:p>
            <a:fld id="{CFA09C86-9497-4A2B-8B1A-5D15CCE5630E}" type="datetimeFigureOut">
              <a:rPr lang="en-US" smtClean="0"/>
              <a:t>12/7/2020</a:t>
            </a:fld>
            <a:endParaRPr lang="en-US"/>
          </a:p>
        </p:txBody>
      </p:sp>
      <p:sp>
        <p:nvSpPr>
          <p:cNvPr id="5" name="Footer Placeholder 4">
            <a:extLst>
              <a:ext uri="{FF2B5EF4-FFF2-40B4-BE49-F238E27FC236}">
                <a16:creationId xmlns:a16="http://schemas.microsoft.com/office/drawing/2014/main" id="{495F611C-533A-484B-9233-8214FC1D37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F5BBF7-1F9B-445F-A347-F82F702CCB3C}"/>
              </a:ext>
            </a:extLst>
          </p:cNvPr>
          <p:cNvSpPr>
            <a:spLocks noGrp="1"/>
          </p:cNvSpPr>
          <p:nvPr>
            <p:ph type="sldNum" sz="quarter" idx="12"/>
          </p:nvPr>
        </p:nvSpPr>
        <p:spPr/>
        <p:txBody>
          <a:bodyPr/>
          <a:lstStyle/>
          <a:p>
            <a:fld id="{1610CDB5-F2A6-4906-9816-FC29E693A0EE}" type="slidenum">
              <a:rPr lang="en-US" smtClean="0"/>
              <a:t>‹#›</a:t>
            </a:fld>
            <a:endParaRPr lang="en-US"/>
          </a:p>
        </p:txBody>
      </p:sp>
    </p:spTree>
    <p:extLst>
      <p:ext uri="{BB962C8B-B14F-4D97-AF65-F5344CB8AC3E}">
        <p14:creationId xmlns:p14="http://schemas.microsoft.com/office/powerpoint/2010/main" val="571249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FE850-8014-451E-B361-AFB1F28C4D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023809-0D9E-4FC2-8CF8-14ED7F25FE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D4B314-296C-4972-8FEE-7AE6CF433C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B52A6F-DE9A-4A26-8325-CC81B0CC9087}"/>
              </a:ext>
            </a:extLst>
          </p:cNvPr>
          <p:cNvSpPr>
            <a:spLocks noGrp="1"/>
          </p:cNvSpPr>
          <p:nvPr>
            <p:ph type="dt" sz="half" idx="10"/>
          </p:nvPr>
        </p:nvSpPr>
        <p:spPr/>
        <p:txBody>
          <a:bodyPr/>
          <a:lstStyle/>
          <a:p>
            <a:fld id="{CFA09C86-9497-4A2B-8B1A-5D15CCE5630E}" type="datetimeFigureOut">
              <a:rPr lang="en-US" smtClean="0"/>
              <a:t>12/7/2020</a:t>
            </a:fld>
            <a:endParaRPr lang="en-US"/>
          </a:p>
        </p:txBody>
      </p:sp>
      <p:sp>
        <p:nvSpPr>
          <p:cNvPr id="6" name="Footer Placeholder 5">
            <a:extLst>
              <a:ext uri="{FF2B5EF4-FFF2-40B4-BE49-F238E27FC236}">
                <a16:creationId xmlns:a16="http://schemas.microsoft.com/office/drawing/2014/main" id="{D241A722-C7D1-43AD-815D-A9BDB6949F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B6A08B-C732-4B90-8275-85E11D1DB935}"/>
              </a:ext>
            </a:extLst>
          </p:cNvPr>
          <p:cNvSpPr>
            <a:spLocks noGrp="1"/>
          </p:cNvSpPr>
          <p:nvPr>
            <p:ph type="sldNum" sz="quarter" idx="12"/>
          </p:nvPr>
        </p:nvSpPr>
        <p:spPr/>
        <p:txBody>
          <a:bodyPr/>
          <a:lstStyle/>
          <a:p>
            <a:fld id="{1610CDB5-F2A6-4906-9816-FC29E693A0EE}" type="slidenum">
              <a:rPr lang="en-US" smtClean="0"/>
              <a:t>‹#›</a:t>
            </a:fld>
            <a:endParaRPr lang="en-US"/>
          </a:p>
        </p:txBody>
      </p:sp>
    </p:spTree>
    <p:extLst>
      <p:ext uri="{BB962C8B-B14F-4D97-AF65-F5344CB8AC3E}">
        <p14:creationId xmlns:p14="http://schemas.microsoft.com/office/powerpoint/2010/main" val="93879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45C19-EBD7-40BC-A1D7-E9F24143F0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06E555-B95C-4F7E-A352-2C6E352973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47FE9C-6668-4A4B-8B6B-CC4CD5C08D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0E8595-800E-431E-8261-36DAC702D5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DB4B66-C571-4947-9C0B-46C60896C5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04B2C4-4AAE-478A-9105-54A0F8190519}"/>
              </a:ext>
            </a:extLst>
          </p:cNvPr>
          <p:cNvSpPr>
            <a:spLocks noGrp="1"/>
          </p:cNvSpPr>
          <p:nvPr>
            <p:ph type="dt" sz="half" idx="10"/>
          </p:nvPr>
        </p:nvSpPr>
        <p:spPr/>
        <p:txBody>
          <a:bodyPr/>
          <a:lstStyle/>
          <a:p>
            <a:fld id="{CFA09C86-9497-4A2B-8B1A-5D15CCE5630E}" type="datetimeFigureOut">
              <a:rPr lang="en-US" smtClean="0"/>
              <a:t>12/7/2020</a:t>
            </a:fld>
            <a:endParaRPr lang="en-US"/>
          </a:p>
        </p:txBody>
      </p:sp>
      <p:sp>
        <p:nvSpPr>
          <p:cNvPr id="8" name="Footer Placeholder 7">
            <a:extLst>
              <a:ext uri="{FF2B5EF4-FFF2-40B4-BE49-F238E27FC236}">
                <a16:creationId xmlns:a16="http://schemas.microsoft.com/office/drawing/2014/main" id="{B3A5B828-9114-4578-AF27-23F0889EBE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563D19-F6D8-4C91-8CE7-B7B7A8A1C6A0}"/>
              </a:ext>
            </a:extLst>
          </p:cNvPr>
          <p:cNvSpPr>
            <a:spLocks noGrp="1"/>
          </p:cNvSpPr>
          <p:nvPr>
            <p:ph type="sldNum" sz="quarter" idx="12"/>
          </p:nvPr>
        </p:nvSpPr>
        <p:spPr/>
        <p:txBody>
          <a:bodyPr/>
          <a:lstStyle/>
          <a:p>
            <a:fld id="{1610CDB5-F2A6-4906-9816-FC29E693A0EE}" type="slidenum">
              <a:rPr lang="en-US" smtClean="0"/>
              <a:t>‹#›</a:t>
            </a:fld>
            <a:endParaRPr lang="en-US"/>
          </a:p>
        </p:txBody>
      </p:sp>
    </p:spTree>
    <p:extLst>
      <p:ext uri="{BB962C8B-B14F-4D97-AF65-F5344CB8AC3E}">
        <p14:creationId xmlns:p14="http://schemas.microsoft.com/office/powerpoint/2010/main" val="3123499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308C4-5A4C-4CBB-9B5C-A1891C5002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2F77A0-61A6-4846-8191-14BE922A8591}"/>
              </a:ext>
            </a:extLst>
          </p:cNvPr>
          <p:cNvSpPr>
            <a:spLocks noGrp="1"/>
          </p:cNvSpPr>
          <p:nvPr>
            <p:ph type="dt" sz="half" idx="10"/>
          </p:nvPr>
        </p:nvSpPr>
        <p:spPr/>
        <p:txBody>
          <a:bodyPr/>
          <a:lstStyle/>
          <a:p>
            <a:fld id="{CFA09C86-9497-4A2B-8B1A-5D15CCE5630E}" type="datetimeFigureOut">
              <a:rPr lang="en-US" smtClean="0"/>
              <a:t>12/7/2020</a:t>
            </a:fld>
            <a:endParaRPr lang="en-US"/>
          </a:p>
        </p:txBody>
      </p:sp>
      <p:sp>
        <p:nvSpPr>
          <p:cNvPr id="4" name="Footer Placeholder 3">
            <a:extLst>
              <a:ext uri="{FF2B5EF4-FFF2-40B4-BE49-F238E27FC236}">
                <a16:creationId xmlns:a16="http://schemas.microsoft.com/office/drawing/2014/main" id="{3DAAEB5F-44DA-4C83-9CC5-1D0EE8ABF9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CE8317-21A2-4C94-92FD-56E62605DF58}"/>
              </a:ext>
            </a:extLst>
          </p:cNvPr>
          <p:cNvSpPr>
            <a:spLocks noGrp="1"/>
          </p:cNvSpPr>
          <p:nvPr>
            <p:ph type="sldNum" sz="quarter" idx="12"/>
          </p:nvPr>
        </p:nvSpPr>
        <p:spPr/>
        <p:txBody>
          <a:bodyPr/>
          <a:lstStyle/>
          <a:p>
            <a:fld id="{1610CDB5-F2A6-4906-9816-FC29E693A0EE}" type="slidenum">
              <a:rPr lang="en-US" smtClean="0"/>
              <a:t>‹#›</a:t>
            </a:fld>
            <a:endParaRPr lang="en-US"/>
          </a:p>
        </p:txBody>
      </p:sp>
    </p:spTree>
    <p:extLst>
      <p:ext uri="{BB962C8B-B14F-4D97-AF65-F5344CB8AC3E}">
        <p14:creationId xmlns:p14="http://schemas.microsoft.com/office/powerpoint/2010/main" val="1369046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AD4F17-D087-4FAF-8C9C-C7E09F02F8AB}"/>
              </a:ext>
            </a:extLst>
          </p:cNvPr>
          <p:cNvSpPr>
            <a:spLocks noGrp="1"/>
          </p:cNvSpPr>
          <p:nvPr>
            <p:ph type="dt" sz="half" idx="10"/>
          </p:nvPr>
        </p:nvSpPr>
        <p:spPr/>
        <p:txBody>
          <a:bodyPr/>
          <a:lstStyle/>
          <a:p>
            <a:fld id="{CFA09C86-9497-4A2B-8B1A-5D15CCE5630E}" type="datetimeFigureOut">
              <a:rPr lang="en-US" smtClean="0"/>
              <a:t>12/7/2020</a:t>
            </a:fld>
            <a:endParaRPr lang="en-US"/>
          </a:p>
        </p:txBody>
      </p:sp>
      <p:sp>
        <p:nvSpPr>
          <p:cNvPr id="3" name="Footer Placeholder 2">
            <a:extLst>
              <a:ext uri="{FF2B5EF4-FFF2-40B4-BE49-F238E27FC236}">
                <a16:creationId xmlns:a16="http://schemas.microsoft.com/office/drawing/2014/main" id="{8C625CD9-E20C-4B5B-BB1A-CFC96D4564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D6235F-8FC6-44A8-8DE2-E80D95FA5768}"/>
              </a:ext>
            </a:extLst>
          </p:cNvPr>
          <p:cNvSpPr>
            <a:spLocks noGrp="1"/>
          </p:cNvSpPr>
          <p:nvPr>
            <p:ph type="sldNum" sz="quarter" idx="12"/>
          </p:nvPr>
        </p:nvSpPr>
        <p:spPr/>
        <p:txBody>
          <a:bodyPr/>
          <a:lstStyle/>
          <a:p>
            <a:fld id="{1610CDB5-F2A6-4906-9816-FC29E693A0EE}" type="slidenum">
              <a:rPr lang="en-US" smtClean="0"/>
              <a:t>‹#›</a:t>
            </a:fld>
            <a:endParaRPr lang="en-US"/>
          </a:p>
        </p:txBody>
      </p:sp>
    </p:spTree>
    <p:extLst>
      <p:ext uri="{BB962C8B-B14F-4D97-AF65-F5344CB8AC3E}">
        <p14:creationId xmlns:p14="http://schemas.microsoft.com/office/powerpoint/2010/main" val="394846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C1936-F6EF-453F-9DED-E66688937D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F39FCD-C5A9-4948-959B-F3F64F2E99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1F1C79-1C0B-4C6B-AE97-DE86707DC4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B4AF83-F647-4C44-9547-AC097EED1D8B}"/>
              </a:ext>
            </a:extLst>
          </p:cNvPr>
          <p:cNvSpPr>
            <a:spLocks noGrp="1"/>
          </p:cNvSpPr>
          <p:nvPr>
            <p:ph type="dt" sz="half" idx="10"/>
          </p:nvPr>
        </p:nvSpPr>
        <p:spPr/>
        <p:txBody>
          <a:bodyPr/>
          <a:lstStyle/>
          <a:p>
            <a:fld id="{CFA09C86-9497-4A2B-8B1A-5D15CCE5630E}" type="datetimeFigureOut">
              <a:rPr lang="en-US" smtClean="0"/>
              <a:t>12/7/2020</a:t>
            </a:fld>
            <a:endParaRPr lang="en-US"/>
          </a:p>
        </p:txBody>
      </p:sp>
      <p:sp>
        <p:nvSpPr>
          <p:cNvPr id="6" name="Footer Placeholder 5">
            <a:extLst>
              <a:ext uri="{FF2B5EF4-FFF2-40B4-BE49-F238E27FC236}">
                <a16:creationId xmlns:a16="http://schemas.microsoft.com/office/drawing/2014/main" id="{3D7EAF19-329C-41E7-986D-3CD66BEA9C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242153-CD41-483F-97E6-BF0C58616C6A}"/>
              </a:ext>
            </a:extLst>
          </p:cNvPr>
          <p:cNvSpPr>
            <a:spLocks noGrp="1"/>
          </p:cNvSpPr>
          <p:nvPr>
            <p:ph type="sldNum" sz="quarter" idx="12"/>
          </p:nvPr>
        </p:nvSpPr>
        <p:spPr/>
        <p:txBody>
          <a:bodyPr/>
          <a:lstStyle/>
          <a:p>
            <a:fld id="{1610CDB5-F2A6-4906-9816-FC29E693A0EE}" type="slidenum">
              <a:rPr lang="en-US" smtClean="0"/>
              <a:t>‹#›</a:t>
            </a:fld>
            <a:endParaRPr lang="en-US"/>
          </a:p>
        </p:txBody>
      </p:sp>
    </p:spTree>
    <p:extLst>
      <p:ext uri="{BB962C8B-B14F-4D97-AF65-F5344CB8AC3E}">
        <p14:creationId xmlns:p14="http://schemas.microsoft.com/office/powerpoint/2010/main" val="431553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88A32-65FA-41AC-BE24-8086AA5785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B5A7DB-6635-42A3-B7FD-CE635AD4C9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728782-D147-4856-836C-962F18C89A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2758D9-0D8D-48B0-AECD-12E6FFF1DDD4}"/>
              </a:ext>
            </a:extLst>
          </p:cNvPr>
          <p:cNvSpPr>
            <a:spLocks noGrp="1"/>
          </p:cNvSpPr>
          <p:nvPr>
            <p:ph type="dt" sz="half" idx="10"/>
          </p:nvPr>
        </p:nvSpPr>
        <p:spPr/>
        <p:txBody>
          <a:bodyPr/>
          <a:lstStyle/>
          <a:p>
            <a:fld id="{CFA09C86-9497-4A2B-8B1A-5D15CCE5630E}" type="datetimeFigureOut">
              <a:rPr lang="en-US" smtClean="0"/>
              <a:t>12/7/2020</a:t>
            </a:fld>
            <a:endParaRPr lang="en-US"/>
          </a:p>
        </p:txBody>
      </p:sp>
      <p:sp>
        <p:nvSpPr>
          <p:cNvPr id="6" name="Footer Placeholder 5">
            <a:extLst>
              <a:ext uri="{FF2B5EF4-FFF2-40B4-BE49-F238E27FC236}">
                <a16:creationId xmlns:a16="http://schemas.microsoft.com/office/drawing/2014/main" id="{9CE13F8E-83D0-4C12-BFEA-83E0A2FF1D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250FE5-8187-414F-9149-17743F58285F}"/>
              </a:ext>
            </a:extLst>
          </p:cNvPr>
          <p:cNvSpPr>
            <a:spLocks noGrp="1"/>
          </p:cNvSpPr>
          <p:nvPr>
            <p:ph type="sldNum" sz="quarter" idx="12"/>
          </p:nvPr>
        </p:nvSpPr>
        <p:spPr/>
        <p:txBody>
          <a:bodyPr/>
          <a:lstStyle/>
          <a:p>
            <a:fld id="{1610CDB5-F2A6-4906-9816-FC29E693A0EE}" type="slidenum">
              <a:rPr lang="en-US" smtClean="0"/>
              <a:t>‹#›</a:t>
            </a:fld>
            <a:endParaRPr lang="en-US"/>
          </a:p>
        </p:txBody>
      </p:sp>
    </p:spTree>
    <p:extLst>
      <p:ext uri="{BB962C8B-B14F-4D97-AF65-F5344CB8AC3E}">
        <p14:creationId xmlns:p14="http://schemas.microsoft.com/office/powerpoint/2010/main" val="1639339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BA875E-08EF-4C0C-8DB7-0FB3EFEBEF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E6CF6B-7C0E-47B3-9866-B84EA19BCD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ACE288-9F09-407F-88B1-812404DDB0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A09C86-9497-4A2B-8B1A-5D15CCE5630E}" type="datetimeFigureOut">
              <a:rPr lang="en-US" smtClean="0"/>
              <a:t>12/7/2020</a:t>
            </a:fld>
            <a:endParaRPr lang="en-US"/>
          </a:p>
        </p:txBody>
      </p:sp>
      <p:sp>
        <p:nvSpPr>
          <p:cNvPr id="5" name="Footer Placeholder 4">
            <a:extLst>
              <a:ext uri="{FF2B5EF4-FFF2-40B4-BE49-F238E27FC236}">
                <a16:creationId xmlns:a16="http://schemas.microsoft.com/office/drawing/2014/main" id="{E43E48FC-D3B5-4E0C-A62A-5AFAD313A0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4C2425-DE43-4B9B-84EB-CF88C16F27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10CDB5-F2A6-4906-9816-FC29E693A0EE}" type="slidenum">
              <a:rPr lang="en-US" smtClean="0"/>
              <a:t>‹#›</a:t>
            </a:fld>
            <a:endParaRPr lang="en-US"/>
          </a:p>
        </p:txBody>
      </p:sp>
    </p:spTree>
    <p:extLst>
      <p:ext uri="{BB962C8B-B14F-4D97-AF65-F5344CB8AC3E}">
        <p14:creationId xmlns:p14="http://schemas.microsoft.com/office/powerpoint/2010/main" val="2980811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CBB93-E9C2-427A-8D6C-B1C516AF9F4B}"/>
              </a:ext>
            </a:extLst>
          </p:cNvPr>
          <p:cNvSpPr>
            <a:spLocks noGrp="1"/>
          </p:cNvSpPr>
          <p:nvPr>
            <p:ph type="ctrTitle"/>
          </p:nvPr>
        </p:nvSpPr>
        <p:spPr/>
        <p:txBody>
          <a:bodyPr>
            <a:normAutofit/>
          </a:bodyPr>
          <a:lstStyle/>
          <a:p>
            <a:r>
              <a:rPr lang="en-US" dirty="0"/>
              <a:t>The Battle of The Neighborhoods Presentation</a:t>
            </a:r>
          </a:p>
        </p:txBody>
      </p:sp>
      <p:sp>
        <p:nvSpPr>
          <p:cNvPr id="3" name="Subtitle 2">
            <a:extLst>
              <a:ext uri="{FF2B5EF4-FFF2-40B4-BE49-F238E27FC236}">
                <a16:creationId xmlns:a16="http://schemas.microsoft.com/office/drawing/2014/main" id="{866992FC-5D8A-460F-B09A-5845AD2DE752}"/>
              </a:ext>
            </a:extLst>
          </p:cNvPr>
          <p:cNvSpPr>
            <a:spLocks noGrp="1"/>
          </p:cNvSpPr>
          <p:nvPr>
            <p:ph type="subTitle" idx="1"/>
          </p:nvPr>
        </p:nvSpPr>
        <p:spPr/>
        <p:txBody>
          <a:bodyPr/>
          <a:lstStyle/>
          <a:p>
            <a:r>
              <a:rPr lang="en-US" dirty="0"/>
              <a:t>The Neighborhoods of Manhattan and Toronto</a:t>
            </a:r>
          </a:p>
          <a:p>
            <a:r>
              <a:rPr lang="en-US" dirty="0"/>
              <a:t>Keegan McCleary-Sharpe</a:t>
            </a:r>
          </a:p>
          <a:p>
            <a:r>
              <a:rPr lang="en-US" dirty="0"/>
              <a:t>December 3, 2020</a:t>
            </a:r>
          </a:p>
          <a:p>
            <a:endParaRPr lang="en-US" dirty="0"/>
          </a:p>
        </p:txBody>
      </p:sp>
    </p:spTree>
    <p:extLst>
      <p:ext uri="{BB962C8B-B14F-4D97-AF65-F5344CB8AC3E}">
        <p14:creationId xmlns:p14="http://schemas.microsoft.com/office/powerpoint/2010/main" val="2664940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45D1C-5A28-4AAE-984F-E04AB2E90C0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1DD6FCD-E9AA-4FE3-8D92-7CA16035A1DF}"/>
              </a:ext>
            </a:extLst>
          </p:cNvPr>
          <p:cNvSpPr>
            <a:spLocks noGrp="1"/>
          </p:cNvSpPr>
          <p:nvPr>
            <p:ph idx="1"/>
          </p:nvPr>
        </p:nvSpPr>
        <p:spPr/>
        <p:txBody>
          <a:bodyPr>
            <a:normAutofit lnSpcReduction="10000"/>
          </a:bodyPr>
          <a:lstStyle/>
          <a:p>
            <a:pPr marL="0" marR="0" algn="just">
              <a:lnSpc>
                <a:spcPct val="107000"/>
              </a:lnSpc>
              <a:spcBef>
                <a:spcPts val="0"/>
              </a:spcBef>
              <a:spcAft>
                <a:spcPts val="800"/>
              </a:spcAft>
            </a:pPr>
            <a:r>
              <a:rPr lang="en-US" dirty="0"/>
              <a:t>Business Problem - </a:t>
            </a:r>
            <a:r>
              <a:rPr lang="en-US" sz="1800" dirty="0">
                <a:effectLst/>
                <a:latin typeface="Times New Roman" panose="02020603050405020304" pitchFamily="18" charset="0"/>
                <a:ea typeface="Calibri" panose="020F0502020204030204" pitchFamily="34" charset="0"/>
              </a:rPr>
              <a:t>A potential client has established the following question:</a:t>
            </a:r>
          </a:p>
          <a:p>
            <a:pPr marL="0" marR="0" indent="0" algn="just">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rPr>
              <a:t>“We have a series of restaurants that perform very well throughout several neighborhoods of New York City. We are looking to expand our operations into Canada, particularly the Toronto area, however, we are unsure which neighborhood we should target in order to access a similar clientele to our New York chain.”</a:t>
            </a:r>
          </a:p>
          <a:p>
            <a:pPr marL="0" marR="0" algn="just">
              <a:lnSpc>
                <a:spcPct val="107000"/>
              </a:lnSpc>
              <a:spcBef>
                <a:spcPts val="0"/>
              </a:spcBef>
              <a:spcAft>
                <a:spcPts val="800"/>
              </a:spcAft>
            </a:pPr>
            <a:r>
              <a:rPr lang="en-US" sz="2200" dirty="0"/>
              <a:t>Data – What data will be needed to solve this problem</a:t>
            </a:r>
            <a:r>
              <a:rPr lang="en-US" sz="2200" dirty="0">
                <a:effectLst/>
                <a:latin typeface="Times New Roman" panose="02020603050405020304" pitchFamily="18" charset="0"/>
                <a:ea typeface="Calibri" panose="020F0502020204030204" pitchFamily="34" charset="0"/>
              </a:rPr>
              <a:t>:</a:t>
            </a:r>
          </a:p>
          <a:p>
            <a:pPr lvl="1" algn="just">
              <a:lnSpc>
                <a:spcPct val="107000"/>
              </a:lnSpc>
              <a:spcBef>
                <a:spcPts val="0"/>
              </a:spcBef>
              <a:spcAft>
                <a:spcPts val="800"/>
              </a:spcAft>
            </a:pPr>
            <a:r>
              <a:rPr lang="en-US" sz="1900" dirty="0">
                <a:effectLst/>
                <a:latin typeface="Times New Roman" panose="02020603050405020304" pitchFamily="18" charset="0"/>
                <a:ea typeface="Calibri" panose="020F0502020204030204" pitchFamily="34" charset="0"/>
              </a:rPr>
              <a:t>Location data for the neighborhoods of Manhattan (Where our client’s locations are)</a:t>
            </a:r>
          </a:p>
          <a:p>
            <a:pPr lvl="2" algn="just">
              <a:lnSpc>
                <a:spcPct val="107000"/>
              </a:lnSpc>
              <a:spcBef>
                <a:spcPts val="0"/>
              </a:spcBef>
              <a:spcAft>
                <a:spcPts val="800"/>
              </a:spcAft>
            </a:pPr>
            <a:r>
              <a:rPr lang="en-US" sz="1500" dirty="0">
                <a:latin typeface="Times New Roman" panose="02020603050405020304" pitchFamily="18" charset="0"/>
                <a:ea typeface="Calibri" panose="020F0502020204030204" pitchFamily="34" charset="0"/>
              </a:rPr>
              <a:t>JSON data file provided by IBM</a:t>
            </a:r>
            <a:endParaRPr lang="en-US" sz="1500" dirty="0">
              <a:effectLst/>
              <a:latin typeface="Times New Roman" panose="02020603050405020304" pitchFamily="18" charset="0"/>
              <a:ea typeface="Calibri" panose="020F0502020204030204" pitchFamily="34" charset="0"/>
            </a:endParaRPr>
          </a:p>
          <a:p>
            <a:pPr lvl="1" algn="just">
              <a:lnSpc>
                <a:spcPct val="107000"/>
              </a:lnSpc>
              <a:spcBef>
                <a:spcPts val="0"/>
              </a:spcBef>
              <a:spcAft>
                <a:spcPts val="800"/>
              </a:spcAft>
            </a:pPr>
            <a:r>
              <a:rPr lang="en-US" sz="1900" dirty="0">
                <a:latin typeface="Times New Roman" panose="02020603050405020304" pitchFamily="18" charset="0"/>
                <a:ea typeface="Calibri" panose="020F0502020204030204" pitchFamily="34" charset="0"/>
              </a:rPr>
              <a:t>Location data for the neighborhoods of Manhattan (Where our client wants to expand)</a:t>
            </a:r>
          </a:p>
          <a:p>
            <a:pPr lvl="2" algn="just">
              <a:lnSpc>
                <a:spcPct val="107000"/>
              </a:lnSpc>
              <a:spcBef>
                <a:spcPts val="0"/>
              </a:spcBef>
              <a:spcAft>
                <a:spcPts val="800"/>
              </a:spcAft>
            </a:pPr>
            <a:r>
              <a:rPr lang="en-US" sz="1500" dirty="0">
                <a:latin typeface="Times New Roman" panose="02020603050405020304" pitchFamily="18" charset="0"/>
                <a:ea typeface="Calibri" panose="020F0502020204030204" pitchFamily="34" charset="0"/>
              </a:rPr>
              <a:t>Located via </a:t>
            </a:r>
            <a:r>
              <a:rPr lang="en-US" sz="1500" dirty="0" err="1">
                <a:latin typeface="Times New Roman" panose="02020603050405020304" pitchFamily="18" charset="0"/>
                <a:ea typeface="Calibri" panose="020F0502020204030204" pitchFamily="34" charset="0"/>
              </a:rPr>
              <a:t>webscraping</a:t>
            </a:r>
            <a:r>
              <a:rPr lang="en-US" sz="1500" dirty="0">
                <a:latin typeface="Times New Roman" panose="02020603050405020304" pitchFamily="18" charset="0"/>
                <a:ea typeface="Calibri" panose="020F0502020204030204" pitchFamily="34" charset="0"/>
              </a:rPr>
              <a:t> Wikipedia: </a:t>
            </a:r>
            <a:r>
              <a:rPr lang="en-US" sz="1800" dirty="0">
                <a:effectLst/>
                <a:latin typeface="Times New Roman" panose="02020603050405020304" pitchFamily="18" charset="0"/>
                <a:ea typeface="Calibri" panose="020F0502020204030204" pitchFamily="34" charset="0"/>
              </a:rPr>
              <a:t>https://en.wikipedia.org/wiki/List_of_postal_codes_of_Canada:_M</a:t>
            </a:r>
            <a:endParaRPr lang="en-US" sz="1500" dirty="0">
              <a:latin typeface="Times New Roman" panose="02020603050405020304" pitchFamily="18" charset="0"/>
              <a:ea typeface="Calibri" panose="020F0502020204030204" pitchFamily="34" charset="0"/>
            </a:endParaRPr>
          </a:p>
          <a:p>
            <a:pPr lvl="1" algn="just">
              <a:lnSpc>
                <a:spcPct val="107000"/>
              </a:lnSpc>
              <a:spcBef>
                <a:spcPts val="0"/>
              </a:spcBef>
              <a:spcAft>
                <a:spcPts val="800"/>
              </a:spcAft>
            </a:pPr>
            <a:r>
              <a:rPr lang="en-US" sz="1900" dirty="0">
                <a:latin typeface="Times New Roman" panose="02020603050405020304" pitchFamily="18" charset="0"/>
                <a:ea typeface="Calibri" panose="020F0502020204030204" pitchFamily="34" charset="0"/>
              </a:rPr>
              <a:t>Data that characterizes these neighborhoods </a:t>
            </a:r>
          </a:p>
          <a:p>
            <a:pPr lvl="2" algn="just">
              <a:lnSpc>
                <a:spcPct val="107000"/>
              </a:lnSpc>
              <a:spcBef>
                <a:spcPts val="0"/>
              </a:spcBef>
              <a:spcAft>
                <a:spcPts val="800"/>
              </a:spcAft>
            </a:pPr>
            <a:r>
              <a:rPr lang="en-US" sz="1400" dirty="0">
                <a:effectLst/>
                <a:latin typeface="Times New Roman" panose="02020603050405020304" pitchFamily="18" charset="0"/>
                <a:ea typeface="Calibri" panose="020F0502020204030204" pitchFamily="34" charset="0"/>
              </a:rPr>
              <a:t>Foursquare offers an API that can provide the top venues within a neighborhood. This provides a look at the types of venues that are popular in the area, and a way to characterize the clientele of a particular location</a:t>
            </a:r>
          </a:p>
          <a:p>
            <a:pPr marL="0" indent="0" algn="just">
              <a:lnSpc>
                <a:spcPct val="107000"/>
              </a:lnSpc>
              <a:spcBef>
                <a:spcPts val="0"/>
              </a:spcBef>
              <a:spcAft>
                <a:spcPts val="800"/>
              </a:spcAft>
              <a:buNone/>
            </a:pPr>
            <a:endParaRPr lang="en-US" sz="18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955790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05616-9A33-4317-A0B9-F01E014CEF17}"/>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B0E7D12-C0FB-43D2-83BB-1FDA4F715F76}"/>
              </a:ext>
            </a:extLst>
          </p:cNvPr>
          <p:cNvSpPr>
            <a:spLocks noGrp="1"/>
          </p:cNvSpPr>
          <p:nvPr>
            <p:ph idx="1"/>
          </p:nvPr>
        </p:nvSpPr>
        <p:spPr/>
        <p:txBody>
          <a:bodyPr/>
          <a:lstStyle/>
          <a:p>
            <a:r>
              <a:rPr lang="en-US" dirty="0"/>
              <a:t>Neighborhood Segmentation: </a:t>
            </a:r>
          </a:p>
          <a:p>
            <a:pPr lvl="1"/>
            <a:r>
              <a:rPr lang="en-US" dirty="0"/>
              <a:t>The data for both Manhattan and Toronto was cleaned and organized in a manner that easily tabulated the city, neighborhood, and latitude/longitude of the neighborhood: </a:t>
            </a:r>
          </a:p>
          <a:p>
            <a:pPr lvl="1"/>
            <a:r>
              <a:rPr lang="en-US" dirty="0"/>
              <a:t>Manhattan:			Toronto:</a:t>
            </a:r>
          </a:p>
        </p:txBody>
      </p:sp>
      <p:pic>
        <p:nvPicPr>
          <p:cNvPr id="4" name="Picture 3">
            <a:extLst>
              <a:ext uri="{FF2B5EF4-FFF2-40B4-BE49-F238E27FC236}">
                <a16:creationId xmlns:a16="http://schemas.microsoft.com/office/drawing/2014/main" id="{BFD82F31-89D5-4336-AE48-8F2D0AD7F0C8}"/>
              </a:ext>
            </a:extLst>
          </p:cNvPr>
          <p:cNvPicPr>
            <a:picLocks noChangeAspect="1"/>
          </p:cNvPicPr>
          <p:nvPr/>
        </p:nvPicPr>
        <p:blipFill>
          <a:blip r:embed="rId2"/>
          <a:stretch>
            <a:fillRect/>
          </a:stretch>
        </p:blipFill>
        <p:spPr>
          <a:xfrm>
            <a:off x="1304924" y="3730291"/>
            <a:ext cx="3486150" cy="1581150"/>
          </a:xfrm>
          <a:prstGeom prst="rect">
            <a:avLst/>
          </a:prstGeom>
        </p:spPr>
      </p:pic>
      <p:pic>
        <p:nvPicPr>
          <p:cNvPr id="5" name="Picture 4">
            <a:extLst>
              <a:ext uri="{FF2B5EF4-FFF2-40B4-BE49-F238E27FC236}">
                <a16:creationId xmlns:a16="http://schemas.microsoft.com/office/drawing/2014/main" id="{C1310B26-C67C-449E-8552-63392B39D2C5}"/>
              </a:ext>
            </a:extLst>
          </p:cNvPr>
          <p:cNvPicPr>
            <a:picLocks noChangeAspect="1"/>
          </p:cNvPicPr>
          <p:nvPr/>
        </p:nvPicPr>
        <p:blipFill>
          <a:blip r:embed="rId3"/>
          <a:stretch>
            <a:fillRect/>
          </a:stretch>
        </p:blipFill>
        <p:spPr>
          <a:xfrm>
            <a:off x="5257798" y="3711241"/>
            <a:ext cx="3486150" cy="1600200"/>
          </a:xfrm>
          <a:prstGeom prst="rect">
            <a:avLst/>
          </a:prstGeom>
        </p:spPr>
      </p:pic>
    </p:spTree>
    <p:extLst>
      <p:ext uri="{BB962C8B-B14F-4D97-AF65-F5344CB8AC3E}">
        <p14:creationId xmlns:p14="http://schemas.microsoft.com/office/powerpoint/2010/main" val="1841278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CCA8F-DD60-47FE-8F24-90E76A47A793}"/>
              </a:ext>
            </a:extLst>
          </p:cNvPr>
          <p:cNvSpPr>
            <a:spLocks noGrp="1"/>
          </p:cNvSpPr>
          <p:nvPr>
            <p:ph type="title"/>
          </p:nvPr>
        </p:nvSpPr>
        <p:spPr/>
        <p:txBody>
          <a:bodyPr/>
          <a:lstStyle/>
          <a:p>
            <a:r>
              <a:rPr lang="en-US" dirty="0"/>
              <a:t>Methodology (cont.)</a:t>
            </a:r>
          </a:p>
        </p:txBody>
      </p:sp>
      <p:sp>
        <p:nvSpPr>
          <p:cNvPr id="3" name="Content Placeholder 2">
            <a:extLst>
              <a:ext uri="{FF2B5EF4-FFF2-40B4-BE49-F238E27FC236}">
                <a16:creationId xmlns:a16="http://schemas.microsoft.com/office/drawing/2014/main" id="{25326349-0CED-47EC-8B49-9D4560926B21}"/>
              </a:ext>
            </a:extLst>
          </p:cNvPr>
          <p:cNvSpPr>
            <a:spLocks noGrp="1"/>
          </p:cNvSpPr>
          <p:nvPr>
            <p:ph idx="1"/>
          </p:nvPr>
        </p:nvSpPr>
        <p:spPr/>
        <p:txBody>
          <a:bodyPr/>
          <a:lstStyle/>
          <a:p>
            <a:r>
              <a:rPr lang="en-US" dirty="0"/>
              <a:t>Neighborhood Visualization:</a:t>
            </a:r>
          </a:p>
          <a:p>
            <a:pPr lvl="1"/>
            <a:r>
              <a:rPr lang="en-US" dirty="0"/>
              <a:t>For exploratory analysis, the segmented neighborhoods were visualized:</a:t>
            </a:r>
          </a:p>
          <a:p>
            <a:pPr lvl="1"/>
            <a:endParaRPr lang="en-US" dirty="0"/>
          </a:p>
          <a:p>
            <a:pPr lvl="1"/>
            <a:r>
              <a:rPr lang="en-US" dirty="0"/>
              <a:t>Manhattan:				Toronto:</a:t>
            </a:r>
          </a:p>
        </p:txBody>
      </p:sp>
      <p:pic>
        <p:nvPicPr>
          <p:cNvPr id="5" name="Picture 4">
            <a:extLst>
              <a:ext uri="{FF2B5EF4-FFF2-40B4-BE49-F238E27FC236}">
                <a16:creationId xmlns:a16="http://schemas.microsoft.com/office/drawing/2014/main" id="{0CFB7641-8F22-440B-97C5-1BA04D6918E3}"/>
              </a:ext>
            </a:extLst>
          </p:cNvPr>
          <p:cNvPicPr/>
          <p:nvPr/>
        </p:nvPicPr>
        <p:blipFill>
          <a:blip r:embed="rId2"/>
          <a:stretch>
            <a:fillRect/>
          </a:stretch>
        </p:blipFill>
        <p:spPr>
          <a:xfrm>
            <a:off x="6436895" y="3429000"/>
            <a:ext cx="4916905" cy="2882900"/>
          </a:xfrm>
          <a:prstGeom prst="rect">
            <a:avLst/>
          </a:prstGeom>
        </p:spPr>
      </p:pic>
      <p:pic>
        <p:nvPicPr>
          <p:cNvPr id="6" name="Picture 5">
            <a:extLst>
              <a:ext uri="{FF2B5EF4-FFF2-40B4-BE49-F238E27FC236}">
                <a16:creationId xmlns:a16="http://schemas.microsoft.com/office/drawing/2014/main" id="{186E3B87-A24B-41AF-BB52-88B648812967}"/>
              </a:ext>
            </a:extLst>
          </p:cNvPr>
          <p:cNvPicPr/>
          <p:nvPr/>
        </p:nvPicPr>
        <p:blipFill>
          <a:blip r:embed="rId3"/>
          <a:stretch>
            <a:fillRect/>
          </a:stretch>
        </p:blipFill>
        <p:spPr>
          <a:xfrm>
            <a:off x="1267327" y="3429000"/>
            <a:ext cx="4740442" cy="2882900"/>
          </a:xfrm>
          <a:prstGeom prst="rect">
            <a:avLst/>
          </a:prstGeom>
        </p:spPr>
      </p:pic>
    </p:spTree>
    <p:extLst>
      <p:ext uri="{BB962C8B-B14F-4D97-AF65-F5344CB8AC3E}">
        <p14:creationId xmlns:p14="http://schemas.microsoft.com/office/powerpoint/2010/main" val="1820881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B8417-C49E-438F-B86C-1265C494DE48}"/>
              </a:ext>
            </a:extLst>
          </p:cNvPr>
          <p:cNvSpPr>
            <a:spLocks noGrp="1"/>
          </p:cNvSpPr>
          <p:nvPr>
            <p:ph type="title"/>
          </p:nvPr>
        </p:nvSpPr>
        <p:spPr/>
        <p:txBody>
          <a:bodyPr/>
          <a:lstStyle/>
          <a:p>
            <a:r>
              <a:rPr lang="en-US" dirty="0"/>
              <a:t>Methodology (cont.)</a:t>
            </a:r>
          </a:p>
        </p:txBody>
      </p:sp>
      <p:sp>
        <p:nvSpPr>
          <p:cNvPr id="3" name="Content Placeholder 2">
            <a:extLst>
              <a:ext uri="{FF2B5EF4-FFF2-40B4-BE49-F238E27FC236}">
                <a16:creationId xmlns:a16="http://schemas.microsoft.com/office/drawing/2014/main" id="{E2233D20-553A-48AE-8050-F36D57794364}"/>
              </a:ext>
            </a:extLst>
          </p:cNvPr>
          <p:cNvSpPr>
            <a:spLocks noGrp="1"/>
          </p:cNvSpPr>
          <p:nvPr>
            <p:ph idx="1"/>
          </p:nvPr>
        </p:nvSpPr>
        <p:spPr/>
        <p:txBody>
          <a:bodyPr/>
          <a:lstStyle/>
          <a:p>
            <a:r>
              <a:rPr lang="en-US" dirty="0"/>
              <a:t>Neighborhood Characterization:</a:t>
            </a:r>
          </a:p>
          <a:p>
            <a:pPr lvl="1"/>
            <a:r>
              <a:rPr lang="en-US" dirty="0"/>
              <a:t>The neighborhoods were then passed into Foursquare’s API, returning the most common venue types of each neighborhood by relative frequency:</a:t>
            </a:r>
          </a:p>
          <a:p>
            <a:pPr lvl="2"/>
            <a:r>
              <a:rPr lang="en-US" dirty="0"/>
              <a:t>Manhattan:					Toronto: </a:t>
            </a:r>
          </a:p>
        </p:txBody>
      </p:sp>
      <p:pic>
        <p:nvPicPr>
          <p:cNvPr id="5" name="Picture 4">
            <a:extLst>
              <a:ext uri="{FF2B5EF4-FFF2-40B4-BE49-F238E27FC236}">
                <a16:creationId xmlns:a16="http://schemas.microsoft.com/office/drawing/2014/main" id="{DDCFD12C-90F7-42DB-9C84-59C826B7A9D6}"/>
              </a:ext>
            </a:extLst>
          </p:cNvPr>
          <p:cNvPicPr>
            <a:picLocks noChangeAspect="1"/>
          </p:cNvPicPr>
          <p:nvPr/>
        </p:nvPicPr>
        <p:blipFill>
          <a:blip r:embed="rId2"/>
          <a:stretch>
            <a:fillRect/>
          </a:stretch>
        </p:blipFill>
        <p:spPr>
          <a:xfrm>
            <a:off x="6176211" y="3429000"/>
            <a:ext cx="5955130" cy="3063875"/>
          </a:xfrm>
          <a:prstGeom prst="rect">
            <a:avLst/>
          </a:prstGeom>
        </p:spPr>
      </p:pic>
      <p:pic>
        <p:nvPicPr>
          <p:cNvPr id="6" name="Picture 5">
            <a:extLst>
              <a:ext uri="{FF2B5EF4-FFF2-40B4-BE49-F238E27FC236}">
                <a16:creationId xmlns:a16="http://schemas.microsoft.com/office/drawing/2014/main" id="{E1EBCB11-E9F3-4240-8AF7-4091B13CD304}"/>
              </a:ext>
            </a:extLst>
          </p:cNvPr>
          <p:cNvPicPr>
            <a:picLocks noChangeAspect="1"/>
          </p:cNvPicPr>
          <p:nvPr/>
        </p:nvPicPr>
        <p:blipFill>
          <a:blip r:embed="rId3"/>
          <a:stretch>
            <a:fillRect/>
          </a:stretch>
        </p:blipFill>
        <p:spPr>
          <a:xfrm>
            <a:off x="60659" y="3569367"/>
            <a:ext cx="6115552" cy="2923508"/>
          </a:xfrm>
          <a:prstGeom prst="rect">
            <a:avLst/>
          </a:prstGeom>
        </p:spPr>
      </p:pic>
    </p:spTree>
    <p:extLst>
      <p:ext uri="{BB962C8B-B14F-4D97-AF65-F5344CB8AC3E}">
        <p14:creationId xmlns:p14="http://schemas.microsoft.com/office/powerpoint/2010/main" val="749283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20DAA-D909-4F1E-88D6-AAD1238D58B1}"/>
              </a:ext>
            </a:extLst>
          </p:cNvPr>
          <p:cNvSpPr>
            <a:spLocks noGrp="1"/>
          </p:cNvSpPr>
          <p:nvPr>
            <p:ph type="title"/>
          </p:nvPr>
        </p:nvSpPr>
        <p:spPr/>
        <p:txBody>
          <a:bodyPr/>
          <a:lstStyle/>
          <a:p>
            <a:r>
              <a:rPr lang="en-US" dirty="0"/>
              <a:t>Methodology (cont.)</a:t>
            </a:r>
          </a:p>
        </p:txBody>
      </p:sp>
      <p:sp>
        <p:nvSpPr>
          <p:cNvPr id="3" name="Content Placeholder 2">
            <a:extLst>
              <a:ext uri="{FF2B5EF4-FFF2-40B4-BE49-F238E27FC236}">
                <a16:creationId xmlns:a16="http://schemas.microsoft.com/office/drawing/2014/main" id="{950F5B6D-F9D8-4D2D-964A-E7ADAA823A0F}"/>
              </a:ext>
            </a:extLst>
          </p:cNvPr>
          <p:cNvSpPr>
            <a:spLocks noGrp="1"/>
          </p:cNvSpPr>
          <p:nvPr>
            <p:ph idx="1"/>
          </p:nvPr>
        </p:nvSpPr>
        <p:spPr/>
        <p:txBody>
          <a:bodyPr/>
          <a:lstStyle/>
          <a:p>
            <a:r>
              <a:rPr lang="en-US" dirty="0"/>
              <a:t>Clustering:</a:t>
            </a:r>
          </a:p>
          <a:p>
            <a:pPr lvl="1"/>
            <a:r>
              <a:rPr lang="en-US" dirty="0"/>
              <a:t>The frequency data for Manhattan and Toronto neighborhoods were combined and clustered together, after finding an optimal k value of k = 3 via the Elbow Method and Silhouette Score validation, separating the neighborhoods into three clusters.</a:t>
            </a:r>
          </a:p>
          <a:p>
            <a:pPr lvl="1"/>
            <a:r>
              <a:rPr lang="en-US" dirty="0"/>
              <a:t>The cluster containing the neighborhoods with our client’s coffee shops was extracted for further and more detailed analysis.</a:t>
            </a:r>
          </a:p>
        </p:txBody>
      </p:sp>
      <p:pic>
        <p:nvPicPr>
          <p:cNvPr id="4" name="Picture 3">
            <a:extLst>
              <a:ext uri="{FF2B5EF4-FFF2-40B4-BE49-F238E27FC236}">
                <a16:creationId xmlns:a16="http://schemas.microsoft.com/office/drawing/2014/main" id="{4364C204-E95A-4F87-92C5-AAD4F1778DEA}"/>
              </a:ext>
            </a:extLst>
          </p:cNvPr>
          <p:cNvPicPr>
            <a:picLocks noChangeAspect="1"/>
          </p:cNvPicPr>
          <p:nvPr/>
        </p:nvPicPr>
        <p:blipFill>
          <a:blip r:embed="rId2"/>
          <a:stretch>
            <a:fillRect/>
          </a:stretch>
        </p:blipFill>
        <p:spPr>
          <a:xfrm>
            <a:off x="1857375" y="4542923"/>
            <a:ext cx="8477250" cy="1333500"/>
          </a:xfrm>
          <a:prstGeom prst="rect">
            <a:avLst/>
          </a:prstGeom>
        </p:spPr>
      </p:pic>
    </p:spTree>
    <p:extLst>
      <p:ext uri="{BB962C8B-B14F-4D97-AF65-F5344CB8AC3E}">
        <p14:creationId xmlns:p14="http://schemas.microsoft.com/office/powerpoint/2010/main" val="2023731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74559-2435-473F-8128-96E64726E9EF}"/>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4780843F-2A5D-4243-9D19-970AF6E04D7B}"/>
              </a:ext>
            </a:extLst>
          </p:cNvPr>
          <p:cNvSpPr>
            <a:spLocks noGrp="1"/>
          </p:cNvSpPr>
          <p:nvPr>
            <p:ph idx="1"/>
          </p:nvPr>
        </p:nvSpPr>
        <p:spPr/>
        <p:txBody>
          <a:bodyPr/>
          <a:lstStyle/>
          <a:p>
            <a:r>
              <a:rPr lang="en-US" dirty="0"/>
              <a:t>Manhattan Neighborhoods:</a:t>
            </a:r>
          </a:p>
          <a:p>
            <a:pPr lvl="1"/>
            <a:r>
              <a:rPr lang="en-US" sz="1800" dirty="0"/>
              <a:t>Via K Means clustering it was determined that the venues that characterized the two neighborhoods of Manhattan containing the client’s coffee shop locations were primarily Coffee shops, as well as cafés.</a:t>
            </a:r>
          </a:p>
          <a:p>
            <a:pPr lvl="1"/>
            <a:r>
              <a:rPr lang="en-US" sz="1800" dirty="0"/>
              <a:t>For this, Carnegie Hill and Chelsea clustered together with several Toronto neighborhoods characterized similarly:</a:t>
            </a:r>
          </a:p>
          <a:p>
            <a:pPr marL="457200" lvl="1" indent="0">
              <a:buNone/>
            </a:pPr>
            <a:endParaRPr lang="en-US" dirty="0"/>
          </a:p>
        </p:txBody>
      </p:sp>
      <p:pic>
        <p:nvPicPr>
          <p:cNvPr id="6" name="Picture 5">
            <a:extLst>
              <a:ext uri="{FF2B5EF4-FFF2-40B4-BE49-F238E27FC236}">
                <a16:creationId xmlns:a16="http://schemas.microsoft.com/office/drawing/2014/main" id="{5FCFBD20-1F57-451E-BD43-60B03DDC8719}"/>
              </a:ext>
            </a:extLst>
          </p:cNvPr>
          <p:cNvPicPr>
            <a:picLocks noChangeAspect="1"/>
          </p:cNvPicPr>
          <p:nvPr/>
        </p:nvPicPr>
        <p:blipFill>
          <a:blip r:embed="rId2"/>
          <a:stretch>
            <a:fillRect/>
          </a:stretch>
        </p:blipFill>
        <p:spPr>
          <a:xfrm>
            <a:off x="1843087" y="3428999"/>
            <a:ext cx="8505825" cy="3063875"/>
          </a:xfrm>
          <a:prstGeom prst="rect">
            <a:avLst/>
          </a:prstGeom>
        </p:spPr>
      </p:pic>
    </p:spTree>
    <p:extLst>
      <p:ext uri="{BB962C8B-B14F-4D97-AF65-F5344CB8AC3E}">
        <p14:creationId xmlns:p14="http://schemas.microsoft.com/office/powerpoint/2010/main" val="3240800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E44B2-AE82-4F95-9410-B86966A512B2}"/>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E5F64BFA-3C2C-4964-8990-A348D71B9551}"/>
              </a:ext>
            </a:extLst>
          </p:cNvPr>
          <p:cNvSpPr>
            <a:spLocks noGrp="1"/>
          </p:cNvSpPr>
          <p:nvPr>
            <p:ph idx="1"/>
          </p:nvPr>
        </p:nvSpPr>
        <p:spPr/>
        <p:txBody>
          <a:bodyPr/>
          <a:lstStyle/>
          <a:p>
            <a:r>
              <a:rPr lang="en-US" dirty="0"/>
              <a:t>Toronto Neighborhoods:</a:t>
            </a:r>
          </a:p>
          <a:p>
            <a:pPr lvl="1"/>
            <a:r>
              <a:rPr lang="en-US" sz="1600" dirty="0"/>
              <a:t>With these results in mind, Toronto neighborhoods were selected from the same cluster as Carnegie Hill and Chelsea. This group was narrowed down to Toronto neighborhoods with Coffee Shops as the most common venue type, and cafés as the second most common.</a:t>
            </a:r>
          </a:p>
          <a:p>
            <a:pPr lvl="1"/>
            <a:r>
              <a:rPr lang="en-US" sz="1600" dirty="0"/>
              <a:t>Special consideration was given to Queen’s Park and </a:t>
            </a:r>
            <a:r>
              <a:rPr lang="en-US" sz="1600" dirty="0" err="1"/>
              <a:t>Harbourfront</a:t>
            </a:r>
            <a:r>
              <a:rPr lang="en-US" sz="1600" dirty="0"/>
              <a:t> as they contained Italian Restaurants in their top five most common venue types, which is another characteristic shared by Carnegie Hall, our client’s most successful neighborhood.</a:t>
            </a:r>
          </a:p>
        </p:txBody>
      </p:sp>
      <p:pic>
        <p:nvPicPr>
          <p:cNvPr id="5" name="Picture 4">
            <a:extLst>
              <a:ext uri="{FF2B5EF4-FFF2-40B4-BE49-F238E27FC236}">
                <a16:creationId xmlns:a16="http://schemas.microsoft.com/office/drawing/2014/main" id="{6F8BEE87-82E5-43E9-9AFF-418425B6E871}"/>
              </a:ext>
            </a:extLst>
          </p:cNvPr>
          <p:cNvPicPr>
            <a:picLocks noChangeAspect="1"/>
          </p:cNvPicPr>
          <p:nvPr/>
        </p:nvPicPr>
        <p:blipFill>
          <a:blip r:embed="rId2"/>
          <a:stretch>
            <a:fillRect/>
          </a:stretch>
        </p:blipFill>
        <p:spPr>
          <a:xfrm>
            <a:off x="986589" y="3705725"/>
            <a:ext cx="10367211" cy="2787149"/>
          </a:xfrm>
          <a:prstGeom prst="rect">
            <a:avLst/>
          </a:prstGeom>
        </p:spPr>
      </p:pic>
    </p:spTree>
    <p:extLst>
      <p:ext uri="{BB962C8B-B14F-4D97-AF65-F5344CB8AC3E}">
        <p14:creationId xmlns:p14="http://schemas.microsoft.com/office/powerpoint/2010/main" val="2629383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EDC7B-F2CA-4907-B366-965E7FFDAA0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3314FAB-616B-4C3A-A267-5A3955AC2D89}"/>
              </a:ext>
            </a:extLst>
          </p:cNvPr>
          <p:cNvSpPr>
            <a:spLocks noGrp="1"/>
          </p:cNvSpPr>
          <p:nvPr>
            <p:ph idx="1"/>
          </p:nvPr>
        </p:nvSpPr>
        <p:spPr/>
        <p:txBody>
          <a:bodyPr/>
          <a:lstStyle/>
          <a:p>
            <a:r>
              <a:rPr lang="en-US" dirty="0"/>
              <a:t>Final recommendation:</a:t>
            </a:r>
          </a:p>
          <a:p>
            <a:pPr lvl="1"/>
            <a:r>
              <a:rPr lang="en-US" dirty="0"/>
              <a:t>Based on the geospatial analysis of both our client’s successful locations and of our client’s target location, using statistical analysis and K Means clustering, our client has received the recommendation to expand into Queen’s Park, Toronto, Ontario Canada. This neighborhood clusters with both Carnegie Hill and Chelsea, the two neighborhoods the client is already operating in, and it also shares the 1</a:t>
            </a:r>
            <a:r>
              <a:rPr lang="en-US" baseline="30000" dirty="0"/>
              <a:t>st</a:t>
            </a:r>
            <a:r>
              <a:rPr lang="en-US" dirty="0"/>
              <a:t> and 2</a:t>
            </a:r>
            <a:r>
              <a:rPr lang="en-US" baseline="30000" dirty="0"/>
              <a:t>nd</a:t>
            </a:r>
            <a:r>
              <a:rPr lang="en-US" dirty="0"/>
              <a:t> most common venue types with Carnegie Hill.</a:t>
            </a:r>
          </a:p>
          <a:p>
            <a:pPr lvl="1"/>
            <a:r>
              <a:rPr lang="en-US" dirty="0"/>
              <a:t>Queen’s Park also contains Italian Restaurants in its top five most common venues, another  shared feature with Carnegie Hill.</a:t>
            </a:r>
          </a:p>
          <a:p>
            <a:pPr lvl="1"/>
            <a:r>
              <a:rPr lang="en-US" dirty="0"/>
              <a:t>For this, it is inferred that Queen’s Park contains a similar clientele to Carnegie Hill where our client has already been </a:t>
            </a:r>
            <a:r>
              <a:rPr lang="en-US"/>
              <a:t>very successful.</a:t>
            </a:r>
            <a:endParaRPr lang="en-US" dirty="0"/>
          </a:p>
        </p:txBody>
      </p:sp>
    </p:spTree>
    <p:extLst>
      <p:ext uri="{BB962C8B-B14F-4D97-AF65-F5344CB8AC3E}">
        <p14:creationId xmlns:p14="http://schemas.microsoft.com/office/powerpoint/2010/main" val="1764825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648</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The Battle of The Neighborhoods Presentation</vt:lpstr>
      <vt:lpstr>Introduction</vt:lpstr>
      <vt:lpstr>Methodology</vt:lpstr>
      <vt:lpstr>Methodology (cont.)</vt:lpstr>
      <vt:lpstr>Methodology (cont.)</vt:lpstr>
      <vt:lpstr>Methodology (cont.)</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The Neighborhoods Presentation</dc:title>
  <dc:creator>Cerebro</dc:creator>
  <cp:lastModifiedBy>Cerebro</cp:lastModifiedBy>
  <cp:revision>5</cp:revision>
  <dcterms:created xsi:type="dcterms:W3CDTF">2020-12-07T19:08:33Z</dcterms:created>
  <dcterms:modified xsi:type="dcterms:W3CDTF">2020-12-07T20:18:29Z</dcterms:modified>
</cp:coreProperties>
</file>