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Oswald"/>
      <p:regular r:id="rId28"/>
      <p:bold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swald-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6.xml"/><Relationship Id="rId33" Type="http://schemas.openxmlformats.org/officeDocument/2006/relationships/font" Target="fonts/SourceSansPro-boldItalic.fntdata"/><Relationship Id="rId10" Type="http://schemas.openxmlformats.org/officeDocument/2006/relationships/slide" Target="slides/slide5.xml"/><Relationship Id="rId32"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324c98c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324c98c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324c98c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324c98c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324c98c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324c98c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324c98c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5324c98c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324c98c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324c98c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324c98c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324c98c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324c98c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324c98c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324c98c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324c98c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324c98c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324c98c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324c98c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324c98c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324c98c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324c98c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324c98c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324c98c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324c98c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324c98c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80150" y="1420900"/>
            <a:ext cx="8183700" cy="1504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ts val="990"/>
              <a:buFont typeface="Arial"/>
              <a:buNone/>
            </a:pPr>
            <a:r>
              <a:rPr lang="en" sz="5900">
                <a:solidFill>
                  <a:schemeClr val="dk1"/>
                </a:solidFill>
                <a:latin typeface="Oswald"/>
                <a:ea typeface="Oswald"/>
                <a:cs typeface="Oswald"/>
                <a:sym typeface="Oswald"/>
              </a:rPr>
              <a:t>AI PROJECT</a:t>
            </a:r>
            <a:endParaRPr sz="5900">
              <a:solidFill>
                <a:schemeClr val="dk1"/>
              </a:solidFill>
              <a:latin typeface="Oswald"/>
              <a:ea typeface="Oswald"/>
              <a:cs typeface="Oswald"/>
              <a:sym typeface="Oswald"/>
            </a:endParaRPr>
          </a:p>
          <a:p>
            <a:pPr indent="0" lvl="0" marL="0" rtl="0" algn="l">
              <a:spcBef>
                <a:spcPts val="0"/>
              </a:spcBef>
              <a:spcAft>
                <a:spcPts val="0"/>
              </a:spcAft>
              <a:buNone/>
            </a:pPr>
            <a:r>
              <a:rPr lang="en" sz="4300">
                <a:solidFill>
                  <a:schemeClr val="dk1"/>
                </a:solidFill>
                <a:latin typeface="Oswald"/>
                <a:ea typeface="Oswald"/>
                <a:cs typeface="Oswald"/>
                <a:sym typeface="Oswald"/>
              </a:rPr>
              <a:t>WORKSHOP FEEDBACK ANALYSIS</a:t>
            </a:r>
            <a:endParaRPr>
              <a:solidFill>
                <a:schemeClr val="dk1"/>
              </a:solidFill>
            </a:endParaRPr>
          </a:p>
        </p:txBody>
      </p:sp>
      <p:sp>
        <p:nvSpPr>
          <p:cNvPr id="87" name="Google Shape;87;p13"/>
          <p:cNvSpPr txBox="1"/>
          <p:nvPr>
            <p:ph idx="1" type="subTitle"/>
          </p:nvPr>
        </p:nvSpPr>
        <p:spPr>
          <a:xfrm>
            <a:off x="480150" y="3885500"/>
            <a:ext cx="8183700" cy="807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275"/>
              <a:buFont typeface="Arial"/>
              <a:buNone/>
            </a:pPr>
            <a:r>
              <a:rPr b="1" lang="en" sz="1400">
                <a:solidFill>
                  <a:schemeClr val="dk2"/>
                </a:solidFill>
                <a:latin typeface="Raleway"/>
                <a:ea typeface="Raleway"/>
                <a:cs typeface="Raleway"/>
                <a:sym typeface="Raleway"/>
              </a:rPr>
              <a:t>KEEGAN PAUL COLACO - 101</a:t>
            </a:r>
            <a:endParaRPr b="1" sz="1400">
              <a:solidFill>
                <a:schemeClr val="dk2"/>
              </a:solidFill>
              <a:latin typeface="Raleway"/>
              <a:ea typeface="Raleway"/>
              <a:cs typeface="Raleway"/>
              <a:sym typeface="Raleway"/>
            </a:endParaRPr>
          </a:p>
          <a:p>
            <a:pPr indent="0" lvl="0" marL="0" rtl="0" algn="l">
              <a:lnSpc>
                <a:spcPct val="105000"/>
              </a:lnSpc>
              <a:spcBef>
                <a:spcPts val="0"/>
              </a:spcBef>
              <a:spcAft>
                <a:spcPts val="0"/>
              </a:spcAft>
              <a:buClr>
                <a:schemeClr val="dk2"/>
              </a:buClr>
              <a:buSzPts val="275"/>
              <a:buFont typeface="Arial"/>
              <a:buNone/>
            </a:pPr>
            <a:r>
              <a:rPr b="1" lang="en" sz="1400">
                <a:solidFill>
                  <a:schemeClr val="dk2"/>
                </a:solidFill>
                <a:latin typeface="Raleway"/>
                <a:ea typeface="Raleway"/>
                <a:cs typeface="Raleway"/>
                <a:sym typeface="Raleway"/>
              </a:rPr>
              <a:t>S.SHIVRAM PRASADH - 116</a:t>
            </a:r>
            <a:endParaRPr b="1" sz="1400">
              <a:solidFill>
                <a:schemeClr val="dk2"/>
              </a:solidFill>
              <a:latin typeface="Raleway"/>
              <a:ea typeface="Raleway"/>
              <a:cs typeface="Raleway"/>
              <a:sym typeface="Raleway"/>
            </a:endParaRPr>
          </a:p>
          <a:p>
            <a:pPr indent="0" lvl="0" marL="0" rtl="0" algn="l">
              <a:lnSpc>
                <a:spcPct val="105000"/>
              </a:lnSpc>
              <a:spcBef>
                <a:spcPts val="0"/>
              </a:spcBef>
              <a:spcAft>
                <a:spcPts val="0"/>
              </a:spcAft>
              <a:buClr>
                <a:schemeClr val="dk2"/>
              </a:buClr>
              <a:buSzPts val="275"/>
              <a:buFont typeface="Arial"/>
              <a:buNone/>
            </a:pPr>
            <a:r>
              <a:rPr b="1" lang="en" sz="1400">
                <a:solidFill>
                  <a:schemeClr val="dk2"/>
                </a:solidFill>
                <a:latin typeface="Raleway"/>
                <a:ea typeface="Raleway"/>
                <a:cs typeface="Raleway"/>
                <a:sym typeface="Raleway"/>
              </a:rPr>
              <a:t>KAVIN NANDHA.M - 100</a:t>
            </a:r>
            <a:endParaRPr b="1" sz="1400">
              <a:solidFill>
                <a:schemeClr val="dk2"/>
              </a:solidFill>
              <a:latin typeface="Raleway"/>
              <a:ea typeface="Raleway"/>
              <a:cs typeface="Raleway"/>
              <a:sym typeface="Raleway"/>
            </a:endParaRPr>
          </a:p>
          <a:p>
            <a:pPr indent="0" lvl="0" marL="0" rtl="0" algn="l">
              <a:lnSpc>
                <a:spcPct val="90000"/>
              </a:lnSpc>
              <a:spcBef>
                <a:spcPts val="0"/>
              </a:spcBef>
              <a:spcAft>
                <a:spcPts val="0"/>
              </a:spcAft>
              <a:buSzPts val="275"/>
              <a:buNone/>
            </a:pPr>
            <a:r>
              <a:t/>
            </a:r>
            <a:endParaRPr b="1" sz="1475">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622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Vectorization/Word Embedding</a:t>
            </a:r>
            <a:endParaRPr>
              <a:solidFill>
                <a:schemeClr val="dk1"/>
              </a:solidFill>
            </a:endParaRPr>
          </a:p>
        </p:txBody>
      </p:sp>
      <p:sp>
        <p:nvSpPr>
          <p:cNvPr id="141" name="Google Shape;141;p22"/>
          <p:cNvSpPr txBox="1"/>
          <p:nvPr>
            <p:ph idx="1" type="body"/>
          </p:nvPr>
        </p:nvSpPr>
        <p:spPr>
          <a:xfrm>
            <a:off x="311700" y="1414475"/>
            <a:ext cx="8520600" cy="31398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CountVec:</a:t>
            </a:r>
            <a:r>
              <a:rPr lang="en" sz="1600">
                <a:solidFill>
                  <a:schemeClr val="dk2"/>
                </a:solidFill>
                <a:latin typeface="Source Sans Pro"/>
                <a:ea typeface="Source Sans Pro"/>
                <a:cs typeface="Source Sans Pro"/>
                <a:sym typeface="Source Sans Pro"/>
              </a:rPr>
              <a:t> Count number of times a particular word appears in the document. CountVectorizer helps to get this count.</a:t>
            </a:r>
            <a:endParaRPr sz="1600">
              <a:solidFill>
                <a:schemeClr val="dk2"/>
              </a:solidFill>
              <a:latin typeface="Source Sans Pro"/>
              <a:ea typeface="Source Sans Pro"/>
              <a:cs typeface="Source Sans Pro"/>
              <a:sym typeface="Source Sans Pro"/>
            </a:endParaRPr>
          </a:p>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TF-IDF</a:t>
            </a:r>
            <a:r>
              <a:rPr lang="en" sz="1600">
                <a:solidFill>
                  <a:schemeClr val="dk2"/>
                </a:solidFill>
                <a:latin typeface="Source Sans Pro"/>
                <a:ea typeface="Source Sans Pro"/>
                <a:cs typeface="Source Sans Pro"/>
                <a:sym typeface="Source Sans Pro"/>
              </a:rPr>
              <a:t>: Term frequency Inverse document frequency (TF-IDF) provides an overall weightage of a word in the document. TfidfVectorizer helps to get this weighted score.</a:t>
            </a:r>
            <a:endParaRPr sz="1600">
              <a:solidFill>
                <a:schemeClr val="dk2"/>
              </a:solidFill>
              <a:latin typeface="Source Sans Pro"/>
              <a:ea typeface="Source Sans Pro"/>
              <a:cs typeface="Source Sans Pro"/>
              <a:sym typeface="Source Sans Pro"/>
            </a:endParaRPr>
          </a:p>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Comparison:</a:t>
            </a:r>
            <a:r>
              <a:rPr lang="en" sz="1600">
                <a:solidFill>
                  <a:schemeClr val="dk2"/>
                </a:solidFill>
                <a:latin typeface="Source Sans Pro"/>
                <a:ea typeface="Source Sans Pro"/>
                <a:cs typeface="Source Sans Pro"/>
                <a:sym typeface="Source Sans Pro"/>
              </a:rPr>
              <a:t> CountVec might provide biased results in favour of most frequent words. This ignores the rare words which might have higher importance.</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3500" y="61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 Development</a:t>
            </a:r>
            <a:endParaRPr>
              <a:solidFill>
                <a:schemeClr val="dk1"/>
              </a:solidFill>
            </a:endParaRPr>
          </a:p>
        </p:txBody>
      </p:sp>
      <p:sp>
        <p:nvSpPr>
          <p:cNvPr id="147" name="Google Shape;147;p23"/>
          <p:cNvSpPr txBox="1"/>
          <p:nvPr>
            <p:ph idx="1" type="body"/>
          </p:nvPr>
        </p:nvSpPr>
        <p:spPr>
          <a:xfrm>
            <a:off x="311700" y="1527000"/>
            <a:ext cx="8520600" cy="20895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Font typeface="Source Sans Pro"/>
              <a:buChar char="●"/>
            </a:pPr>
            <a:r>
              <a:rPr lang="en" sz="1600">
                <a:solidFill>
                  <a:schemeClr val="dk2"/>
                </a:solidFill>
                <a:latin typeface="Source Sans Pro"/>
                <a:ea typeface="Source Sans Pro"/>
                <a:cs typeface="Source Sans Pro"/>
                <a:sym typeface="Source Sans Pro"/>
              </a:rPr>
              <a:t>We can use any of the classification models like logistic regression, random forest (RF), support vector machines (SVM) or any deep learning models to predict the label. </a:t>
            </a:r>
            <a:endParaRPr sz="1600">
              <a:solidFill>
                <a:schemeClr val="dk2"/>
              </a:solidFill>
              <a:latin typeface="Source Sans Pro"/>
              <a:ea typeface="Source Sans Pro"/>
              <a:cs typeface="Source Sans Pro"/>
              <a:sym typeface="Source Sans Pro"/>
            </a:endParaRPr>
          </a:p>
          <a:p>
            <a:pPr indent="-330200" lvl="0" marL="457200" rtl="0" algn="l">
              <a:lnSpc>
                <a:spcPct val="150000"/>
              </a:lnSpc>
              <a:spcBef>
                <a:spcPts val="0"/>
              </a:spcBef>
              <a:spcAft>
                <a:spcPts val="0"/>
              </a:spcAft>
              <a:buClr>
                <a:schemeClr val="dk2"/>
              </a:buClr>
              <a:buSzPts val="1600"/>
              <a:buFont typeface="Source Sans Pro"/>
              <a:buChar char="●"/>
            </a:pPr>
            <a:r>
              <a:rPr lang="en" sz="1600">
                <a:solidFill>
                  <a:schemeClr val="dk2"/>
                </a:solidFill>
                <a:latin typeface="Source Sans Pro"/>
                <a:ea typeface="Source Sans Pro"/>
                <a:cs typeface="Source Sans Pro"/>
                <a:sym typeface="Source Sans Pro"/>
              </a:rPr>
              <a:t>As a measure of accuracy, F1-score can be used based the problem statement in hand.</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559975" y="6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Results</a:t>
            </a:r>
            <a:endParaRPr>
              <a:solidFill>
                <a:schemeClr val="dk1"/>
              </a:solidFill>
            </a:endParaRPr>
          </a:p>
        </p:txBody>
      </p:sp>
      <p:sp>
        <p:nvSpPr>
          <p:cNvPr id="153" name="Google Shape;153;p24"/>
          <p:cNvSpPr txBox="1"/>
          <p:nvPr>
            <p:ph idx="1" type="body"/>
          </p:nvPr>
        </p:nvSpPr>
        <p:spPr>
          <a:xfrm>
            <a:off x="311700" y="1510600"/>
            <a:ext cx="8520600" cy="82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latin typeface="Source Sans Pro"/>
                <a:ea typeface="Source Sans Pro"/>
                <a:cs typeface="Source Sans Pro"/>
                <a:sym typeface="Source Sans Pro"/>
              </a:rPr>
              <a:t>When a negative statement is given as an input, the model returns the result as ‘negative’.</a:t>
            </a:r>
            <a:endParaRPr sz="1600">
              <a:solidFill>
                <a:schemeClr val="dk2"/>
              </a:solidFill>
              <a:latin typeface="Source Sans Pro"/>
              <a:ea typeface="Source Sans Pro"/>
              <a:cs typeface="Source Sans Pro"/>
              <a:sym typeface="Source Sans Pro"/>
            </a:endParaRPr>
          </a:p>
        </p:txBody>
      </p:sp>
      <p:pic>
        <p:nvPicPr>
          <p:cNvPr id="154" name="Google Shape;154;p24"/>
          <p:cNvPicPr preferRelativeResize="0"/>
          <p:nvPr/>
        </p:nvPicPr>
        <p:blipFill>
          <a:blip r:embed="rId3">
            <a:alphaModFix/>
          </a:blip>
          <a:stretch>
            <a:fillRect/>
          </a:stretch>
        </p:blipFill>
        <p:spPr>
          <a:xfrm>
            <a:off x="1108025" y="2232350"/>
            <a:ext cx="6927950" cy="143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1397872"/>
            <a:ext cx="8520600" cy="49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latin typeface="Source Sans Pro"/>
                <a:ea typeface="Source Sans Pro"/>
                <a:cs typeface="Source Sans Pro"/>
                <a:sym typeface="Source Sans Pro"/>
              </a:rPr>
              <a:t>When the input is positive, the model returns the result as ‘</a:t>
            </a:r>
            <a:r>
              <a:rPr lang="en" sz="1600">
                <a:solidFill>
                  <a:schemeClr val="dk2"/>
                </a:solidFill>
                <a:latin typeface="Source Sans Pro"/>
                <a:ea typeface="Source Sans Pro"/>
                <a:cs typeface="Source Sans Pro"/>
                <a:sym typeface="Source Sans Pro"/>
              </a:rPr>
              <a:t>positive’.</a:t>
            </a:r>
            <a:endParaRPr sz="1600">
              <a:solidFill>
                <a:schemeClr val="dk2"/>
              </a:solidFill>
              <a:latin typeface="Source Sans Pro"/>
              <a:ea typeface="Source Sans Pro"/>
              <a:cs typeface="Source Sans Pro"/>
              <a:sym typeface="Source Sans Pro"/>
            </a:endParaRPr>
          </a:p>
        </p:txBody>
      </p:sp>
      <p:pic>
        <p:nvPicPr>
          <p:cNvPr id="160" name="Google Shape;160;p25"/>
          <p:cNvPicPr preferRelativeResize="0"/>
          <p:nvPr/>
        </p:nvPicPr>
        <p:blipFill>
          <a:blip r:embed="rId3">
            <a:alphaModFix/>
          </a:blip>
          <a:stretch>
            <a:fillRect/>
          </a:stretch>
        </p:blipFill>
        <p:spPr>
          <a:xfrm>
            <a:off x="1125112" y="1986525"/>
            <a:ext cx="6893775" cy="1548075"/>
          </a:xfrm>
          <a:prstGeom prst="rect">
            <a:avLst/>
          </a:prstGeom>
          <a:noFill/>
          <a:ln>
            <a:noFill/>
          </a:ln>
        </p:spPr>
      </p:pic>
      <p:sp>
        <p:nvSpPr>
          <p:cNvPr id="161" name="Google Shape;161;p25"/>
          <p:cNvSpPr txBox="1"/>
          <p:nvPr>
            <p:ph type="title"/>
          </p:nvPr>
        </p:nvSpPr>
        <p:spPr>
          <a:xfrm>
            <a:off x="569700" y="656600"/>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Results</a:t>
            </a:r>
            <a:endParaRPr>
              <a:solidFill>
                <a:schemeClr val="dk1"/>
              </a:solidFill>
            </a:endParaRPr>
          </a:p>
        </p:txBody>
      </p:sp>
      <p:sp>
        <p:nvSpPr>
          <p:cNvPr id="162" name="Google Shape;162;p25"/>
          <p:cNvSpPr txBox="1"/>
          <p:nvPr/>
        </p:nvSpPr>
        <p:spPr>
          <a:xfrm>
            <a:off x="569700" y="3932625"/>
            <a:ext cx="789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Source Sans Pro"/>
                <a:ea typeface="Source Sans Pro"/>
                <a:cs typeface="Source Sans Pro"/>
                <a:sym typeface="Source Sans Pro"/>
              </a:rPr>
              <a:t>THE ACCURACY WAS FOUND TO BE 82.17%</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75825" y="6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Conclusion</a:t>
            </a:r>
            <a:endParaRPr>
              <a:solidFill>
                <a:schemeClr val="dk1"/>
              </a:solidFill>
            </a:endParaRPr>
          </a:p>
        </p:txBody>
      </p:sp>
      <p:sp>
        <p:nvSpPr>
          <p:cNvPr id="168" name="Google Shape;168;p26"/>
          <p:cNvSpPr txBox="1"/>
          <p:nvPr>
            <p:ph idx="1" type="body"/>
          </p:nvPr>
        </p:nvSpPr>
        <p:spPr>
          <a:xfrm>
            <a:off x="375825"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dk2"/>
                </a:solidFill>
                <a:latin typeface="Source Sans Pro"/>
                <a:ea typeface="Source Sans Pro"/>
                <a:cs typeface="Source Sans Pro"/>
                <a:sym typeface="Source Sans Pro"/>
              </a:rPr>
              <a:t>Sentiment analysis can be applied to countless aspects of business, from brand monitoring and product analytics, to customer service and market research. By incorporating it into their existing systems and analytics, leading brands (not to mention entire cities) are able to work faster, with more accuracy, toward more useful ends.</a:t>
            </a:r>
            <a:endParaRPr sz="1800">
              <a:solidFill>
                <a:schemeClr val="dk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600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a:t>
            </a:r>
            <a:endParaRPr>
              <a:solidFill>
                <a:schemeClr val="dk1"/>
              </a:solidFill>
            </a:endParaRPr>
          </a:p>
        </p:txBody>
      </p:sp>
      <p:sp>
        <p:nvSpPr>
          <p:cNvPr id="93" name="Google Shape;93;p14"/>
          <p:cNvSpPr txBox="1"/>
          <p:nvPr>
            <p:ph idx="1" type="body"/>
          </p:nvPr>
        </p:nvSpPr>
        <p:spPr>
          <a:xfrm>
            <a:off x="311700" y="1510875"/>
            <a:ext cx="8520600" cy="301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50">
                <a:solidFill>
                  <a:schemeClr val="dk2"/>
                </a:solidFill>
                <a:latin typeface="Source Sans Pro"/>
                <a:ea typeface="Source Sans Pro"/>
                <a:cs typeface="Source Sans Pro"/>
                <a:sym typeface="Source Sans Pro"/>
              </a:rPr>
              <a:t>Workshop Analysis: </a:t>
            </a:r>
            <a:endParaRPr sz="1850">
              <a:solidFill>
                <a:schemeClr val="dk2"/>
              </a:solidFill>
              <a:latin typeface="Source Sans Pro"/>
              <a:ea typeface="Source Sans Pro"/>
              <a:cs typeface="Source Sans Pro"/>
              <a:sym typeface="Source Sans Pro"/>
            </a:endParaRPr>
          </a:p>
          <a:p>
            <a:pPr indent="-337264" lvl="0" marL="457200" rtl="0" algn="l">
              <a:lnSpc>
                <a:spcPct val="150000"/>
              </a:lnSpc>
              <a:spcBef>
                <a:spcPts val="1200"/>
              </a:spcBef>
              <a:spcAft>
                <a:spcPts val="0"/>
              </a:spcAft>
              <a:buClr>
                <a:schemeClr val="dk2"/>
              </a:buClr>
              <a:buSzPct val="100000"/>
              <a:buFont typeface="Source Sans Pro"/>
              <a:buChar char="●"/>
            </a:pPr>
            <a:r>
              <a:rPr lang="en" sz="1850">
                <a:solidFill>
                  <a:schemeClr val="dk2"/>
                </a:solidFill>
                <a:latin typeface="Source Sans Pro"/>
                <a:ea typeface="Source Sans Pro"/>
                <a:cs typeface="Source Sans Pro"/>
                <a:sym typeface="Source Sans Pro"/>
              </a:rPr>
              <a:t>This model is used to receive feedback (in the form of text) about a workshop. The review is taken from the people who attend the workshop and it is analyzed by the model.</a:t>
            </a:r>
            <a:endParaRPr sz="1850">
              <a:solidFill>
                <a:schemeClr val="dk2"/>
              </a:solidFill>
              <a:latin typeface="Source Sans Pro"/>
              <a:ea typeface="Source Sans Pro"/>
              <a:cs typeface="Source Sans Pro"/>
              <a:sym typeface="Source Sans Pro"/>
            </a:endParaRPr>
          </a:p>
          <a:p>
            <a:pPr indent="-337264" lvl="0" marL="457200" rtl="0" algn="l">
              <a:lnSpc>
                <a:spcPct val="150000"/>
              </a:lnSpc>
              <a:spcBef>
                <a:spcPts val="0"/>
              </a:spcBef>
              <a:spcAft>
                <a:spcPts val="0"/>
              </a:spcAft>
              <a:buClr>
                <a:schemeClr val="dk2"/>
              </a:buClr>
              <a:buSzPct val="100000"/>
              <a:buFont typeface="Source Sans Pro"/>
              <a:buChar char="●"/>
            </a:pPr>
            <a:r>
              <a:rPr lang="en" sz="1850">
                <a:solidFill>
                  <a:schemeClr val="dk2"/>
                </a:solidFill>
                <a:latin typeface="Source Sans Pro"/>
                <a:ea typeface="Source Sans Pro"/>
                <a:cs typeface="Source Sans Pro"/>
                <a:sym typeface="Source Sans Pro"/>
              </a:rPr>
              <a:t>It is a natural language processing (NLP) technique used to determine whether data is positive or negative.</a:t>
            </a:r>
            <a:endParaRPr sz="1850">
              <a:solidFill>
                <a:schemeClr val="dk2"/>
              </a:solidFill>
              <a:latin typeface="Source Sans Pro"/>
              <a:ea typeface="Source Sans Pro"/>
              <a:cs typeface="Source Sans Pro"/>
              <a:sym typeface="Source Sans Pro"/>
            </a:endParaRPr>
          </a:p>
          <a:p>
            <a:pPr indent="-337264" lvl="0" marL="457200" rtl="0" algn="l">
              <a:lnSpc>
                <a:spcPct val="150000"/>
              </a:lnSpc>
              <a:spcBef>
                <a:spcPts val="0"/>
              </a:spcBef>
              <a:spcAft>
                <a:spcPts val="0"/>
              </a:spcAft>
              <a:buClr>
                <a:schemeClr val="dk2"/>
              </a:buClr>
              <a:buSzPct val="100000"/>
              <a:buFont typeface="Source Sans Pro"/>
              <a:buChar char="●"/>
            </a:pPr>
            <a:r>
              <a:rPr lang="en" sz="1850">
                <a:solidFill>
                  <a:schemeClr val="dk2"/>
                </a:solidFill>
                <a:latin typeface="Source Sans Pro"/>
                <a:ea typeface="Source Sans Pro"/>
                <a:cs typeface="Source Sans Pro"/>
                <a:sym typeface="Source Sans Pro"/>
              </a:rPr>
              <a:t>Feedback analysis </a:t>
            </a:r>
            <a:r>
              <a:rPr lang="en" sz="1850">
                <a:solidFill>
                  <a:schemeClr val="dk2"/>
                </a:solidFill>
                <a:latin typeface="Source Sans Pro"/>
                <a:ea typeface="Source Sans Pro"/>
                <a:cs typeface="Source Sans Pro"/>
                <a:sym typeface="Source Sans Pro"/>
              </a:rPr>
              <a:t>is often performed on textual data to help businesses monitor brand and product sentiment in customer feedback, and understand customer needs.</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45500" y="61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Dataset</a:t>
            </a:r>
            <a:endParaRPr>
              <a:solidFill>
                <a:schemeClr val="dk1"/>
              </a:solidFill>
            </a:endParaRPr>
          </a:p>
        </p:txBody>
      </p:sp>
      <p:sp>
        <p:nvSpPr>
          <p:cNvPr id="99" name="Google Shape;99;p15"/>
          <p:cNvSpPr txBox="1"/>
          <p:nvPr>
            <p:ph idx="1" type="body"/>
          </p:nvPr>
        </p:nvSpPr>
        <p:spPr>
          <a:xfrm>
            <a:off x="311700" y="1556700"/>
            <a:ext cx="8520600" cy="2504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2"/>
              </a:buClr>
              <a:buSzPts val="1700"/>
              <a:buFont typeface="Source Sans Pro"/>
              <a:buChar char="●"/>
            </a:pPr>
            <a:r>
              <a:rPr lang="en" sz="1700">
                <a:solidFill>
                  <a:schemeClr val="dk2"/>
                </a:solidFill>
                <a:latin typeface="Source Sans Pro"/>
                <a:ea typeface="Source Sans Pro"/>
                <a:cs typeface="Source Sans Pro"/>
                <a:sym typeface="Source Sans Pro"/>
              </a:rPr>
              <a:t>We have used the IMDB dataset for movie reviews from Kaggle. </a:t>
            </a:r>
            <a:endParaRPr sz="1700">
              <a:solidFill>
                <a:schemeClr val="dk2"/>
              </a:solidFill>
              <a:latin typeface="Source Sans Pro"/>
              <a:ea typeface="Source Sans Pro"/>
              <a:cs typeface="Source Sans Pro"/>
              <a:sym typeface="Source Sans Pro"/>
            </a:endParaRPr>
          </a:p>
          <a:p>
            <a:pPr indent="-336550" lvl="0" marL="457200" rtl="0" algn="l">
              <a:lnSpc>
                <a:spcPct val="150000"/>
              </a:lnSpc>
              <a:spcBef>
                <a:spcPts val="0"/>
              </a:spcBef>
              <a:spcAft>
                <a:spcPts val="0"/>
              </a:spcAft>
              <a:buClr>
                <a:schemeClr val="dk2"/>
              </a:buClr>
              <a:buSzPts val="1700"/>
              <a:buFont typeface="Source Sans Pro"/>
              <a:buChar char="●"/>
            </a:pPr>
            <a:r>
              <a:rPr lang="en" sz="1700">
                <a:solidFill>
                  <a:schemeClr val="dk2"/>
                </a:solidFill>
                <a:latin typeface="Source Sans Pro"/>
                <a:ea typeface="Source Sans Pro"/>
                <a:cs typeface="Source Sans Pro"/>
                <a:sym typeface="Source Sans Pro"/>
              </a:rPr>
              <a:t>This dataset contains two columns:</a:t>
            </a:r>
            <a:endParaRPr sz="1700">
              <a:solidFill>
                <a:schemeClr val="dk2"/>
              </a:solidFill>
              <a:latin typeface="Source Sans Pro"/>
              <a:ea typeface="Source Sans Pro"/>
              <a:cs typeface="Source Sans Pro"/>
              <a:sym typeface="Source Sans Pro"/>
            </a:endParaRPr>
          </a:p>
          <a:p>
            <a:pPr indent="-336550" lvl="0" marL="857250" rtl="0" algn="l">
              <a:lnSpc>
                <a:spcPct val="150000"/>
              </a:lnSpc>
              <a:spcBef>
                <a:spcPts val="0"/>
              </a:spcBef>
              <a:spcAft>
                <a:spcPts val="0"/>
              </a:spcAft>
              <a:buClr>
                <a:schemeClr val="dk2"/>
              </a:buClr>
              <a:buSzPts val="1700"/>
              <a:buFont typeface="Source Sans Pro"/>
              <a:buAutoNum type="arabicPeriod"/>
            </a:pPr>
            <a:r>
              <a:rPr lang="en" sz="1700">
                <a:solidFill>
                  <a:schemeClr val="dk2"/>
                </a:solidFill>
                <a:latin typeface="Source Sans Pro"/>
                <a:ea typeface="Source Sans Pro"/>
                <a:cs typeface="Source Sans Pro"/>
                <a:sym typeface="Source Sans Pro"/>
              </a:rPr>
              <a:t>Review </a:t>
            </a:r>
            <a:endParaRPr sz="1700">
              <a:solidFill>
                <a:schemeClr val="dk2"/>
              </a:solidFill>
              <a:latin typeface="Source Sans Pro"/>
              <a:ea typeface="Source Sans Pro"/>
              <a:cs typeface="Source Sans Pro"/>
              <a:sym typeface="Source Sans Pro"/>
            </a:endParaRPr>
          </a:p>
          <a:p>
            <a:pPr indent="-336550" lvl="0" marL="857250" rtl="0" algn="l">
              <a:lnSpc>
                <a:spcPct val="150000"/>
              </a:lnSpc>
              <a:spcBef>
                <a:spcPts val="0"/>
              </a:spcBef>
              <a:spcAft>
                <a:spcPts val="0"/>
              </a:spcAft>
              <a:buClr>
                <a:schemeClr val="dk2"/>
              </a:buClr>
              <a:buSzPts val="1700"/>
              <a:buFont typeface="Source Sans Pro"/>
              <a:buAutoNum type="arabicPeriod"/>
            </a:pPr>
            <a:r>
              <a:rPr lang="en" sz="1700">
                <a:solidFill>
                  <a:schemeClr val="dk2"/>
                </a:solidFill>
                <a:latin typeface="Source Sans Pro"/>
                <a:ea typeface="Source Sans Pro"/>
                <a:cs typeface="Source Sans Pro"/>
                <a:sym typeface="Source Sans Pro"/>
              </a:rPr>
              <a:t>Sentiment</a:t>
            </a:r>
            <a:endParaRPr sz="1700">
              <a:solidFill>
                <a:schemeClr val="dk2"/>
              </a:solidFill>
              <a:latin typeface="Source Sans Pro"/>
              <a:ea typeface="Source Sans Pro"/>
              <a:cs typeface="Source Sans Pro"/>
              <a:sym typeface="Source Sans Pro"/>
            </a:endParaRPr>
          </a:p>
          <a:p>
            <a:pPr indent="-336550" lvl="0" marL="457200" rtl="0" algn="l">
              <a:lnSpc>
                <a:spcPct val="150000"/>
              </a:lnSpc>
              <a:spcBef>
                <a:spcPts val="0"/>
              </a:spcBef>
              <a:spcAft>
                <a:spcPts val="0"/>
              </a:spcAft>
              <a:buClr>
                <a:schemeClr val="dk2"/>
              </a:buClr>
              <a:buSzPts val="1700"/>
              <a:buFont typeface="Source Sans Pro"/>
              <a:buChar char="●"/>
            </a:pPr>
            <a:r>
              <a:rPr lang="en" sz="1700">
                <a:solidFill>
                  <a:schemeClr val="dk2"/>
                </a:solidFill>
                <a:latin typeface="Source Sans Pro"/>
                <a:ea typeface="Source Sans Pro"/>
                <a:cs typeface="Source Sans Pro"/>
                <a:sym typeface="Source Sans Pro"/>
              </a:rPr>
              <a:t>For our use case here, we have performed data </a:t>
            </a:r>
            <a:r>
              <a:rPr lang="en" sz="1700">
                <a:solidFill>
                  <a:schemeClr val="dk2"/>
                </a:solidFill>
                <a:latin typeface="Source Sans Pro"/>
                <a:ea typeface="Source Sans Pro"/>
                <a:cs typeface="Source Sans Pro"/>
                <a:sym typeface="Source Sans Pro"/>
              </a:rPr>
              <a:t>preprocessing</a:t>
            </a:r>
            <a:r>
              <a:rPr lang="en" sz="1700">
                <a:solidFill>
                  <a:schemeClr val="dk2"/>
                </a:solidFill>
                <a:latin typeface="Source Sans Pro"/>
                <a:ea typeface="Source Sans Pro"/>
                <a:cs typeface="Source Sans Pro"/>
                <a:sym typeface="Source Sans Pro"/>
              </a:rPr>
              <a:t> on the dataset in order to </a:t>
            </a:r>
            <a:r>
              <a:rPr lang="en" sz="1700">
                <a:solidFill>
                  <a:schemeClr val="dk2"/>
                </a:solidFill>
                <a:latin typeface="Source Sans Pro"/>
                <a:ea typeface="Source Sans Pro"/>
                <a:cs typeface="Source Sans Pro"/>
                <a:sym typeface="Source Sans Pro"/>
              </a:rPr>
              <a:t>achieve</a:t>
            </a:r>
            <a:r>
              <a:rPr lang="en" sz="1700">
                <a:solidFill>
                  <a:schemeClr val="dk2"/>
                </a:solidFill>
                <a:latin typeface="Source Sans Pro"/>
                <a:ea typeface="Source Sans Pro"/>
                <a:cs typeface="Source Sans Pro"/>
                <a:sym typeface="Source Sans Pro"/>
              </a:rPr>
              <a:t> the </a:t>
            </a:r>
            <a:r>
              <a:rPr lang="en" sz="1700">
                <a:solidFill>
                  <a:schemeClr val="dk2"/>
                </a:solidFill>
                <a:latin typeface="Source Sans Pro"/>
                <a:ea typeface="Source Sans Pro"/>
                <a:cs typeface="Source Sans Pro"/>
                <a:sym typeface="Source Sans Pro"/>
              </a:rPr>
              <a:t>relevant</a:t>
            </a:r>
            <a:r>
              <a:rPr lang="en" sz="1700">
                <a:solidFill>
                  <a:schemeClr val="dk2"/>
                </a:solidFill>
                <a:latin typeface="Source Sans Pro"/>
                <a:ea typeface="Source Sans Pro"/>
                <a:cs typeface="Source Sans Pro"/>
                <a:sym typeface="Source Sans Pro"/>
              </a:rPr>
              <a:t> data for our problem statement.</a:t>
            </a:r>
            <a:endParaRPr sz="1700">
              <a:solidFill>
                <a:schemeClr val="dk2"/>
              </a:solidFill>
              <a:latin typeface="Source Sans Pro"/>
              <a:ea typeface="Source Sans Pro"/>
              <a:cs typeface="Source Sans Pro"/>
              <a:sym typeface="Source Sans Pro"/>
            </a:endParaRPr>
          </a:p>
          <a:p>
            <a:pPr indent="-336550" lvl="0" marL="457200" rtl="0" algn="l">
              <a:lnSpc>
                <a:spcPct val="150000"/>
              </a:lnSpc>
              <a:spcBef>
                <a:spcPts val="0"/>
              </a:spcBef>
              <a:spcAft>
                <a:spcPts val="0"/>
              </a:spcAft>
              <a:buClr>
                <a:schemeClr val="dk2"/>
              </a:buClr>
              <a:buSzPts val="1700"/>
              <a:buFont typeface="Source Sans Pro"/>
              <a:buChar char="●"/>
            </a:pPr>
            <a:r>
              <a:rPr lang="en" sz="1700">
                <a:solidFill>
                  <a:schemeClr val="dk2"/>
                </a:solidFill>
                <a:latin typeface="Source Sans Pro"/>
                <a:ea typeface="Source Sans Pro"/>
                <a:cs typeface="Source Sans Pro"/>
                <a:sym typeface="Source Sans Pro"/>
              </a:rPr>
              <a:t>There are fifty thousand rows in the dataset which is used to train the model.</a:t>
            </a:r>
            <a:endParaRPr sz="1700">
              <a:solidFill>
                <a:schemeClr val="dk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50000" y="595050"/>
            <a:ext cx="81333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Imported Libraries</a:t>
            </a:r>
            <a:endParaRPr>
              <a:solidFill>
                <a:schemeClr val="dk1"/>
              </a:solidFill>
            </a:endParaRPr>
          </a:p>
        </p:txBody>
      </p:sp>
      <p:sp>
        <p:nvSpPr>
          <p:cNvPr id="105" name="Google Shape;105;p16"/>
          <p:cNvSpPr txBox="1"/>
          <p:nvPr>
            <p:ph idx="1" type="body"/>
          </p:nvPr>
        </p:nvSpPr>
        <p:spPr>
          <a:xfrm>
            <a:off x="311700" y="1575200"/>
            <a:ext cx="8520600" cy="3312000"/>
          </a:xfrm>
          <a:prstGeom prst="rect">
            <a:avLst/>
          </a:prstGeom>
        </p:spPr>
        <p:txBody>
          <a:bodyPr anchorCtr="0" anchor="t" bIns="91425" lIns="91425" spcFirstLastPara="1" rIns="91425" wrap="square" tIns="91425">
            <a:normAutofit/>
          </a:bodyPr>
          <a:lstStyle/>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nltk</a:t>
            </a:r>
            <a:r>
              <a:rPr lang="en" sz="1600">
                <a:solidFill>
                  <a:srgbClr val="212121"/>
                </a:solidFill>
                <a:latin typeface="Source Sans Pro"/>
                <a:ea typeface="Source Sans Pro"/>
                <a:cs typeface="Source Sans Pro"/>
                <a:sym typeface="Source Sans Pro"/>
              </a:rPr>
              <a:t> - NLTK is a leading platform for building Python programs to work with human language data.</a:t>
            </a:r>
            <a:endParaRPr sz="1600">
              <a:solidFill>
                <a:srgbClr val="212121"/>
              </a:solidFill>
              <a:latin typeface="Source Sans Pro"/>
              <a:ea typeface="Source Sans Pro"/>
              <a:cs typeface="Source Sans Pro"/>
              <a:sym typeface="Source Sans Pro"/>
            </a:endParaRPr>
          </a:p>
          <a:p>
            <a:pPr indent="0" lvl="0" marL="457200" rtl="0" algn="l">
              <a:lnSpc>
                <a:spcPct val="110795"/>
              </a:lnSpc>
              <a:spcBef>
                <a:spcPts val="0"/>
              </a:spcBef>
              <a:spcAft>
                <a:spcPts val="0"/>
              </a:spcAft>
              <a:buNone/>
            </a:pPr>
            <a:r>
              <a:t/>
            </a:r>
            <a:endParaRPr sz="1600">
              <a:solidFill>
                <a:srgbClr val="212121"/>
              </a:solidFill>
              <a:latin typeface="Source Sans Pro"/>
              <a:ea typeface="Source Sans Pro"/>
              <a:cs typeface="Source Sans Pro"/>
              <a:sym typeface="Source Sans Pro"/>
            </a:endParaRPr>
          </a:p>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random</a:t>
            </a:r>
            <a:r>
              <a:rPr lang="en" sz="1600">
                <a:solidFill>
                  <a:srgbClr val="212121"/>
                </a:solidFill>
                <a:latin typeface="Source Sans Pro"/>
                <a:ea typeface="Source Sans Pro"/>
                <a:cs typeface="Source Sans Pro"/>
                <a:sym typeface="Source Sans Pro"/>
              </a:rPr>
              <a:t> - It is a module that allows us to make random numbers.</a:t>
            </a:r>
            <a:endParaRPr sz="1600">
              <a:solidFill>
                <a:srgbClr val="212121"/>
              </a:solidFill>
              <a:latin typeface="Source Sans Pro"/>
              <a:ea typeface="Source Sans Pro"/>
              <a:cs typeface="Source Sans Pro"/>
              <a:sym typeface="Source Sans Pro"/>
            </a:endParaRPr>
          </a:p>
          <a:p>
            <a:pPr indent="0" lvl="0" marL="457200" rtl="0" algn="l">
              <a:lnSpc>
                <a:spcPct val="110795"/>
              </a:lnSpc>
              <a:spcBef>
                <a:spcPts val="0"/>
              </a:spcBef>
              <a:spcAft>
                <a:spcPts val="0"/>
              </a:spcAft>
              <a:buNone/>
            </a:pPr>
            <a:r>
              <a:t/>
            </a:r>
            <a:endParaRPr sz="1600">
              <a:solidFill>
                <a:srgbClr val="212121"/>
              </a:solidFill>
              <a:latin typeface="Source Sans Pro"/>
              <a:ea typeface="Source Sans Pro"/>
              <a:cs typeface="Source Sans Pro"/>
              <a:sym typeface="Source Sans Pro"/>
            </a:endParaRPr>
          </a:p>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pickle</a:t>
            </a:r>
            <a:r>
              <a:rPr lang="en" sz="1600">
                <a:solidFill>
                  <a:srgbClr val="212121"/>
                </a:solidFill>
                <a:latin typeface="Source Sans Pro"/>
                <a:ea typeface="Source Sans Pro"/>
                <a:cs typeface="Source Sans Pro"/>
                <a:sym typeface="Source Sans Pro"/>
              </a:rPr>
              <a:t> - It is used for serializing and de-serializing a Python object structure.</a:t>
            </a:r>
            <a:endParaRPr sz="1600">
              <a:solidFill>
                <a:srgbClr val="212121"/>
              </a:solidFill>
              <a:latin typeface="Source Sans Pro"/>
              <a:ea typeface="Source Sans Pro"/>
              <a:cs typeface="Source Sans Pro"/>
              <a:sym typeface="Source Sans Pro"/>
            </a:endParaRPr>
          </a:p>
          <a:p>
            <a:pPr indent="0" lvl="0" marL="457200" rtl="0" algn="l">
              <a:lnSpc>
                <a:spcPct val="110795"/>
              </a:lnSpc>
              <a:spcBef>
                <a:spcPts val="0"/>
              </a:spcBef>
              <a:spcAft>
                <a:spcPts val="0"/>
              </a:spcAft>
              <a:buNone/>
            </a:pPr>
            <a:r>
              <a:t/>
            </a:r>
            <a:endParaRPr sz="1600">
              <a:solidFill>
                <a:srgbClr val="212121"/>
              </a:solidFill>
              <a:latin typeface="Source Sans Pro"/>
              <a:ea typeface="Source Sans Pro"/>
              <a:cs typeface="Source Sans Pro"/>
              <a:sym typeface="Source Sans Pro"/>
            </a:endParaRPr>
          </a:p>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pandas</a:t>
            </a:r>
            <a:r>
              <a:rPr lang="en" sz="1600">
                <a:solidFill>
                  <a:srgbClr val="212121"/>
                </a:solidFill>
                <a:latin typeface="Source Sans Pro"/>
                <a:ea typeface="Source Sans Pro"/>
                <a:cs typeface="Source Sans Pro"/>
                <a:sym typeface="Source Sans Pro"/>
              </a:rPr>
              <a:t> - pandas is a software library written for the Python programming language for data manipulation and analysis.</a:t>
            </a:r>
            <a:endParaRPr sz="1600">
              <a:solidFill>
                <a:srgbClr val="212121"/>
              </a:solidFill>
              <a:latin typeface="Source Sans Pro"/>
              <a:ea typeface="Source Sans Pro"/>
              <a:cs typeface="Source Sans Pro"/>
              <a:sym typeface="Source Sans Pro"/>
            </a:endParaRPr>
          </a:p>
          <a:p>
            <a:pPr indent="0" lvl="0" marL="0" rtl="0" algn="l">
              <a:spcBef>
                <a:spcPts val="0"/>
              </a:spcBef>
              <a:spcAft>
                <a:spcPts val="1200"/>
              </a:spcAft>
              <a:buNone/>
            </a:pPr>
            <a:r>
              <a:t/>
            </a:r>
            <a:endParaRPr sz="1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84900" y="589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Imported Libraries</a:t>
            </a:r>
            <a:endParaRPr/>
          </a:p>
        </p:txBody>
      </p:sp>
      <p:sp>
        <p:nvSpPr>
          <p:cNvPr id="111" name="Google Shape;111;p17"/>
          <p:cNvSpPr txBox="1"/>
          <p:nvPr>
            <p:ph idx="1" type="body"/>
          </p:nvPr>
        </p:nvSpPr>
        <p:spPr>
          <a:xfrm>
            <a:off x="311700" y="1613825"/>
            <a:ext cx="8520600" cy="3004500"/>
          </a:xfrm>
          <a:prstGeom prst="rect">
            <a:avLst/>
          </a:prstGeom>
        </p:spPr>
        <p:txBody>
          <a:bodyPr anchorCtr="0" anchor="t" bIns="91425" lIns="91425" spcFirstLastPara="1" rIns="91425" wrap="square" tIns="91425">
            <a:normAutofit/>
          </a:bodyPr>
          <a:lstStyle/>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statistics</a:t>
            </a:r>
            <a:r>
              <a:rPr lang="en" sz="1600">
                <a:solidFill>
                  <a:srgbClr val="212121"/>
                </a:solidFill>
                <a:latin typeface="Source Sans Pro"/>
                <a:ea typeface="Source Sans Pro"/>
                <a:cs typeface="Source Sans Pro"/>
                <a:sym typeface="Source Sans Pro"/>
              </a:rPr>
              <a:t> - This module provides functions for calculating mathematical statistics of numeric data.</a:t>
            </a:r>
            <a:endParaRPr sz="1600">
              <a:solidFill>
                <a:srgbClr val="212121"/>
              </a:solidFill>
              <a:latin typeface="Source Sans Pro"/>
              <a:ea typeface="Source Sans Pro"/>
              <a:cs typeface="Source Sans Pro"/>
              <a:sym typeface="Source Sans Pro"/>
            </a:endParaRPr>
          </a:p>
          <a:p>
            <a:pPr indent="0" lvl="0" marL="457200" rtl="0" algn="l">
              <a:lnSpc>
                <a:spcPct val="110795"/>
              </a:lnSpc>
              <a:spcBef>
                <a:spcPts val="0"/>
              </a:spcBef>
              <a:spcAft>
                <a:spcPts val="0"/>
              </a:spcAft>
              <a:buClr>
                <a:schemeClr val="dk2"/>
              </a:buClr>
              <a:buSzPts val="1100"/>
              <a:buFont typeface="Arial"/>
              <a:buNone/>
            </a:pPr>
            <a:r>
              <a:t/>
            </a:r>
            <a:endParaRPr sz="1600">
              <a:solidFill>
                <a:srgbClr val="212121"/>
              </a:solidFill>
              <a:latin typeface="Source Sans Pro"/>
              <a:ea typeface="Source Sans Pro"/>
              <a:cs typeface="Source Sans Pro"/>
              <a:sym typeface="Source Sans Pro"/>
            </a:endParaRPr>
          </a:p>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nltk.corpus</a:t>
            </a:r>
            <a:r>
              <a:rPr lang="en" sz="1600">
                <a:solidFill>
                  <a:srgbClr val="212121"/>
                </a:solidFill>
                <a:latin typeface="Source Sans Pro"/>
                <a:ea typeface="Source Sans Pro"/>
                <a:cs typeface="Source Sans Pro"/>
                <a:sym typeface="Source Sans Pro"/>
              </a:rPr>
              <a:t> - The modules in this package provide functions that can be used to read corpus files in a variety of formats.</a:t>
            </a:r>
            <a:endParaRPr sz="1600">
              <a:solidFill>
                <a:srgbClr val="212121"/>
              </a:solidFill>
              <a:latin typeface="Source Sans Pro"/>
              <a:ea typeface="Source Sans Pro"/>
              <a:cs typeface="Source Sans Pro"/>
              <a:sym typeface="Source Sans Pro"/>
            </a:endParaRPr>
          </a:p>
          <a:p>
            <a:pPr indent="0" lvl="0" marL="457200" rtl="0" algn="l">
              <a:lnSpc>
                <a:spcPct val="110795"/>
              </a:lnSpc>
              <a:spcBef>
                <a:spcPts val="0"/>
              </a:spcBef>
              <a:spcAft>
                <a:spcPts val="0"/>
              </a:spcAft>
              <a:buClr>
                <a:schemeClr val="dk2"/>
              </a:buClr>
              <a:buSzPts val="1100"/>
              <a:buFont typeface="Arial"/>
              <a:buNone/>
            </a:pPr>
            <a:r>
              <a:t/>
            </a:r>
            <a:endParaRPr sz="1600">
              <a:solidFill>
                <a:srgbClr val="212121"/>
              </a:solidFill>
              <a:latin typeface="Source Sans Pro"/>
              <a:ea typeface="Source Sans Pro"/>
              <a:cs typeface="Source Sans Pro"/>
              <a:sym typeface="Source Sans Pro"/>
            </a:endParaRPr>
          </a:p>
          <a:p>
            <a:pPr indent="-330200" lvl="0" marL="457200" rtl="0" algn="l">
              <a:lnSpc>
                <a:spcPct val="110795"/>
              </a:lnSpc>
              <a:spcBef>
                <a:spcPts val="0"/>
              </a:spcBef>
              <a:spcAft>
                <a:spcPts val="0"/>
              </a:spcAft>
              <a:buClr>
                <a:srgbClr val="212121"/>
              </a:buClr>
              <a:buSzPts val="1600"/>
              <a:buChar char="●"/>
            </a:pPr>
            <a:r>
              <a:rPr b="1" lang="en" sz="1600">
                <a:solidFill>
                  <a:srgbClr val="212121"/>
                </a:solidFill>
                <a:latin typeface="Source Sans Pro"/>
                <a:ea typeface="Source Sans Pro"/>
                <a:cs typeface="Source Sans Pro"/>
                <a:sym typeface="Source Sans Pro"/>
              </a:rPr>
              <a:t>nltk.tokenize</a:t>
            </a:r>
            <a:r>
              <a:rPr lang="en" sz="1600">
                <a:solidFill>
                  <a:srgbClr val="212121"/>
                </a:solidFill>
                <a:latin typeface="Source Sans Pro"/>
                <a:ea typeface="Source Sans Pro"/>
                <a:cs typeface="Source Sans Pro"/>
                <a:sym typeface="Source Sans Pro"/>
              </a:rPr>
              <a:t> - Tokenizers divide strings into lists of substrings. For example, tokenizers can be used to find the words and punctuation in a string.</a:t>
            </a:r>
            <a:endParaRPr sz="160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93825" y="6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Methodology</a:t>
            </a:r>
            <a:endParaRPr>
              <a:solidFill>
                <a:schemeClr val="dk1"/>
              </a:solidFill>
            </a:endParaRPr>
          </a:p>
        </p:txBody>
      </p:sp>
      <p:sp>
        <p:nvSpPr>
          <p:cNvPr id="117" name="Google Shape;117;p18"/>
          <p:cNvSpPr txBox="1"/>
          <p:nvPr>
            <p:ph idx="1" type="body"/>
          </p:nvPr>
        </p:nvSpPr>
        <p:spPr>
          <a:xfrm>
            <a:off x="311700" y="1679900"/>
            <a:ext cx="8520600" cy="219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chemeClr val="dk2"/>
                </a:solidFill>
                <a:latin typeface="Source Sans Pro"/>
                <a:ea typeface="Source Sans Pro"/>
                <a:cs typeface="Source Sans Pro"/>
                <a:sym typeface="Source Sans Pro"/>
              </a:rPr>
              <a:t>A) Data Cleaning</a:t>
            </a:r>
            <a:endParaRPr sz="1600">
              <a:solidFill>
                <a:schemeClr val="dk2"/>
              </a:solidFill>
              <a:latin typeface="Source Sans Pro"/>
              <a:ea typeface="Source Sans Pro"/>
              <a:cs typeface="Source Sans Pro"/>
              <a:sym typeface="Source Sans Pro"/>
            </a:endParaRPr>
          </a:p>
          <a:p>
            <a:pPr indent="0" lvl="0" marL="0" rtl="0" algn="l">
              <a:lnSpc>
                <a:spcPct val="150000"/>
              </a:lnSpc>
              <a:spcBef>
                <a:spcPts val="1200"/>
              </a:spcBef>
              <a:spcAft>
                <a:spcPts val="0"/>
              </a:spcAft>
              <a:buNone/>
            </a:pPr>
            <a:r>
              <a:rPr lang="en" sz="1600">
                <a:solidFill>
                  <a:schemeClr val="dk2"/>
                </a:solidFill>
                <a:latin typeface="Source Sans Pro"/>
                <a:ea typeface="Source Sans Pro"/>
                <a:cs typeface="Source Sans Pro"/>
                <a:sym typeface="Source Sans Pro"/>
              </a:rPr>
              <a:t>B) Tokenization</a:t>
            </a:r>
            <a:endParaRPr sz="1600">
              <a:solidFill>
                <a:schemeClr val="dk2"/>
              </a:solidFill>
              <a:latin typeface="Source Sans Pro"/>
              <a:ea typeface="Source Sans Pro"/>
              <a:cs typeface="Source Sans Pro"/>
              <a:sym typeface="Source Sans Pro"/>
            </a:endParaRPr>
          </a:p>
          <a:p>
            <a:pPr indent="0" lvl="0" marL="0" rtl="0" algn="l">
              <a:lnSpc>
                <a:spcPct val="150000"/>
              </a:lnSpc>
              <a:spcBef>
                <a:spcPts val="1200"/>
              </a:spcBef>
              <a:spcAft>
                <a:spcPts val="0"/>
              </a:spcAft>
              <a:buNone/>
            </a:pPr>
            <a:r>
              <a:rPr lang="en" sz="1600">
                <a:solidFill>
                  <a:schemeClr val="dk2"/>
                </a:solidFill>
                <a:latin typeface="Source Sans Pro"/>
                <a:ea typeface="Source Sans Pro"/>
                <a:cs typeface="Source Sans Pro"/>
                <a:sym typeface="Source Sans Pro"/>
              </a:rPr>
              <a:t>C) Vectorization/Word Embedding</a:t>
            </a:r>
            <a:endParaRPr sz="1600">
              <a:solidFill>
                <a:schemeClr val="dk2"/>
              </a:solidFill>
              <a:latin typeface="Source Sans Pro"/>
              <a:ea typeface="Source Sans Pro"/>
              <a:cs typeface="Source Sans Pro"/>
              <a:sym typeface="Source Sans Pro"/>
            </a:endParaRPr>
          </a:p>
          <a:p>
            <a:pPr indent="0" lvl="0" marL="0" rtl="0" algn="l">
              <a:lnSpc>
                <a:spcPct val="150000"/>
              </a:lnSpc>
              <a:spcBef>
                <a:spcPts val="1200"/>
              </a:spcBef>
              <a:spcAft>
                <a:spcPts val="1200"/>
              </a:spcAft>
              <a:buNone/>
            </a:pPr>
            <a:r>
              <a:rPr lang="en" sz="1600">
                <a:solidFill>
                  <a:schemeClr val="dk2"/>
                </a:solidFill>
                <a:latin typeface="Source Sans Pro"/>
                <a:ea typeface="Source Sans Pro"/>
                <a:cs typeface="Source Sans Pro"/>
                <a:sym typeface="Source Sans Pro"/>
              </a:rPr>
              <a:t>D) Model </a:t>
            </a:r>
            <a:r>
              <a:rPr lang="en" sz="1600">
                <a:solidFill>
                  <a:schemeClr val="dk2"/>
                </a:solidFill>
                <a:latin typeface="Source Sans Pro"/>
                <a:ea typeface="Source Sans Pro"/>
                <a:cs typeface="Source Sans Pro"/>
                <a:sym typeface="Source Sans Pro"/>
              </a:rPr>
              <a:t>Development</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00800" y="63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System Flow Diagram</a:t>
            </a:r>
            <a:endParaRPr>
              <a:solidFill>
                <a:schemeClr val="dk1"/>
              </a:solidFill>
            </a:endParaRPr>
          </a:p>
        </p:txBody>
      </p:sp>
      <p:pic>
        <p:nvPicPr>
          <p:cNvPr id="123" name="Google Shape;123;p19"/>
          <p:cNvPicPr preferRelativeResize="0"/>
          <p:nvPr/>
        </p:nvPicPr>
        <p:blipFill rotWithShape="1">
          <a:blip r:embed="rId3">
            <a:alphaModFix/>
          </a:blip>
          <a:srcRect b="0" l="-4000" r="3999" t="0"/>
          <a:stretch/>
        </p:blipFill>
        <p:spPr>
          <a:xfrm>
            <a:off x="4271975" y="632825"/>
            <a:ext cx="3481775" cy="43914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75025" y="600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Cleaning</a:t>
            </a:r>
            <a:endParaRPr>
              <a:solidFill>
                <a:schemeClr val="dk1"/>
              </a:solidFill>
            </a:endParaRPr>
          </a:p>
        </p:txBody>
      </p:sp>
      <p:sp>
        <p:nvSpPr>
          <p:cNvPr id="129" name="Google Shape;129;p20"/>
          <p:cNvSpPr txBox="1"/>
          <p:nvPr>
            <p:ph idx="1" type="body"/>
          </p:nvPr>
        </p:nvSpPr>
        <p:spPr>
          <a:xfrm>
            <a:off x="417900" y="1441200"/>
            <a:ext cx="7998600" cy="3091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Remove stopwords</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Bag of Words</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Make lower case</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Lemmatization</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Stemming</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Removal of regular expressions</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Parts-of-Speech (POS) tagging</a:t>
            </a:r>
            <a:endParaRPr sz="1500">
              <a:solidFill>
                <a:schemeClr val="dk2"/>
              </a:solidFill>
              <a:latin typeface="Source Sans Pro"/>
              <a:ea typeface="Source Sans Pro"/>
              <a:cs typeface="Source Sans Pro"/>
              <a:sym typeface="Source Sans Pro"/>
            </a:endParaRPr>
          </a:p>
          <a:p>
            <a:pPr indent="-323850" lvl="0" marL="457200" rtl="0" algn="l">
              <a:lnSpc>
                <a:spcPct val="150000"/>
              </a:lnSpc>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Named-Entity-Recognition (NER)</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3500" y="622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Tokenization</a:t>
            </a:r>
            <a:endParaRPr>
              <a:solidFill>
                <a:schemeClr val="dk1"/>
              </a:solidFill>
            </a:endParaRPr>
          </a:p>
        </p:txBody>
      </p:sp>
      <p:sp>
        <p:nvSpPr>
          <p:cNvPr id="135" name="Google Shape;135;p21"/>
          <p:cNvSpPr txBox="1"/>
          <p:nvPr>
            <p:ph idx="1" type="body"/>
          </p:nvPr>
        </p:nvSpPr>
        <p:spPr>
          <a:xfrm>
            <a:off x="311700" y="1500200"/>
            <a:ext cx="8520600" cy="27003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Tokenization using split () function:</a:t>
            </a:r>
            <a:r>
              <a:rPr lang="en" sz="1600">
                <a:solidFill>
                  <a:schemeClr val="dk2"/>
                </a:solidFill>
                <a:latin typeface="Source Sans Pro"/>
                <a:ea typeface="Source Sans Pro"/>
                <a:cs typeface="Source Sans Pro"/>
                <a:sym typeface="Source Sans Pro"/>
              </a:rPr>
              <a:t> Returns list of strings after breaking the given string by the specified separator. By default, a separator is a space.</a:t>
            </a:r>
            <a:endParaRPr sz="1600">
              <a:solidFill>
                <a:schemeClr val="dk2"/>
              </a:solidFill>
              <a:latin typeface="Source Sans Pro"/>
              <a:ea typeface="Source Sans Pro"/>
              <a:cs typeface="Source Sans Pro"/>
              <a:sym typeface="Source Sans Pro"/>
            </a:endParaRPr>
          </a:p>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Tokenization using Regular expression:</a:t>
            </a:r>
            <a:r>
              <a:rPr lang="en" sz="1600">
                <a:solidFill>
                  <a:schemeClr val="dk2"/>
                </a:solidFill>
                <a:latin typeface="Source Sans Pro"/>
                <a:ea typeface="Source Sans Pro"/>
                <a:cs typeface="Source Sans Pro"/>
                <a:sym typeface="Source Sans Pro"/>
              </a:rPr>
              <a:t> Returns list based on the regular expressions.</a:t>
            </a:r>
            <a:endParaRPr sz="1600">
              <a:solidFill>
                <a:schemeClr val="dk2"/>
              </a:solidFill>
              <a:latin typeface="Source Sans Pro"/>
              <a:ea typeface="Source Sans Pro"/>
              <a:cs typeface="Source Sans Pro"/>
              <a:sym typeface="Source Sans Pro"/>
            </a:endParaRPr>
          </a:p>
          <a:p>
            <a:pPr indent="-330200" lvl="0" marL="457200" rtl="0" algn="l">
              <a:lnSpc>
                <a:spcPct val="150000"/>
              </a:lnSpc>
              <a:spcBef>
                <a:spcPts val="0"/>
              </a:spcBef>
              <a:spcAft>
                <a:spcPts val="0"/>
              </a:spcAft>
              <a:buClr>
                <a:schemeClr val="dk2"/>
              </a:buClr>
              <a:buSzPts val="1600"/>
              <a:buChar char="●"/>
            </a:pPr>
            <a:r>
              <a:rPr b="1" lang="en" sz="1600">
                <a:solidFill>
                  <a:schemeClr val="dk2"/>
                </a:solidFill>
                <a:latin typeface="Source Sans Pro"/>
                <a:ea typeface="Source Sans Pro"/>
                <a:cs typeface="Source Sans Pro"/>
                <a:sym typeface="Source Sans Pro"/>
              </a:rPr>
              <a:t>Tokenization using NLTK: </a:t>
            </a:r>
            <a:r>
              <a:rPr lang="en" sz="1600">
                <a:solidFill>
                  <a:schemeClr val="dk2"/>
                </a:solidFill>
                <a:latin typeface="Source Sans Pro"/>
                <a:ea typeface="Source Sans Pro"/>
                <a:cs typeface="Source Sans Pro"/>
                <a:sym typeface="Source Sans Pro"/>
              </a:rPr>
              <a:t>Includes different types of tokenizers under NLTK package</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