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60" r:id="rId5"/>
    <p:sldId id="261" r:id="rId6"/>
    <p:sldId id="258" r:id="rId7"/>
    <p:sldId id="262" r:id="rId8"/>
    <p:sldId id="264" r:id="rId9"/>
    <p:sldId id="266" r:id="rId10"/>
    <p:sldId id="267" r:id="rId11"/>
    <p:sldId id="268" r:id="rId12"/>
    <p:sldId id="269" r:id="rId13"/>
    <p:sldId id="270" r:id="rId14"/>
    <p:sldId id="271" r:id="rId15"/>
    <p:sldId id="272" r:id="rId16"/>
    <p:sldId id="274" r:id="rId17"/>
    <p:sldId id="273"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85196"/>
  </p:normalViewPr>
  <p:slideViewPr>
    <p:cSldViewPr snapToGrid="0">
      <p:cViewPr>
        <p:scale>
          <a:sx n="103" d="100"/>
          <a:sy n="103" d="100"/>
        </p:scale>
        <p:origin x="8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A3C99-3842-C640-9637-74EF80204F15}" type="datetimeFigureOut">
              <a:rPr lang="en-US" smtClean="0"/>
              <a:t>1/16/25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B4FBC-EA38-0640-989F-A72785DFCCD0}" type="slidenum">
              <a:rPr lang="en-US" smtClean="0"/>
              <a:t>‹#›</a:t>
            </a:fld>
            <a:endParaRPr lang="en-US"/>
          </a:p>
        </p:txBody>
      </p:sp>
    </p:spTree>
    <p:extLst>
      <p:ext uri="{BB962C8B-B14F-4D97-AF65-F5344CB8AC3E}">
        <p14:creationId xmlns:p14="http://schemas.microsoft.com/office/powerpoint/2010/main" val="395396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B4FBC-EA38-0640-989F-A72785DFCCD0}" type="slidenum">
              <a:rPr lang="en-US" smtClean="0"/>
              <a:t>6</a:t>
            </a:fld>
            <a:endParaRPr lang="en-US"/>
          </a:p>
        </p:txBody>
      </p:sp>
    </p:spTree>
    <p:extLst>
      <p:ext uri="{BB962C8B-B14F-4D97-AF65-F5344CB8AC3E}">
        <p14:creationId xmlns:p14="http://schemas.microsoft.com/office/powerpoint/2010/main" val="530379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static model is a a mathematical representation of a disease that assumes the conditions and transmission rates remain constant over time</a:t>
            </a:r>
            <a:r>
              <a:rPr lang="en-US" b="0" i="0" dirty="0">
                <a:solidFill>
                  <a:srgbClr val="001D35"/>
                </a:solidFill>
                <a:effectLst/>
                <a:latin typeface="Google Sans"/>
              </a:rPr>
              <a:t>. </a:t>
            </a:r>
          </a:p>
          <a:p>
            <a:endParaRPr lang="en-US" b="0" i="0" dirty="0">
              <a:solidFill>
                <a:srgbClr val="001D35"/>
              </a:solidFill>
              <a:effectLst/>
              <a:latin typeface="Google Sans"/>
            </a:endParaRPr>
          </a:p>
          <a:p>
            <a:pPr marL="171450" indent="-171450">
              <a:buFontTx/>
              <a:buChar char="-"/>
            </a:pPr>
            <a:r>
              <a:rPr lang="en-US" b="0" i="0" dirty="0">
                <a:solidFill>
                  <a:srgbClr val="001D35"/>
                </a:solidFill>
                <a:effectLst/>
                <a:latin typeface="Google Sans"/>
              </a:rPr>
              <a:t>A dynamic disease model is </a:t>
            </a:r>
            <a:r>
              <a:rPr lang="en-US" dirty="0"/>
              <a:t>a mathematical representation of how a disease spreads through a population over time, taking into account factors like changes in the number of susceptible, infected, and recovered individuals, as well as how these populations interact with each other, allowing for simulations to understand disease progression and potential intervention strategies</a:t>
            </a:r>
          </a:p>
          <a:p>
            <a:pPr marL="171450" indent="-171450">
              <a:buFontTx/>
              <a:buChar char="-"/>
            </a:pPr>
            <a:endParaRPr lang="en-US" b="0" i="0" dirty="0">
              <a:solidFill>
                <a:srgbClr val="001D35"/>
              </a:solidFill>
              <a:effectLst/>
              <a:latin typeface="Google Sans"/>
            </a:endParaRPr>
          </a:p>
          <a:p>
            <a:endParaRPr lang="en-US" dirty="0"/>
          </a:p>
        </p:txBody>
      </p:sp>
      <p:sp>
        <p:nvSpPr>
          <p:cNvPr id="4" name="Slide Number Placeholder 3"/>
          <p:cNvSpPr>
            <a:spLocks noGrp="1"/>
          </p:cNvSpPr>
          <p:nvPr>
            <p:ph type="sldNum" sz="quarter" idx="5"/>
          </p:nvPr>
        </p:nvSpPr>
        <p:spPr/>
        <p:txBody>
          <a:bodyPr/>
          <a:lstStyle/>
          <a:p>
            <a:fld id="{5BBB4FBC-EA38-0640-989F-A72785DFCCD0}" type="slidenum">
              <a:rPr lang="en-US" smtClean="0"/>
              <a:t>14</a:t>
            </a:fld>
            <a:endParaRPr lang="en-US"/>
          </a:p>
        </p:txBody>
      </p:sp>
    </p:spTree>
    <p:extLst>
      <p:ext uri="{BB962C8B-B14F-4D97-AF65-F5344CB8AC3E}">
        <p14:creationId xmlns:p14="http://schemas.microsoft.com/office/powerpoint/2010/main" val="279591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0" i="0" dirty="0">
              <a:solidFill>
                <a:srgbClr val="001D35"/>
              </a:solidFill>
              <a:effectLst/>
              <a:latin typeface="Google Sans"/>
            </a:endParaRPr>
          </a:p>
          <a:p>
            <a:pPr marL="171450" indent="-171450">
              <a:buFontTx/>
              <a:buChar char="-"/>
            </a:pPr>
            <a:r>
              <a:rPr lang="en-US" b="0" i="0" dirty="0">
                <a:solidFill>
                  <a:srgbClr val="040C28"/>
                </a:solidFill>
                <a:effectLst/>
                <a:latin typeface="Google Sans"/>
              </a:rPr>
              <a:t>Deterministic models are based on precise inputs and produce the same output for a given set of inputs</a:t>
            </a:r>
            <a:r>
              <a:rPr lang="en-US" b="0" i="0" dirty="0">
                <a:solidFill>
                  <a:srgbClr val="1F1F1F"/>
                </a:solidFill>
                <a:effectLst/>
                <a:latin typeface="Google Sans"/>
              </a:rPr>
              <a:t>. </a:t>
            </a:r>
            <a:endParaRPr lang="en-US" b="0" i="0" dirty="0">
              <a:solidFill>
                <a:srgbClr val="001D35"/>
              </a:solidFill>
              <a:effectLst/>
              <a:latin typeface="Google San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1F1F"/>
                </a:solidFill>
                <a:effectLst/>
                <a:latin typeface="Google Sans"/>
              </a:rPr>
              <a:t> - stochastic models incorporate randomness and uncertainty into the modeling process</a:t>
            </a:r>
            <a:endParaRPr lang="en-US" b="0" i="0" dirty="0">
              <a:solidFill>
                <a:srgbClr val="001D35"/>
              </a:solidFill>
              <a:effectLst/>
              <a:latin typeface="Google Sans"/>
            </a:endParaRPr>
          </a:p>
          <a:p>
            <a:endParaRPr lang="en-US" dirty="0"/>
          </a:p>
        </p:txBody>
      </p:sp>
      <p:sp>
        <p:nvSpPr>
          <p:cNvPr id="4" name="Slide Number Placeholder 3"/>
          <p:cNvSpPr>
            <a:spLocks noGrp="1"/>
          </p:cNvSpPr>
          <p:nvPr>
            <p:ph type="sldNum" sz="quarter" idx="5"/>
          </p:nvPr>
        </p:nvSpPr>
        <p:spPr/>
        <p:txBody>
          <a:bodyPr/>
          <a:lstStyle/>
          <a:p>
            <a:fld id="{5BBB4FBC-EA38-0640-989F-A72785DFCCD0}" type="slidenum">
              <a:rPr lang="en-US" smtClean="0"/>
              <a:t>15</a:t>
            </a:fld>
            <a:endParaRPr lang="en-US"/>
          </a:p>
        </p:txBody>
      </p:sp>
    </p:spTree>
    <p:extLst>
      <p:ext uri="{BB962C8B-B14F-4D97-AF65-F5344CB8AC3E}">
        <p14:creationId xmlns:p14="http://schemas.microsoft.com/office/powerpoint/2010/main" val="295980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B4FBC-EA38-0640-989F-A72785DFCCD0}" type="slidenum">
              <a:rPr lang="en-US" smtClean="0"/>
              <a:t>19</a:t>
            </a:fld>
            <a:endParaRPr lang="en-US"/>
          </a:p>
        </p:txBody>
      </p:sp>
    </p:spTree>
    <p:extLst>
      <p:ext uri="{BB962C8B-B14F-4D97-AF65-F5344CB8AC3E}">
        <p14:creationId xmlns:p14="http://schemas.microsoft.com/office/powerpoint/2010/main" val="338335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69D9-B706-73C8-6DE6-41A1FBC17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9EF7C-B557-7D62-44A3-0453544C43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66781-E087-0B55-AE0E-1C0B3C19E67E}"/>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5" name="Footer Placeholder 4">
            <a:extLst>
              <a:ext uri="{FF2B5EF4-FFF2-40B4-BE49-F238E27FC236}">
                <a16:creationId xmlns:a16="http://schemas.microsoft.com/office/drawing/2014/main" id="{E45AD3FA-2907-2B1F-5C67-2D7EBED27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6C102-B138-0F49-41B0-F9232A1DDF12}"/>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80275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18BF-03DC-E792-4F68-25D4FAC8B8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B23B1-748B-AFCE-5F9E-90691C93F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1B5D8-C489-BAA4-A28B-DCC099AF8BD4}"/>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5" name="Footer Placeholder 4">
            <a:extLst>
              <a:ext uri="{FF2B5EF4-FFF2-40B4-BE49-F238E27FC236}">
                <a16:creationId xmlns:a16="http://schemas.microsoft.com/office/drawing/2014/main" id="{B006154C-A086-C18F-77F1-0DD92D9FB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1683B-941B-47BB-73DD-0F91F8888EC3}"/>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22019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CC8B8-25AA-9891-4E24-4E5E20CB8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81129-34C8-0C53-854C-625ED99560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80580-3772-9B81-F2DB-2ADDC717BAD6}"/>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5" name="Footer Placeholder 4">
            <a:extLst>
              <a:ext uri="{FF2B5EF4-FFF2-40B4-BE49-F238E27FC236}">
                <a16:creationId xmlns:a16="http://schemas.microsoft.com/office/drawing/2014/main" id="{85C9FACE-9C04-E02C-55F9-7AF3226E8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BDAFF-4034-9988-5E03-BE9C0481731E}"/>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3991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7005-22BD-A1D8-D5B5-F77578758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469C5-9BA3-3497-C3C9-3A4C8E4B63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099C4-C5D7-5670-206F-95670F7E5003}"/>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5" name="Footer Placeholder 4">
            <a:extLst>
              <a:ext uri="{FF2B5EF4-FFF2-40B4-BE49-F238E27FC236}">
                <a16:creationId xmlns:a16="http://schemas.microsoft.com/office/drawing/2014/main" id="{11CAB6FB-67E4-340E-AE6F-251D99906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FEFFC-08D9-012C-DF8D-8273A85C9257}"/>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233975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2F02-6F58-B3F8-2842-9406A611C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9098A-A09C-D145-94BC-A3B8D58818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5B86-BA7E-AF5F-8B57-C28A29FF8F0E}"/>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5" name="Footer Placeholder 4">
            <a:extLst>
              <a:ext uri="{FF2B5EF4-FFF2-40B4-BE49-F238E27FC236}">
                <a16:creationId xmlns:a16="http://schemas.microsoft.com/office/drawing/2014/main" id="{6BEC43A0-0E78-C95F-EB5C-C1F34BB07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6DF32-E84B-641F-D885-569829EA3D2B}"/>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27944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0336-02F7-B9A8-3386-7438520D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B417E-A334-8DD6-A02D-90D4B9BCF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84D4E5-A2B3-E96A-46AE-E8CC85AE37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FFD828-397C-B654-461D-42725F38BCB8}"/>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6" name="Footer Placeholder 5">
            <a:extLst>
              <a:ext uri="{FF2B5EF4-FFF2-40B4-BE49-F238E27FC236}">
                <a16:creationId xmlns:a16="http://schemas.microsoft.com/office/drawing/2014/main" id="{E400D6F8-1230-459E-6B73-9DF3D12B9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598F1-D562-974A-1CBC-F621B05025F6}"/>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119105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768F-5A53-4663-562F-BFC035A202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01E031-E720-B456-3C68-FD51526D8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D42A9-26D7-4E1A-F997-CCF3F9F3C6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48047-73EB-D35C-119F-0B04575B6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36428-C3D7-A6A5-3738-B8EA44ED6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4F55D-2836-1336-A353-6DCF549D4D6D}"/>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8" name="Footer Placeholder 7">
            <a:extLst>
              <a:ext uri="{FF2B5EF4-FFF2-40B4-BE49-F238E27FC236}">
                <a16:creationId xmlns:a16="http://schemas.microsoft.com/office/drawing/2014/main" id="{5B327D4D-1F39-5562-144D-7720B8ABA0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8E619-C9C5-C886-9754-C3BD85C1BA77}"/>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72476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A4B3-4AFC-E139-0029-BE709287A0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194649-7A20-EBC2-1749-5649B0FCEAEA}"/>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4" name="Footer Placeholder 3">
            <a:extLst>
              <a:ext uri="{FF2B5EF4-FFF2-40B4-BE49-F238E27FC236}">
                <a16:creationId xmlns:a16="http://schemas.microsoft.com/office/drawing/2014/main" id="{99FF3252-1F24-D4BE-1A06-20F96E3D04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14FE7-6D6E-1A44-7921-E44770E4B3F1}"/>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252631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5AE4A-B1CC-1548-3B1C-884F8AE02E0B}"/>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3" name="Footer Placeholder 2">
            <a:extLst>
              <a:ext uri="{FF2B5EF4-FFF2-40B4-BE49-F238E27FC236}">
                <a16:creationId xmlns:a16="http://schemas.microsoft.com/office/drawing/2014/main" id="{E2FED39A-0329-2C40-6D25-0B18D2DCE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27EC3B-21F8-868E-2631-20A3FEE40844}"/>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225989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1751-A478-E476-BF26-C42A3D327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0534F7-C9C6-0817-5DD8-494BA25BB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6DBF32-8DF0-9A50-B577-93A397E59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A3603-1A36-7FA3-E204-417048DB5088}"/>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6" name="Footer Placeholder 5">
            <a:extLst>
              <a:ext uri="{FF2B5EF4-FFF2-40B4-BE49-F238E27FC236}">
                <a16:creationId xmlns:a16="http://schemas.microsoft.com/office/drawing/2014/main" id="{81E8BF2D-1F82-28BC-79A4-9CD4AD2F6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89551-8D16-E728-43C2-E1D9E562D2A8}"/>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379901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C231-4A80-4E76-5880-2DEDEA277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092FA-57CA-3015-E079-1DB41D53C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85A5D-ED2B-15A2-A1E3-2A5E41B4A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F5259-2A85-8285-682A-EF5001A067FC}"/>
              </a:ext>
            </a:extLst>
          </p:cNvPr>
          <p:cNvSpPr>
            <a:spLocks noGrp="1"/>
          </p:cNvSpPr>
          <p:nvPr>
            <p:ph type="dt" sz="half" idx="10"/>
          </p:nvPr>
        </p:nvSpPr>
        <p:spPr/>
        <p:txBody>
          <a:bodyPr/>
          <a:lstStyle/>
          <a:p>
            <a:fld id="{4D0C020C-3DC0-654B-ABF0-C99ACF5B3BE3}" type="datetimeFigureOut">
              <a:rPr lang="en-US" smtClean="0"/>
              <a:t>1/16/25</a:t>
            </a:fld>
            <a:endParaRPr lang="en-US"/>
          </a:p>
        </p:txBody>
      </p:sp>
      <p:sp>
        <p:nvSpPr>
          <p:cNvPr id="6" name="Footer Placeholder 5">
            <a:extLst>
              <a:ext uri="{FF2B5EF4-FFF2-40B4-BE49-F238E27FC236}">
                <a16:creationId xmlns:a16="http://schemas.microsoft.com/office/drawing/2014/main" id="{C77DB3E2-DE45-65C4-D308-D463625DC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A638E-8677-C50A-E888-635A6771C6C3}"/>
              </a:ext>
            </a:extLst>
          </p:cNvPr>
          <p:cNvSpPr>
            <a:spLocks noGrp="1"/>
          </p:cNvSpPr>
          <p:nvPr>
            <p:ph type="sldNum" sz="quarter" idx="12"/>
          </p:nvPr>
        </p:nvSpPr>
        <p:spPr/>
        <p:txBody>
          <a:bodyPr/>
          <a:lstStyle/>
          <a:p>
            <a:fld id="{3A602197-1B66-4B4A-8210-8D317C40D5B4}" type="slidenum">
              <a:rPr lang="en-US" smtClean="0"/>
              <a:t>‹#›</a:t>
            </a:fld>
            <a:endParaRPr lang="en-US"/>
          </a:p>
        </p:txBody>
      </p:sp>
    </p:spTree>
    <p:extLst>
      <p:ext uri="{BB962C8B-B14F-4D97-AF65-F5344CB8AC3E}">
        <p14:creationId xmlns:p14="http://schemas.microsoft.com/office/powerpoint/2010/main" val="5753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AC654F-3D34-6CFA-7996-ACC376F0C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793729-1D8B-7085-7AD2-0A1C7DE5F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449E3-23F1-F3F4-6F55-97DB3D3C5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0C020C-3DC0-654B-ABF0-C99ACF5B3BE3}" type="datetimeFigureOut">
              <a:rPr lang="en-US" smtClean="0"/>
              <a:t>1/16/25</a:t>
            </a:fld>
            <a:endParaRPr lang="en-US"/>
          </a:p>
        </p:txBody>
      </p:sp>
      <p:sp>
        <p:nvSpPr>
          <p:cNvPr id="5" name="Footer Placeholder 4">
            <a:extLst>
              <a:ext uri="{FF2B5EF4-FFF2-40B4-BE49-F238E27FC236}">
                <a16:creationId xmlns:a16="http://schemas.microsoft.com/office/drawing/2014/main" id="{1EE4C6F9-4B8A-E500-17E4-3C16768D1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DED9CAF-9155-25D7-1C7E-AB4302010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602197-1B66-4B4A-8210-8D317C40D5B4}" type="slidenum">
              <a:rPr lang="en-US" smtClean="0"/>
              <a:t>‹#›</a:t>
            </a:fld>
            <a:endParaRPr lang="en-US"/>
          </a:p>
        </p:txBody>
      </p:sp>
    </p:spTree>
    <p:extLst>
      <p:ext uri="{BB962C8B-B14F-4D97-AF65-F5344CB8AC3E}">
        <p14:creationId xmlns:p14="http://schemas.microsoft.com/office/powerpoint/2010/main" val="53509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2.xml"/><Relationship Id="rId5" Type="http://schemas.openxmlformats.org/officeDocument/2006/relationships/hyperlink" Target="https://memartinez.org/wp-content/uploads/2020/07/rtutorial_2020.pdf"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2B8B-AF2B-8B14-276E-F592E0CBD074}"/>
              </a:ext>
            </a:extLst>
          </p:cNvPr>
          <p:cNvSpPr>
            <a:spLocks noGrp="1"/>
          </p:cNvSpPr>
          <p:nvPr>
            <p:ph type="ctrTitle"/>
          </p:nvPr>
        </p:nvSpPr>
        <p:spPr/>
        <p:txBody>
          <a:bodyPr/>
          <a:lstStyle/>
          <a:p>
            <a:r>
              <a:rPr lang="en-US" dirty="0"/>
              <a:t>Introduction to infectious disease dynamics</a:t>
            </a:r>
          </a:p>
        </p:txBody>
      </p:sp>
      <p:sp>
        <p:nvSpPr>
          <p:cNvPr id="3" name="Subtitle 2">
            <a:extLst>
              <a:ext uri="{FF2B5EF4-FFF2-40B4-BE49-F238E27FC236}">
                <a16:creationId xmlns:a16="http://schemas.microsoft.com/office/drawing/2014/main" id="{BB73787E-6D11-668B-D846-90DC171E9990}"/>
              </a:ext>
            </a:extLst>
          </p:cNvPr>
          <p:cNvSpPr>
            <a:spLocks noGrp="1"/>
          </p:cNvSpPr>
          <p:nvPr>
            <p:ph type="subTitle" idx="1"/>
          </p:nvPr>
        </p:nvSpPr>
        <p:spPr/>
        <p:txBody>
          <a:bodyPr/>
          <a:lstStyle/>
          <a:p>
            <a:r>
              <a:rPr lang="en-US" dirty="0"/>
              <a:t>SRI: Cholera Stream</a:t>
            </a:r>
          </a:p>
        </p:txBody>
      </p:sp>
    </p:spTree>
    <p:extLst>
      <p:ext uri="{BB962C8B-B14F-4D97-AF65-F5344CB8AC3E}">
        <p14:creationId xmlns:p14="http://schemas.microsoft.com/office/powerpoint/2010/main" val="161385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D293-65CC-D6F1-D649-8700FC7977DB}"/>
              </a:ext>
            </a:extLst>
          </p:cNvPr>
          <p:cNvSpPr>
            <a:spLocks noGrp="1"/>
          </p:cNvSpPr>
          <p:nvPr>
            <p:ph type="title"/>
          </p:nvPr>
        </p:nvSpPr>
        <p:spPr/>
        <p:txBody>
          <a:bodyPr/>
          <a:lstStyle/>
          <a:p>
            <a:r>
              <a:rPr lang="en-US" dirty="0"/>
              <a:t>Why do we want to study how infectious diseases spread?</a:t>
            </a:r>
          </a:p>
        </p:txBody>
      </p:sp>
      <p:sp>
        <p:nvSpPr>
          <p:cNvPr id="3" name="Content Placeholder 2">
            <a:extLst>
              <a:ext uri="{FF2B5EF4-FFF2-40B4-BE49-F238E27FC236}">
                <a16:creationId xmlns:a16="http://schemas.microsoft.com/office/drawing/2014/main" id="{08B8C4B0-AEA1-CBC9-E4E3-9DFE0CC2F8EC}"/>
              </a:ext>
            </a:extLst>
          </p:cNvPr>
          <p:cNvSpPr>
            <a:spLocks noGrp="1"/>
          </p:cNvSpPr>
          <p:nvPr>
            <p:ph idx="1"/>
          </p:nvPr>
        </p:nvSpPr>
        <p:spPr/>
        <p:txBody>
          <a:bodyPr/>
          <a:lstStyle/>
          <a:p>
            <a:r>
              <a:rPr lang="en-US" dirty="0"/>
              <a:t>What can we do about it?</a:t>
            </a:r>
          </a:p>
          <a:p>
            <a:pPr lvl="1"/>
            <a:r>
              <a:rPr lang="en-US" dirty="0"/>
              <a:t>What can we do to reduce the number of infections in the community? </a:t>
            </a:r>
          </a:p>
          <a:p>
            <a:pPr lvl="1"/>
            <a:r>
              <a:rPr lang="en-US" dirty="0"/>
              <a:t>How can we choose the most appropriate interventions? </a:t>
            </a:r>
          </a:p>
          <a:p>
            <a:pPr lvl="1"/>
            <a:r>
              <a:rPr lang="en-US" dirty="0"/>
              <a:t>Can it be eliminated (like smallpox)?</a:t>
            </a:r>
          </a:p>
          <a:p>
            <a:pPr lvl="1"/>
            <a:r>
              <a:rPr lang="en-US" dirty="0"/>
              <a:t>Can we estimate the timing of when it will happen? </a:t>
            </a:r>
          </a:p>
          <a:p>
            <a:pPr marL="457200" lvl="1" indent="0">
              <a:buNone/>
            </a:pPr>
            <a:endParaRPr lang="en-US" dirty="0"/>
          </a:p>
        </p:txBody>
      </p:sp>
    </p:spTree>
    <p:extLst>
      <p:ext uri="{BB962C8B-B14F-4D97-AF65-F5344CB8AC3E}">
        <p14:creationId xmlns:p14="http://schemas.microsoft.com/office/powerpoint/2010/main" val="150813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CEA8-20A9-97F0-0ACA-4E0D0936D822}"/>
              </a:ext>
            </a:extLst>
          </p:cNvPr>
          <p:cNvSpPr>
            <a:spLocks noGrp="1"/>
          </p:cNvSpPr>
          <p:nvPr>
            <p:ph type="title"/>
          </p:nvPr>
        </p:nvSpPr>
        <p:spPr/>
        <p:txBody>
          <a:bodyPr/>
          <a:lstStyle/>
          <a:p>
            <a:r>
              <a:rPr lang="en-US" dirty="0"/>
              <a:t>Modeling infectious diseases</a:t>
            </a:r>
          </a:p>
        </p:txBody>
      </p:sp>
      <p:sp>
        <p:nvSpPr>
          <p:cNvPr id="3" name="Content Placeholder 2">
            <a:extLst>
              <a:ext uri="{FF2B5EF4-FFF2-40B4-BE49-F238E27FC236}">
                <a16:creationId xmlns:a16="http://schemas.microsoft.com/office/drawing/2014/main" id="{644DB5AF-CE7E-7B3B-0625-BA40FFBA8ABF}"/>
              </a:ext>
            </a:extLst>
          </p:cNvPr>
          <p:cNvSpPr>
            <a:spLocks noGrp="1"/>
          </p:cNvSpPr>
          <p:nvPr>
            <p:ph idx="1"/>
          </p:nvPr>
        </p:nvSpPr>
        <p:spPr/>
        <p:txBody>
          <a:bodyPr/>
          <a:lstStyle/>
          <a:p>
            <a:r>
              <a:rPr lang="en-US" dirty="0"/>
              <a:t>Mathematical modeling provides a framework for understanding infectious disease transmission</a:t>
            </a:r>
          </a:p>
          <a:p>
            <a:r>
              <a:rPr lang="en-US" dirty="0"/>
              <a:t>Allows us to gain insights into mechanisms influencing disease spread and link clinical knowledge with population-scale patterns</a:t>
            </a:r>
          </a:p>
          <a:p>
            <a:r>
              <a:rPr lang="en-US" dirty="0"/>
              <a:t>Can help establish the relative importance of different processes to focus research or management efforts </a:t>
            </a:r>
          </a:p>
          <a:p>
            <a:r>
              <a:rPr lang="en-US" dirty="0"/>
              <a:t>Allows us to do thought experiments and “what if” since real experiments are often logistically or ethically impossible</a:t>
            </a:r>
          </a:p>
          <a:p>
            <a:r>
              <a:rPr lang="en-US" dirty="0"/>
              <a:t>Forecast future trends</a:t>
            </a:r>
          </a:p>
        </p:txBody>
      </p:sp>
    </p:spTree>
    <p:extLst>
      <p:ext uri="{BB962C8B-B14F-4D97-AF65-F5344CB8AC3E}">
        <p14:creationId xmlns:p14="http://schemas.microsoft.com/office/powerpoint/2010/main" val="333951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1911-9D28-3B30-4C00-CEBAAC0BD3A8}"/>
              </a:ext>
            </a:extLst>
          </p:cNvPr>
          <p:cNvSpPr>
            <a:spLocks noGrp="1"/>
          </p:cNvSpPr>
          <p:nvPr>
            <p:ph type="title"/>
          </p:nvPr>
        </p:nvSpPr>
        <p:spPr/>
        <p:txBody>
          <a:bodyPr/>
          <a:lstStyle/>
          <a:p>
            <a:r>
              <a:rPr lang="en-US" dirty="0"/>
              <a:t>What is a model?</a:t>
            </a:r>
          </a:p>
        </p:txBody>
      </p:sp>
      <p:sp>
        <p:nvSpPr>
          <p:cNvPr id="3" name="Content Placeholder 2">
            <a:extLst>
              <a:ext uri="{FF2B5EF4-FFF2-40B4-BE49-F238E27FC236}">
                <a16:creationId xmlns:a16="http://schemas.microsoft.com/office/drawing/2014/main" id="{5F0D3A44-6734-21B6-FF22-01042E705E90}"/>
              </a:ext>
            </a:extLst>
          </p:cNvPr>
          <p:cNvSpPr>
            <a:spLocks noGrp="1"/>
          </p:cNvSpPr>
          <p:nvPr>
            <p:ph idx="1"/>
          </p:nvPr>
        </p:nvSpPr>
        <p:spPr/>
        <p:txBody>
          <a:bodyPr>
            <a:normAutofit/>
          </a:bodyPr>
          <a:lstStyle/>
          <a:p>
            <a:r>
              <a:rPr lang="en-US" dirty="0"/>
              <a:t>A </a:t>
            </a:r>
            <a:r>
              <a:rPr lang="en-US" b="1" dirty="0"/>
              <a:t>model</a:t>
            </a:r>
            <a:r>
              <a:rPr lang="en-US" dirty="0"/>
              <a:t> is </a:t>
            </a:r>
            <a:r>
              <a:rPr lang="en-US" b="0" i="0" dirty="0">
                <a:solidFill>
                  <a:srgbClr val="001D35"/>
                </a:solidFill>
                <a:effectLst/>
                <a:latin typeface="Google Sans"/>
              </a:rPr>
              <a:t>a representation of a real-world system using mathematical concepts and equations</a:t>
            </a:r>
            <a:endParaRPr lang="en-US" dirty="0"/>
          </a:p>
          <a:p>
            <a:r>
              <a:rPr lang="en-US" dirty="0"/>
              <a:t>A </a:t>
            </a:r>
            <a:r>
              <a:rPr lang="en-US" b="1" dirty="0"/>
              <a:t>mathematical model </a:t>
            </a:r>
            <a:r>
              <a:rPr lang="en-US" dirty="0"/>
              <a:t>is a set of equations that describe behavior of a system; such as a biological system, a physical system, a technology or social system. </a:t>
            </a:r>
          </a:p>
          <a:p>
            <a:r>
              <a:rPr lang="en-US" dirty="0"/>
              <a:t>A </a:t>
            </a:r>
            <a:r>
              <a:rPr lang="en-US" b="1" dirty="0"/>
              <a:t>statistical model </a:t>
            </a:r>
            <a:r>
              <a:rPr lang="en-US" dirty="0"/>
              <a:t>describes relationships between observed quantities and independent variables </a:t>
            </a:r>
          </a:p>
          <a:p>
            <a:endParaRPr lang="en-US" dirty="0"/>
          </a:p>
          <a:p>
            <a:r>
              <a:rPr lang="en-US" dirty="0"/>
              <a:t>Developing a model is different from statistical analyses of data </a:t>
            </a:r>
          </a:p>
          <a:p>
            <a:endParaRPr lang="en-US" dirty="0"/>
          </a:p>
          <a:p>
            <a:endParaRPr lang="en-US" dirty="0"/>
          </a:p>
        </p:txBody>
      </p:sp>
    </p:spTree>
    <p:extLst>
      <p:ext uri="{BB962C8B-B14F-4D97-AF65-F5344CB8AC3E}">
        <p14:creationId xmlns:p14="http://schemas.microsoft.com/office/powerpoint/2010/main" val="358331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504A-B763-C6AA-D9D6-31747B2E8A7A}"/>
              </a:ext>
            </a:extLst>
          </p:cNvPr>
          <p:cNvSpPr>
            <a:spLocks noGrp="1"/>
          </p:cNvSpPr>
          <p:nvPr>
            <p:ph type="title"/>
          </p:nvPr>
        </p:nvSpPr>
        <p:spPr/>
        <p:txBody>
          <a:bodyPr/>
          <a:lstStyle/>
          <a:p>
            <a:r>
              <a:rPr lang="en-US" dirty="0"/>
              <a:t>Mathematical modeling</a:t>
            </a:r>
          </a:p>
        </p:txBody>
      </p:sp>
      <p:sp>
        <p:nvSpPr>
          <p:cNvPr id="4" name="Rectangle 3">
            <a:extLst>
              <a:ext uri="{FF2B5EF4-FFF2-40B4-BE49-F238E27FC236}">
                <a16:creationId xmlns:a16="http://schemas.microsoft.com/office/drawing/2014/main" id="{24E97A05-3AA1-0105-FBD3-974E13CD0FE0}"/>
              </a:ext>
            </a:extLst>
          </p:cNvPr>
          <p:cNvSpPr/>
          <p:nvPr/>
        </p:nvSpPr>
        <p:spPr>
          <a:xfrm>
            <a:off x="197710" y="2038865"/>
            <a:ext cx="2137718" cy="4151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Real world problem</a:t>
            </a:r>
          </a:p>
        </p:txBody>
      </p:sp>
      <p:sp>
        <p:nvSpPr>
          <p:cNvPr id="5" name="Rectangle 4">
            <a:extLst>
              <a:ext uri="{FF2B5EF4-FFF2-40B4-BE49-F238E27FC236}">
                <a16:creationId xmlns:a16="http://schemas.microsoft.com/office/drawing/2014/main" id="{80B157EC-591A-1932-22AB-10C30029FB1E}"/>
              </a:ext>
            </a:extLst>
          </p:cNvPr>
          <p:cNvSpPr/>
          <p:nvPr/>
        </p:nvSpPr>
        <p:spPr>
          <a:xfrm>
            <a:off x="9508525" y="2038865"/>
            <a:ext cx="2137718" cy="4151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Real world solution</a:t>
            </a:r>
          </a:p>
        </p:txBody>
      </p:sp>
      <p:sp>
        <p:nvSpPr>
          <p:cNvPr id="6" name="Rectangle 5">
            <a:extLst>
              <a:ext uri="{FF2B5EF4-FFF2-40B4-BE49-F238E27FC236}">
                <a16:creationId xmlns:a16="http://schemas.microsoft.com/office/drawing/2014/main" id="{C5D99F8B-8D92-63E7-AEBA-AEBD8375C965}"/>
              </a:ext>
            </a:extLst>
          </p:cNvPr>
          <p:cNvSpPr/>
          <p:nvPr/>
        </p:nvSpPr>
        <p:spPr>
          <a:xfrm>
            <a:off x="2934729" y="2038865"/>
            <a:ext cx="5949779" cy="4151870"/>
          </a:xfrm>
          <a:prstGeom prst="rect">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DEC318-2407-6943-B7F9-90574C383088}"/>
              </a:ext>
            </a:extLst>
          </p:cNvPr>
          <p:cNvSpPr txBox="1"/>
          <p:nvPr/>
        </p:nvSpPr>
        <p:spPr>
          <a:xfrm>
            <a:off x="3422821" y="2174789"/>
            <a:ext cx="3608173" cy="369332"/>
          </a:xfrm>
          <a:prstGeom prst="rect">
            <a:avLst/>
          </a:prstGeom>
          <a:noFill/>
        </p:spPr>
        <p:txBody>
          <a:bodyPr wrap="square" rtlCol="0">
            <a:spAutoFit/>
          </a:bodyPr>
          <a:lstStyle/>
          <a:p>
            <a:r>
              <a:rPr lang="en-US" dirty="0"/>
              <a:t>Mathematical representation</a:t>
            </a:r>
          </a:p>
        </p:txBody>
      </p:sp>
      <p:sp>
        <p:nvSpPr>
          <p:cNvPr id="8" name="Rectangle 7">
            <a:extLst>
              <a:ext uri="{FF2B5EF4-FFF2-40B4-BE49-F238E27FC236}">
                <a16:creationId xmlns:a16="http://schemas.microsoft.com/office/drawing/2014/main" id="{E8244B34-84BD-2568-7FF6-DF76F5129835}"/>
              </a:ext>
            </a:extLst>
          </p:cNvPr>
          <p:cNvSpPr/>
          <p:nvPr/>
        </p:nvSpPr>
        <p:spPr>
          <a:xfrm>
            <a:off x="3089188" y="3686431"/>
            <a:ext cx="1375720" cy="790833"/>
          </a:xfrm>
          <a:prstGeom prst="rect">
            <a:avLst/>
          </a:prstGeom>
          <a:solidFill>
            <a:schemeClr val="accent6">
              <a:lumMod val="60000"/>
              <a:lumOff val="4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Variables + Parameters</a:t>
            </a:r>
          </a:p>
        </p:txBody>
      </p:sp>
      <p:sp>
        <p:nvSpPr>
          <p:cNvPr id="9" name="Rectangle 8">
            <a:extLst>
              <a:ext uri="{FF2B5EF4-FFF2-40B4-BE49-F238E27FC236}">
                <a16:creationId xmlns:a16="http://schemas.microsoft.com/office/drawing/2014/main" id="{7F56C813-823C-9F83-563B-9E44E404386A}"/>
              </a:ext>
            </a:extLst>
          </p:cNvPr>
          <p:cNvSpPr/>
          <p:nvPr/>
        </p:nvSpPr>
        <p:spPr>
          <a:xfrm>
            <a:off x="5221758" y="3678192"/>
            <a:ext cx="1375720" cy="790833"/>
          </a:xfrm>
          <a:prstGeom prst="rect">
            <a:avLst/>
          </a:prstGeom>
          <a:solidFill>
            <a:schemeClr val="accent6">
              <a:lumMod val="60000"/>
              <a:lumOff val="4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Model equations</a:t>
            </a:r>
          </a:p>
        </p:txBody>
      </p:sp>
      <p:sp>
        <p:nvSpPr>
          <p:cNvPr id="10" name="Rectangle 9">
            <a:extLst>
              <a:ext uri="{FF2B5EF4-FFF2-40B4-BE49-F238E27FC236}">
                <a16:creationId xmlns:a16="http://schemas.microsoft.com/office/drawing/2014/main" id="{B725732D-00F4-DD14-4121-89D711EB7201}"/>
              </a:ext>
            </a:extLst>
          </p:cNvPr>
          <p:cNvSpPr/>
          <p:nvPr/>
        </p:nvSpPr>
        <p:spPr>
          <a:xfrm>
            <a:off x="7354328" y="3678191"/>
            <a:ext cx="1375720" cy="790833"/>
          </a:xfrm>
          <a:prstGeom prst="rect">
            <a:avLst/>
          </a:prstGeom>
          <a:solidFill>
            <a:schemeClr val="accent6">
              <a:lumMod val="60000"/>
              <a:lumOff val="4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Results</a:t>
            </a:r>
          </a:p>
        </p:txBody>
      </p:sp>
      <p:cxnSp>
        <p:nvCxnSpPr>
          <p:cNvPr id="12" name="Straight Arrow Connector 11">
            <a:extLst>
              <a:ext uri="{FF2B5EF4-FFF2-40B4-BE49-F238E27FC236}">
                <a16:creationId xmlns:a16="http://schemas.microsoft.com/office/drawing/2014/main" id="{3836CFF5-7005-AEFB-A37B-1E0BF3FBBD55}"/>
              </a:ext>
            </a:extLst>
          </p:cNvPr>
          <p:cNvCxnSpPr>
            <a:stCxn id="8" idx="3"/>
          </p:cNvCxnSpPr>
          <p:nvPr/>
        </p:nvCxnSpPr>
        <p:spPr>
          <a:xfrm flipV="1">
            <a:off x="4464908" y="4081847"/>
            <a:ext cx="756850" cy="1"/>
          </a:xfrm>
          <a:prstGeom prst="straightConnector1">
            <a:avLst/>
          </a:prstGeom>
          <a:ln w="317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DFAC533-6C1C-21F3-A942-6D1762E912BC}"/>
              </a:ext>
            </a:extLst>
          </p:cNvPr>
          <p:cNvCxnSpPr/>
          <p:nvPr/>
        </p:nvCxnSpPr>
        <p:spPr>
          <a:xfrm flipV="1">
            <a:off x="6605718" y="4073607"/>
            <a:ext cx="756850" cy="1"/>
          </a:xfrm>
          <a:prstGeom prst="straightConnector1">
            <a:avLst/>
          </a:prstGeom>
          <a:ln w="317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3DAE09A-4990-3F7B-7A87-0DFE929CF9F0}"/>
              </a:ext>
            </a:extLst>
          </p:cNvPr>
          <p:cNvCxnSpPr>
            <a:cxnSpLocks/>
            <a:endCxn id="8" idx="0"/>
          </p:cNvCxnSpPr>
          <p:nvPr/>
        </p:nvCxnSpPr>
        <p:spPr>
          <a:xfrm>
            <a:off x="3777048" y="3316287"/>
            <a:ext cx="0" cy="370144"/>
          </a:xfrm>
          <a:prstGeom prst="straightConnector1">
            <a:avLst/>
          </a:prstGeom>
          <a:ln w="317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7B7E532-7960-05B9-2AC3-018BD5737856}"/>
              </a:ext>
            </a:extLst>
          </p:cNvPr>
          <p:cNvCxnSpPr>
            <a:cxnSpLocks/>
          </p:cNvCxnSpPr>
          <p:nvPr/>
        </p:nvCxnSpPr>
        <p:spPr>
          <a:xfrm>
            <a:off x="3777048" y="3316287"/>
            <a:ext cx="2132570" cy="0"/>
          </a:xfrm>
          <a:prstGeom prst="line">
            <a:avLst/>
          </a:prstGeom>
          <a:ln w="3175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97305CD-FA62-ED19-C378-A945AA5D76C8}"/>
              </a:ext>
            </a:extLst>
          </p:cNvPr>
          <p:cNvCxnSpPr>
            <a:cxnSpLocks/>
            <a:endCxn id="9" idx="0"/>
          </p:cNvCxnSpPr>
          <p:nvPr/>
        </p:nvCxnSpPr>
        <p:spPr>
          <a:xfrm>
            <a:off x="5909618" y="3316287"/>
            <a:ext cx="0" cy="361905"/>
          </a:xfrm>
          <a:prstGeom prst="line">
            <a:avLst/>
          </a:prstGeom>
          <a:ln w="3175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6CE9588-837A-0B41-F233-0F6D6A79E09C}"/>
              </a:ext>
            </a:extLst>
          </p:cNvPr>
          <p:cNvCxnSpPr>
            <a:cxnSpLocks/>
          </p:cNvCxnSpPr>
          <p:nvPr/>
        </p:nvCxnSpPr>
        <p:spPr>
          <a:xfrm flipV="1">
            <a:off x="4031391" y="4469024"/>
            <a:ext cx="0" cy="733726"/>
          </a:xfrm>
          <a:prstGeom prst="straightConnector1">
            <a:avLst/>
          </a:prstGeom>
          <a:ln w="317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F08F6A7-3C6F-88B8-301A-F2D60787757E}"/>
              </a:ext>
            </a:extLst>
          </p:cNvPr>
          <p:cNvCxnSpPr>
            <a:cxnSpLocks/>
          </p:cNvCxnSpPr>
          <p:nvPr/>
        </p:nvCxnSpPr>
        <p:spPr>
          <a:xfrm>
            <a:off x="4031391" y="5210990"/>
            <a:ext cx="4010797" cy="0"/>
          </a:xfrm>
          <a:prstGeom prst="line">
            <a:avLst/>
          </a:prstGeom>
          <a:ln w="3175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3E25F24-16E9-DE15-D25D-F500DA619FE4}"/>
              </a:ext>
            </a:extLst>
          </p:cNvPr>
          <p:cNvCxnSpPr>
            <a:cxnSpLocks/>
          </p:cNvCxnSpPr>
          <p:nvPr/>
        </p:nvCxnSpPr>
        <p:spPr>
          <a:xfrm flipV="1">
            <a:off x="8042188" y="4477264"/>
            <a:ext cx="0" cy="733726"/>
          </a:xfrm>
          <a:prstGeom prst="line">
            <a:avLst/>
          </a:prstGeom>
          <a:ln w="31750">
            <a:solidFill>
              <a:schemeClr val="accent6"/>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B01A2042-5886-41D2-2270-CA1ADEADCF9E}"/>
              </a:ext>
            </a:extLst>
          </p:cNvPr>
          <p:cNvSpPr txBox="1"/>
          <p:nvPr/>
        </p:nvSpPr>
        <p:spPr>
          <a:xfrm>
            <a:off x="4011827" y="2990335"/>
            <a:ext cx="1561070" cy="369332"/>
          </a:xfrm>
          <a:prstGeom prst="rect">
            <a:avLst/>
          </a:prstGeom>
          <a:noFill/>
        </p:spPr>
        <p:txBody>
          <a:bodyPr wrap="square" rtlCol="0">
            <a:spAutoFit/>
          </a:bodyPr>
          <a:lstStyle/>
          <a:p>
            <a:r>
              <a:rPr lang="en-US" dirty="0">
                <a:solidFill>
                  <a:schemeClr val="accent6"/>
                </a:solidFill>
              </a:rPr>
              <a:t>Calibration</a:t>
            </a:r>
          </a:p>
        </p:txBody>
      </p:sp>
      <p:sp>
        <p:nvSpPr>
          <p:cNvPr id="36" name="TextBox 35">
            <a:extLst>
              <a:ext uri="{FF2B5EF4-FFF2-40B4-BE49-F238E27FC236}">
                <a16:creationId xmlns:a16="http://schemas.microsoft.com/office/drawing/2014/main" id="{4C485001-CBCF-CEE5-B739-60977CC85ED2}"/>
              </a:ext>
            </a:extLst>
          </p:cNvPr>
          <p:cNvSpPr txBox="1"/>
          <p:nvPr/>
        </p:nvSpPr>
        <p:spPr>
          <a:xfrm>
            <a:off x="4455637" y="4378814"/>
            <a:ext cx="856736" cy="369332"/>
          </a:xfrm>
          <a:prstGeom prst="rect">
            <a:avLst/>
          </a:prstGeom>
          <a:noFill/>
        </p:spPr>
        <p:txBody>
          <a:bodyPr wrap="square" rtlCol="0">
            <a:spAutoFit/>
          </a:bodyPr>
          <a:lstStyle/>
          <a:p>
            <a:r>
              <a:rPr lang="en-US" dirty="0">
                <a:solidFill>
                  <a:schemeClr val="accent6"/>
                </a:solidFill>
              </a:rPr>
              <a:t>Inputs</a:t>
            </a:r>
          </a:p>
        </p:txBody>
      </p:sp>
      <p:sp>
        <p:nvSpPr>
          <p:cNvPr id="37" name="TextBox 36">
            <a:extLst>
              <a:ext uri="{FF2B5EF4-FFF2-40B4-BE49-F238E27FC236}">
                <a16:creationId xmlns:a16="http://schemas.microsoft.com/office/drawing/2014/main" id="{34E5DE5F-EB9C-8335-55C8-21EE21226B15}"/>
              </a:ext>
            </a:extLst>
          </p:cNvPr>
          <p:cNvSpPr txBox="1"/>
          <p:nvPr/>
        </p:nvSpPr>
        <p:spPr>
          <a:xfrm>
            <a:off x="6480091" y="4378814"/>
            <a:ext cx="1056498" cy="369332"/>
          </a:xfrm>
          <a:prstGeom prst="rect">
            <a:avLst/>
          </a:prstGeom>
          <a:noFill/>
        </p:spPr>
        <p:txBody>
          <a:bodyPr wrap="square" rtlCol="0">
            <a:spAutoFit/>
          </a:bodyPr>
          <a:lstStyle/>
          <a:p>
            <a:r>
              <a:rPr lang="en-US" dirty="0">
                <a:solidFill>
                  <a:schemeClr val="accent6"/>
                </a:solidFill>
              </a:rPr>
              <a:t>outputs</a:t>
            </a:r>
          </a:p>
        </p:txBody>
      </p:sp>
      <p:sp>
        <p:nvSpPr>
          <p:cNvPr id="38" name="TextBox 37">
            <a:extLst>
              <a:ext uri="{FF2B5EF4-FFF2-40B4-BE49-F238E27FC236}">
                <a16:creationId xmlns:a16="http://schemas.microsoft.com/office/drawing/2014/main" id="{C7B13DCF-B018-F1FA-41A0-94FF6BE9B58C}"/>
              </a:ext>
            </a:extLst>
          </p:cNvPr>
          <p:cNvSpPr txBox="1"/>
          <p:nvPr/>
        </p:nvSpPr>
        <p:spPr>
          <a:xfrm>
            <a:off x="5481250" y="5251356"/>
            <a:ext cx="2291150" cy="369332"/>
          </a:xfrm>
          <a:prstGeom prst="rect">
            <a:avLst/>
          </a:prstGeom>
          <a:noFill/>
        </p:spPr>
        <p:txBody>
          <a:bodyPr wrap="square" rtlCol="0">
            <a:spAutoFit/>
          </a:bodyPr>
          <a:lstStyle/>
          <a:p>
            <a:r>
              <a:rPr lang="en-US" dirty="0">
                <a:solidFill>
                  <a:schemeClr val="accent6"/>
                </a:solidFill>
              </a:rPr>
              <a:t>Analysis/Refinement</a:t>
            </a:r>
          </a:p>
        </p:txBody>
      </p:sp>
      <p:cxnSp>
        <p:nvCxnSpPr>
          <p:cNvPr id="40" name="Straight Arrow Connector 39">
            <a:extLst>
              <a:ext uri="{FF2B5EF4-FFF2-40B4-BE49-F238E27FC236}">
                <a16:creationId xmlns:a16="http://schemas.microsoft.com/office/drawing/2014/main" id="{9EC5B834-118E-5701-2B43-151827B15B52}"/>
              </a:ext>
            </a:extLst>
          </p:cNvPr>
          <p:cNvCxnSpPr>
            <a:cxnSpLocks/>
            <a:stCxn id="4" idx="3"/>
            <a:endCxn id="6" idx="1"/>
          </p:cNvCxnSpPr>
          <p:nvPr/>
        </p:nvCxnSpPr>
        <p:spPr>
          <a:xfrm>
            <a:off x="2335428" y="4114800"/>
            <a:ext cx="599301" cy="0"/>
          </a:xfrm>
          <a:prstGeom prst="straightConnector1">
            <a:avLst/>
          </a:prstGeom>
          <a:ln w="127000">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85DC86E-6448-9369-6983-FA47DB4695F7}"/>
              </a:ext>
            </a:extLst>
          </p:cNvPr>
          <p:cNvCxnSpPr>
            <a:cxnSpLocks/>
          </p:cNvCxnSpPr>
          <p:nvPr/>
        </p:nvCxnSpPr>
        <p:spPr>
          <a:xfrm>
            <a:off x="8909224" y="4114800"/>
            <a:ext cx="599301" cy="0"/>
          </a:xfrm>
          <a:prstGeom prst="straightConnector1">
            <a:avLst/>
          </a:prstGeom>
          <a:ln w="1270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31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6A9D-E6CE-851D-B6FD-7BAFD2F6851B}"/>
              </a:ext>
            </a:extLst>
          </p:cNvPr>
          <p:cNvSpPr>
            <a:spLocks noGrp="1"/>
          </p:cNvSpPr>
          <p:nvPr>
            <p:ph type="title"/>
          </p:nvPr>
        </p:nvSpPr>
        <p:spPr/>
        <p:txBody>
          <a:bodyPr/>
          <a:lstStyle/>
          <a:p>
            <a:r>
              <a:rPr lang="en-US" dirty="0"/>
              <a:t>Classification of Mathematical models</a:t>
            </a:r>
          </a:p>
        </p:txBody>
      </p:sp>
      <p:sp>
        <p:nvSpPr>
          <p:cNvPr id="4" name="Rectangle 3">
            <a:extLst>
              <a:ext uri="{FF2B5EF4-FFF2-40B4-BE49-F238E27FC236}">
                <a16:creationId xmlns:a16="http://schemas.microsoft.com/office/drawing/2014/main" id="{12D2E99B-BC2B-13BD-AADF-508791BB2C56}"/>
              </a:ext>
            </a:extLst>
          </p:cNvPr>
          <p:cNvSpPr/>
          <p:nvPr/>
        </p:nvSpPr>
        <p:spPr>
          <a:xfrm>
            <a:off x="3731740" y="1639073"/>
            <a:ext cx="3361037" cy="5582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Mathematical models</a:t>
            </a:r>
          </a:p>
        </p:txBody>
      </p:sp>
      <p:sp>
        <p:nvSpPr>
          <p:cNvPr id="5" name="Rectangle 4">
            <a:extLst>
              <a:ext uri="{FF2B5EF4-FFF2-40B4-BE49-F238E27FC236}">
                <a16:creationId xmlns:a16="http://schemas.microsoft.com/office/drawing/2014/main" id="{CAF5EB0C-CA3C-3229-0567-5A12AC376832}"/>
              </a:ext>
            </a:extLst>
          </p:cNvPr>
          <p:cNvSpPr/>
          <p:nvPr/>
        </p:nvSpPr>
        <p:spPr>
          <a:xfrm>
            <a:off x="2734962" y="2913021"/>
            <a:ext cx="1367482" cy="558242"/>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Static</a:t>
            </a:r>
          </a:p>
        </p:txBody>
      </p:sp>
      <p:sp>
        <p:nvSpPr>
          <p:cNvPr id="6" name="Rectangle 5">
            <a:extLst>
              <a:ext uri="{FF2B5EF4-FFF2-40B4-BE49-F238E27FC236}">
                <a16:creationId xmlns:a16="http://schemas.microsoft.com/office/drawing/2014/main" id="{3410D1A0-B17C-0EE8-AC77-4844A9B278C5}"/>
              </a:ext>
            </a:extLst>
          </p:cNvPr>
          <p:cNvSpPr/>
          <p:nvPr/>
        </p:nvSpPr>
        <p:spPr>
          <a:xfrm>
            <a:off x="6722076" y="2913021"/>
            <a:ext cx="1367482" cy="5582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Dynamic</a:t>
            </a:r>
          </a:p>
        </p:txBody>
      </p:sp>
      <p:sp>
        <p:nvSpPr>
          <p:cNvPr id="7" name="Rectangle 6">
            <a:extLst>
              <a:ext uri="{FF2B5EF4-FFF2-40B4-BE49-F238E27FC236}">
                <a16:creationId xmlns:a16="http://schemas.microsoft.com/office/drawing/2014/main" id="{F63E3147-AB8C-E241-6B0A-F4FCEBECA3B8}"/>
              </a:ext>
            </a:extLst>
          </p:cNvPr>
          <p:cNvSpPr/>
          <p:nvPr/>
        </p:nvSpPr>
        <p:spPr>
          <a:xfrm>
            <a:off x="5424616" y="4135354"/>
            <a:ext cx="1367482" cy="558242"/>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Stochastic</a:t>
            </a:r>
          </a:p>
        </p:txBody>
      </p:sp>
      <p:sp>
        <p:nvSpPr>
          <p:cNvPr id="8" name="Rectangle 7">
            <a:extLst>
              <a:ext uri="{FF2B5EF4-FFF2-40B4-BE49-F238E27FC236}">
                <a16:creationId xmlns:a16="http://schemas.microsoft.com/office/drawing/2014/main" id="{A4861E72-CBE1-7E9B-3A79-1F30B9F5FAFB}"/>
              </a:ext>
            </a:extLst>
          </p:cNvPr>
          <p:cNvSpPr/>
          <p:nvPr/>
        </p:nvSpPr>
        <p:spPr>
          <a:xfrm>
            <a:off x="7961870" y="4135354"/>
            <a:ext cx="1725828" cy="5582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Deterministic</a:t>
            </a:r>
          </a:p>
        </p:txBody>
      </p:sp>
      <p:cxnSp>
        <p:nvCxnSpPr>
          <p:cNvPr id="10" name="Elbow Connector 9">
            <a:extLst>
              <a:ext uri="{FF2B5EF4-FFF2-40B4-BE49-F238E27FC236}">
                <a16:creationId xmlns:a16="http://schemas.microsoft.com/office/drawing/2014/main" id="{5863D0D3-4868-6B8A-A8D2-9C05CDC2525E}"/>
              </a:ext>
            </a:extLst>
          </p:cNvPr>
          <p:cNvCxnSpPr>
            <a:stCxn id="4" idx="2"/>
            <a:endCxn id="5" idx="0"/>
          </p:cNvCxnSpPr>
          <p:nvPr/>
        </p:nvCxnSpPr>
        <p:spPr>
          <a:xfrm rot="5400000">
            <a:off x="4057628" y="1558390"/>
            <a:ext cx="715706" cy="1993556"/>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2" name="Elbow Connector 11">
            <a:extLst>
              <a:ext uri="{FF2B5EF4-FFF2-40B4-BE49-F238E27FC236}">
                <a16:creationId xmlns:a16="http://schemas.microsoft.com/office/drawing/2014/main" id="{1FA6BE7E-8493-D508-2EFC-49C28CB5791B}"/>
              </a:ext>
            </a:extLst>
          </p:cNvPr>
          <p:cNvCxnSpPr>
            <a:stCxn id="4" idx="2"/>
            <a:endCxn id="6" idx="0"/>
          </p:cNvCxnSpPr>
          <p:nvPr/>
        </p:nvCxnSpPr>
        <p:spPr>
          <a:xfrm rot="16200000" flipH="1">
            <a:off x="6051185" y="1558389"/>
            <a:ext cx="715706" cy="1993558"/>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4" name="Elbow Connector 13">
            <a:extLst>
              <a:ext uri="{FF2B5EF4-FFF2-40B4-BE49-F238E27FC236}">
                <a16:creationId xmlns:a16="http://schemas.microsoft.com/office/drawing/2014/main" id="{92108236-706D-7C5E-9E66-3BFAFB5A829C}"/>
              </a:ext>
            </a:extLst>
          </p:cNvPr>
          <p:cNvCxnSpPr>
            <a:stCxn id="6" idx="2"/>
            <a:endCxn id="7" idx="0"/>
          </p:cNvCxnSpPr>
          <p:nvPr/>
        </p:nvCxnSpPr>
        <p:spPr>
          <a:xfrm rot="5400000">
            <a:off x="6425042" y="3154578"/>
            <a:ext cx="664091" cy="129746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D1B48E56-2F29-E80D-77A1-A680F364C992}"/>
              </a:ext>
            </a:extLst>
          </p:cNvPr>
          <p:cNvCxnSpPr>
            <a:stCxn id="6" idx="2"/>
            <a:endCxn id="8" idx="0"/>
          </p:cNvCxnSpPr>
          <p:nvPr/>
        </p:nvCxnSpPr>
        <p:spPr>
          <a:xfrm rot="16200000" flipH="1">
            <a:off x="7783255" y="3093824"/>
            <a:ext cx="664091" cy="1418967"/>
          </a:xfrm>
          <a:prstGeom prst="bentConnector3">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64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39FB-4C9D-2AC2-AA93-469D26F34670}"/>
              </a:ext>
            </a:extLst>
          </p:cNvPr>
          <p:cNvSpPr>
            <a:spLocks noGrp="1"/>
          </p:cNvSpPr>
          <p:nvPr>
            <p:ph type="title"/>
          </p:nvPr>
        </p:nvSpPr>
        <p:spPr/>
        <p:txBody>
          <a:bodyPr/>
          <a:lstStyle/>
          <a:p>
            <a:r>
              <a:rPr lang="en-US" dirty="0"/>
              <a:t>Infectious disease dynamic models</a:t>
            </a:r>
          </a:p>
        </p:txBody>
      </p:sp>
      <p:pic>
        <p:nvPicPr>
          <p:cNvPr id="4" name="Picture 3">
            <a:extLst>
              <a:ext uri="{FF2B5EF4-FFF2-40B4-BE49-F238E27FC236}">
                <a16:creationId xmlns:a16="http://schemas.microsoft.com/office/drawing/2014/main" id="{0AE6FDB1-CE68-E51B-4D54-59E6E21AF061}"/>
              </a:ext>
            </a:extLst>
          </p:cNvPr>
          <p:cNvPicPr>
            <a:picLocks noChangeAspect="1"/>
          </p:cNvPicPr>
          <p:nvPr/>
        </p:nvPicPr>
        <p:blipFill>
          <a:blip r:embed="rId3"/>
          <a:stretch>
            <a:fillRect/>
          </a:stretch>
        </p:blipFill>
        <p:spPr>
          <a:xfrm>
            <a:off x="1828800" y="1393417"/>
            <a:ext cx="8204887" cy="5464583"/>
          </a:xfrm>
          <a:prstGeom prst="rect">
            <a:avLst/>
          </a:prstGeom>
        </p:spPr>
      </p:pic>
    </p:spTree>
    <p:extLst>
      <p:ext uri="{BB962C8B-B14F-4D97-AF65-F5344CB8AC3E}">
        <p14:creationId xmlns:p14="http://schemas.microsoft.com/office/powerpoint/2010/main" val="316854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9C40B-546F-1883-7821-8B99C44E50F6}"/>
              </a:ext>
            </a:extLst>
          </p:cNvPr>
          <p:cNvSpPr>
            <a:spLocks noGrp="1"/>
          </p:cNvSpPr>
          <p:nvPr>
            <p:ph type="title"/>
          </p:nvPr>
        </p:nvSpPr>
        <p:spPr/>
        <p:txBody>
          <a:bodyPr/>
          <a:lstStyle/>
          <a:p>
            <a:r>
              <a:rPr lang="en-US" dirty="0"/>
              <a:t>Skipping over how to choose a model/what is a good model</a:t>
            </a:r>
          </a:p>
        </p:txBody>
      </p:sp>
      <p:sp>
        <p:nvSpPr>
          <p:cNvPr id="5" name="Text Placeholder 4">
            <a:extLst>
              <a:ext uri="{FF2B5EF4-FFF2-40B4-BE49-F238E27FC236}">
                <a16:creationId xmlns:a16="http://schemas.microsoft.com/office/drawing/2014/main" id="{ACE8281C-6AD4-98C8-7017-CD8A73533B7E}"/>
              </a:ext>
            </a:extLst>
          </p:cNvPr>
          <p:cNvSpPr>
            <a:spLocks noGrp="1"/>
          </p:cNvSpPr>
          <p:nvPr>
            <p:ph type="body" idx="1"/>
          </p:nvPr>
        </p:nvSpPr>
        <p:spPr/>
        <p:txBody>
          <a:bodyPr/>
          <a:lstStyle/>
          <a:p>
            <a:r>
              <a:rPr lang="en-US" dirty="0"/>
              <a:t>(We will come back to this in a future meeting)</a:t>
            </a:r>
          </a:p>
        </p:txBody>
      </p:sp>
    </p:spTree>
    <p:extLst>
      <p:ext uri="{BB962C8B-B14F-4D97-AF65-F5344CB8AC3E}">
        <p14:creationId xmlns:p14="http://schemas.microsoft.com/office/powerpoint/2010/main" val="62894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3FF0-538F-FA08-871E-26906A2F3726}"/>
              </a:ext>
            </a:extLst>
          </p:cNvPr>
          <p:cNvSpPr>
            <a:spLocks noGrp="1"/>
          </p:cNvSpPr>
          <p:nvPr>
            <p:ph type="title"/>
          </p:nvPr>
        </p:nvSpPr>
        <p:spPr/>
        <p:txBody>
          <a:bodyPr/>
          <a:lstStyle/>
          <a:p>
            <a:r>
              <a:rPr lang="en-US" dirty="0"/>
              <a:t>Mechanistic models</a:t>
            </a:r>
          </a:p>
        </p:txBody>
      </p:sp>
      <p:sp>
        <p:nvSpPr>
          <p:cNvPr id="3" name="Content Placeholder 2">
            <a:extLst>
              <a:ext uri="{FF2B5EF4-FFF2-40B4-BE49-F238E27FC236}">
                <a16:creationId xmlns:a16="http://schemas.microsoft.com/office/drawing/2014/main" id="{B8494CDC-C3A3-30BF-08E6-F5796A20B2DB}"/>
              </a:ext>
            </a:extLst>
          </p:cNvPr>
          <p:cNvSpPr>
            <a:spLocks noGrp="1"/>
          </p:cNvSpPr>
          <p:nvPr>
            <p:ph idx="1"/>
          </p:nvPr>
        </p:nvSpPr>
        <p:spPr/>
        <p:txBody>
          <a:bodyPr/>
          <a:lstStyle/>
          <a:p>
            <a:r>
              <a:rPr lang="en-US" dirty="0"/>
              <a:t>A </a:t>
            </a:r>
            <a:r>
              <a:rPr lang="en-US" b="1" dirty="0"/>
              <a:t>mechanistic model </a:t>
            </a:r>
            <a:r>
              <a:rPr lang="en-US" dirty="0"/>
              <a:t>is a model geared toward explaining some behavior (or phenomenon) in terms of the parts and processes within the system.</a:t>
            </a:r>
          </a:p>
        </p:txBody>
      </p:sp>
    </p:spTree>
    <p:extLst>
      <p:ext uri="{BB962C8B-B14F-4D97-AF65-F5344CB8AC3E}">
        <p14:creationId xmlns:p14="http://schemas.microsoft.com/office/powerpoint/2010/main" val="1927696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50FF-DA93-D69A-AAB6-0D4764B8AA98}"/>
              </a:ext>
            </a:extLst>
          </p:cNvPr>
          <p:cNvSpPr>
            <a:spLocks noGrp="1"/>
          </p:cNvSpPr>
          <p:nvPr>
            <p:ph type="title"/>
          </p:nvPr>
        </p:nvSpPr>
        <p:spPr/>
        <p:txBody>
          <a:bodyPr/>
          <a:lstStyle/>
          <a:p>
            <a:r>
              <a:rPr lang="en-US" dirty="0"/>
              <a:t>Mechanistic models of disease</a:t>
            </a:r>
          </a:p>
        </p:txBody>
      </p:sp>
      <p:sp>
        <p:nvSpPr>
          <p:cNvPr id="3" name="Content Placeholder 2">
            <a:extLst>
              <a:ext uri="{FF2B5EF4-FFF2-40B4-BE49-F238E27FC236}">
                <a16:creationId xmlns:a16="http://schemas.microsoft.com/office/drawing/2014/main" id="{56F6216E-70B8-B80F-3BD0-488CE0E4A27C}"/>
              </a:ext>
            </a:extLst>
          </p:cNvPr>
          <p:cNvSpPr>
            <a:spLocks noGrp="1"/>
          </p:cNvSpPr>
          <p:nvPr>
            <p:ph idx="1"/>
          </p:nvPr>
        </p:nvSpPr>
        <p:spPr>
          <a:xfrm>
            <a:off x="838200" y="4053025"/>
            <a:ext cx="10515600" cy="2123938"/>
          </a:xfrm>
        </p:spPr>
        <p:txBody>
          <a:bodyPr>
            <a:normAutofit fontScale="92500" lnSpcReduction="10000"/>
          </a:bodyPr>
          <a:lstStyle/>
          <a:p>
            <a:pPr marL="0" indent="0">
              <a:buNone/>
            </a:pPr>
            <a:r>
              <a:rPr lang="en-US" b="1" dirty="0"/>
              <a:t>Break the population apart based on disease states:</a:t>
            </a:r>
          </a:p>
          <a:p>
            <a:r>
              <a:rPr lang="en-US" b="1" dirty="0"/>
              <a:t>Susceptible</a:t>
            </a:r>
            <a:r>
              <a:rPr lang="en-US" dirty="0"/>
              <a:t>: Individuals susceptible to disease</a:t>
            </a:r>
          </a:p>
          <a:p>
            <a:r>
              <a:rPr lang="en-US" b="1" dirty="0"/>
              <a:t>Infectious</a:t>
            </a:r>
            <a:r>
              <a:rPr lang="en-US" dirty="0"/>
              <a:t>: Individuals able to transmit to others</a:t>
            </a:r>
          </a:p>
          <a:p>
            <a:r>
              <a:rPr lang="en-US" b="1" dirty="0"/>
              <a:t>Removed</a:t>
            </a:r>
            <a:r>
              <a:rPr lang="en-US" dirty="0"/>
              <a:t> (Recovered): Individuals who are immune or dead and cant contribute to transmission</a:t>
            </a:r>
          </a:p>
        </p:txBody>
      </p:sp>
      <p:sp>
        <p:nvSpPr>
          <p:cNvPr id="4" name="Rectangle 3">
            <a:extLst>
              <a:ext uri="{FF2B5EF4-FFF2-40B4-BE49-F238E27FC236}">
                <a16:creationId xmlns:a16="http://schemas.microsoft.com/office/drawing/2014/main" id="{AA1645D1-2F16-BB5C-0B56-F3F489C5A351}"/>
              </a:ext>
            </a:extLst>
          </p:cNvPr>
          <p:cNvSpPr/>
          <p:nvPr/>
        </p:nvSpPr>
        <p:spPr>
          <a:xfrm>
            <a:off x="1297459" y="2100649"/>
            <a:ext cx="1322173" cy="12356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S</a:t>
            </a:r>
          </a:p>
        </p:txBody>
      </p:sp>
      <p:sp>
        <p:nvSpPr>
          <p:cNvPr id="5" name="Rectangle 4">
            <a:extLst>
              <a:ext uri="{FF2B5EF4-FFF2-40B4-BE49-F238E27FC236}">
                <a16:creationId xmlns:a16="http://schemas.microsoft.com/office/drawing/2014/main" id="{692F130E-A175-7DE9-3249-B9C2E55C01AC}"/>
              </a:ext>
            </a:extLst>
          </p:cNvPr>
          <p:cNvSpPr/>
          <p:nvPr/>
        </p:nvSpPr>
        <p:spPr>
          <a:xfrm>
            <a:off x="4057135" y="2100649"/>
            <a:ext cx="1322173" cy="12356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I</a:t>
            </a:r>
          </a:p>
        </p:txBody>
      </p:sp>
      <p:sp>
        <p:nvSpPr>
          <p:cNvPr id="6" name="Rectangle 5">
            <a:extLst>
              <a:ext uri="{FF2B5EF4-FFF2-40B4-BE49-F238E27FC236}">
                <a16:creationId xmlns:a16="http://schemas.microsoft.com/office/drawing/2014/main" id="{20DFCCE6-2D02-38E5-714B-D6EBEE96460B}"/>
              </a:ext>
            </a:extLst>
          </p:cNvPr>
          <p:cNvSpPr/>
          <p:nvPr/>
        </p:nvSpPr>
        <p:spPr>
          <a:xfrm>
            <a:off x="6812694" y="2100649"/>
            <a:ext cx="1322173" cy="12356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R</a:t>
            </a:r>
          </a:p>
        </p:txBody>
      </p:sp>
      <p:cxnSp>
        <p:nvCxnSpPr>
          <p:cNvPr id="8" name="Straight Arrow Connector 7">
            <a:extLst>
              <a:ext uri="{FF2B5EF4-FFF2-40B4-BE49-F238E27FC236}">
                <a16:creationId xmlns:a16="http://schemas.microsoft.com/office/drawing/2014/main" id="{95418B8C-FD6E-7243-684A-7976E1E2C6E5}"/>
              </a:ext>
            </a:extLst>
          </p:cNvPr>
          <p:cNvCxnSpPr>
            <a:stCxn id="4" idx="3"/>
            <a:endCxn id="5" idx="1"/>
          </p:cNvCxnSpPr>
          <p:nvPr/>
        </p:nvCxnSpPr>
        <p:spPr>
          <a:xfrm>
            <a:off x="2619632" y="2718487"/>
            <a:ext cx="14375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892B672-7A43-EFB7-65D9-C6BECDFD1781}"/>
              </a:ext>
            </a:extLst>
          </p:cNvPr>
          <p:cNvCxnSpPr/>
          <p:nvPr/>
        </p:nvCxnSpPr>
        <p:spPr>
          <a:xfrm>
            <a:off x="5379308" y="2718486"/>
            <a:ext cx="14375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4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D33ED-54E8-8177-1D62-2F1004CD2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7EF90-787A-9D38-4902-3426671E64B9}"/>
              </a:ext>
            </a:extLst>
          </p:cNvPr>
          <p:cNvSpPr>
            <a:spLocks noGrp="1"/>
          </p:cNvSpPr>
          <p:nvPr>
            <p:ph type="title"/>
          </p:nvPr>
        </p:nvSpPr>
        <p:spPr/>
        <p:txBody>
          <a:bodyPr/>
          <a:lstStyle/>
          <a:p>
            <a:r>
              <a:rPr lang="en-US" dirty="0"/>
              <a:t>Mechanistic models of disease</a:t>
            </a:r>
          </a:p>
        </p:txBody>
      </p:sp>
      <p:sp>
        <p:nvSpPr>
          <p:cNvPr id="3" name="Content Placeholder 2">
            <a:extLst>
              <a:ext uri="{FF2B5EF4-FFF2-40B4-BE49-F238E27FC236}">
                <a16:creationId xmlns:a16="http://schemas.microsoft.com/office/drawing/2014/main" id="{80EA478D-975A-B2CB-638E-D9FC384AD31D}"/>
              </a:ext>
            </a:extLst>
          </p:cNvPr>
          <p:cNvSpPr>
            <a:spLocks noGrp="1"/>
          </p:cNvSpPr>
          <p:nvPr>
            <p:ph idx="1"/>
          </p:nvPr>
        </p:nvSpPr>
        <p:spPr>
          <a:xfrm>
            <a:off x="838200" y="4053025"/>
            <a:ext cx="10515600" cy="2123938"/>
          </a:xfrm>
        </p:spPr>
        <p:txBody>
          <a:bodyPr>
            <a:normAutofit lnSpcReduction="10000"/>
          </a:bodyPr>
          <a:lstStyle/>
          <a:p>
            <a:pPr marL="0" indent="0">
              <a:buNone/>
            </a:pPr>
            <a:r>
              <a:rPr lang="en-US" b="1" dirty="0"/>
              <a:t>Describe the rates at which people move between these states</a:t>
            </a:r>
          </a:p>
          <a:p>
            <a:r>
              <a:rPr lang="el-GR" sz="2800" b="1" i="0" dirty="0">
                <a:effectLst/>
                <a:latin typeface="Source Sans Pro" panose="020B0503030403020204" pitchFamily="34" charset="0"/>
              </a:rPr>
              <a:t>β </a:t>
            </a:r>
            <a:r>
              <a:rPr lang="en-US" dirty="0"/>
              <a:t>: “Force of infection” or how many people get infected per unit of time</a:t>
            </a:r>
          </a:p>
          <a:p>
            <a:r>
              <a:rPr lang="en-US" sz="2800" i="0" dirty="0">
                <a:effectLst/>
                <a:latin typeface="Source Sans Pro" panose="020B0503030403020204" pitchFamily="34" charset="0"/>
              </a:rPr>
              <a:t>𝛄 </a:t>
            </a:r>
            <a:r>
              <a:rPr lang="en-US" dirty="0"/>
              <a:t>: “Rate of recovery” or how many people recover per unit time. Easier to think of 1/</a:t>
            </a:r>
            <a:r>
              <a:rPr lang="en-US" sz="2800" i="0" dirty="0">
                <a:effectLst/>
                <a:latin typeface="Source Sans Pro" panose="020B0503030403020204" pitchFamily="34" charset="0"/>
              </a:rPr>
              <a:t> 𝛄 which is</a:t>
            </a:r>
            <a:r>
              <a:rPr lang="en-US" dirty="0"/>
              <a:t> how long people stay infectious </a:t>
            </a:r>
          </a:p>
        </p:txBody>
      </p:sp>
      <p:sp>
        <p:nvSpPr>
          <p:cNvPr id="4" name="Rectangle 3">
            <a:extLst>
              <a:ext uri="{FF2B5EF4-FFF2-40B4-BE49-F238E27FC236}">
                <a16:creationId xmlns:a16="http://schemas.microsoft.com/office/drawing/2014/main" id="{8665A617-0CBE-3619-0C42-0CFD2C75932D}"/>
              </a:ext>
            </a:extLst>
          </p:cNvPr>
          <p:cNvSpPr/>
          <p:nvPr/>
        </p:nvSpPr>
        <p:spPr>
          <a:xfrm>
            <a:off x="1297459" y="2100649"/>
            <a:ext cx="1322173" cy="12356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S</a:t>
            </a:r>
          </a:p>
        </p:txBody>
      </p:sp>
      <p:sp>
        <p:nvSpPr>
          <p:cNvPr id="5" name="Rectangle 4">
            <a:extLst>
              <a:ext uri="{FF2B5EF4-FFF2-40B4-BE49-F238E27FC236}">
                <a16:creationId xmlns:a16="http://schemas.microsoft.com/office/drawing/2014/main" id="{4C153AFC-8AB8-0AA0-817B-192049975709}"/>
              </a:ext>
            </a:extLst>
          </p:cNvPr>
          <p:cNvSpPr/>
          <p:nvPr/>
        </p:nvSpPr>
        <p:spPr>
          <a:xfrm>
            <a:off x="4057135" y="2100649"/>
            <a:ext cx="1322173" cy="12356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I</a:t>
            </a:r>
          </a:p>
        </p:txBody>
      </p:sp>
      <p:sp>
        <p:nvSpPr>
          <p:cNvPr id="6" name="Rectangle 5">
            <a:extLst>
              <a:ext uri="{FF2B5EF4-FFF2-40B4-BE49-F238E27FC236}">
                <a16:creationId xmlns:a16="http://schemas.microsoft.com/office/drawing/2014/main" id="{05B5B6A9-0736-5E0F-5CAF-373C31572299}"/>
              </a:ext>
            </a:extLst>
          </p:cNvPr>
          <p:cNvSpPr/>
          <p:nvPr/>
        </p:nvSpPr>
        <p:spPr>
          <a:xfrm>
            <a:off x="6812694" y="2100649"/>
            <a:ext cx="1322173" cy="12356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R</a:t>
            </a:r>
          </a:p>
        </p:txBody>
      </p:sp>
      <p:cxnSp>
        <p:nvCxnSpPr>
          <p:cNvPr id="8" name="Straight Arrow Connector 7">
            <a:extLst>
              <a:ext uri="{FF2B5EF4-FFF2-40B4-BE49-F238E27FC236}">
                <a16:creationId xmlns:a16="http://schemas.microsoft.com/office/drawing/2014/main" id="{BAC1220B-238E-8D97-1165-9C5D1FEFA632}"/>
              </a:ext>
            </a:extLst>
          </p:cNvPr>
          <p:cNvCxnSpPr>
            <a:stCxn id="4" idx="3"/>
            <a:endCxn id="5" idx="1"/>
          </p:cNvCxnSpPr>
          <p:nvPr/>
        </p:nvCxnSpPr>
        <p:spPr>
          <a:xfrm>
            <a:off x="2619632" y="2718487"/>
            <a:ext cx="14375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3DB303C-E25D-63AB-F12E-B71F6E298DEC}"/>
              </a:ext>
            </a:extLst>
          </p:cNvPr>
          <p:cNvCxnSpPr/>
          <p:nvPr/>
        </p:nvCxnSpPr>
        <p:spPr>
          <a:xfrm>
            <a:off x="5379308" y="2718486"/>
            <a:ext cx="14375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E202537-BA2C-2BEE-59F3-D079087F6802}"/>
              </a:ext>
            </a:extLst>
          </p:cNvPr>
          <p:cNvSpPr txBox="1"/>
          <p:nvPr/>
        </p:nvSpPr>
        <p:spPr>
          <a:xfrm>
            <a:off x="2854411" y="2100649"/>
            <a:ext cx="370703" cy="477054"/>
          </a:xfrm>
          <a:prstGeom prst="rect">
            <a:avLst/>
          </a:prstGeom>
          <a:noFill/>
        </p:spPr>
        <p:txBody>
          <a:bodyPr wrap="square" rtlCol="0">
            <a:spAutoFit/>
          </a:bodyPr>
          <a:lstStyle/>
          <a:p>
            <a:r>
              <a:rPr lang="el-GR" sz="2500" b="1" i="0" dirty="0">
                <a:effectLst/>
                <a:latin typeface="Source Sans Pro" panose="020B0503030403020204" pitchFamily="34" charset="0"/>
              </a:rPr>
              <a:t>β</a:t>
            </a:r>
            <a:r>
              <a:rPr lang="en-US" b="0" i="0" dirty="0">
                <a:effectLst/>
                <a:latin typeface="Source Sans Pro" panose="020B0503030403020204" pitchFamily="34" charset="0"/>
              </a:rPr>
              <a:t> </a:t>
            </a:r>
            <a:endParaRPr lang="en-US" dirty="0"/>
          </a:p>
        </p:txBody>
      </p:sp>
      <p:sp>
        <p:nvSpPr>
          <p:cNvPr id="11" name="TextBox 10">
            <a:extLst>
              <a:ext uri="{FF2B5EF4-FFF2-40B4-BE49-F238E27FC236}">
                <a16:creationId xmlns:a16="http://schemas.microsoft.com/office/drawing/2014/main" id="{2CAA2606-F34C-0074-17DA-FE170F842DD0}"/>
              </a:ext>
            </a:extLst>
          </p:cNvPr>
          <p:cNvSpPr txBox="1"/>
          <p:nvPr/>
        </p:nvSpPr>
        <p:spPr>
          <a:xfrm>
            <a:off x="5834448" y="2162363"/>
            <a:ext cx="753762" cy="477054"/>
          </a:xfrm>
          <a:prstGeom prst="rect">
            <a:avLst/>
          </a:prstGeom>
          <a:noFill/>
        </p:spPr>
        <p:txBody>
          <a:bodyPr wrap="square">
            <a:spAutoFit/>
          </a:bodyPr>
          <a:lstStyle/>
          <a:p>
            <a:r>
              <a:rPr lang="en-US" sz="2500" i="0" dirty="0">
                <a:effectLst/>
                <a:latin typeface="Source Sans Pro" panose="020B0503030403020204" pitchFamily="34" charset="0"/>
              </a:rPr>
              <a:t>𝛄</a:t>
            </a:r>
            <a:endParaRPr lang="en-US" sz="2500" dirty="0"/>
          </a:p>
        </p:txBody>
      </p:sp>
    </p:spTree>
    <p:extLst>
      <p:ext uri="{BB962C8B-B14F-4D97-AF65-F5344CB8AC3E}">
        <p14:creationId xmlns:p14="http://schemas.microsoft.com/office/powerpoint/2010/main" val="243071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9DAB-1696-9CF8-FD89-AA36322E5B68}"/>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kern="1200">
                <a:solidFill>
                  <a:schemeClr val="tx1"/>
                </a:solidFill>
                <a:latin typeface="+mj-lt"/>
                <a:ea typeface="+mj-ea"/>
                <a:cs typeface="+mj-cs"/>
              </a:rPr>
              <a:t>Many ways to study infectious diseases </a:t>
            </a:r>
          </a:p>
        </p:txBody>
      </p:sp>
      <p:sp>
        <p:nvSpPr>
          <p:cNvPr id="13" name="Freeform: Shape 12">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6BE19C5-E8F7-43BE-41CA-D8BF7C3783AA}"/>
              </a:ext>
            </a:extLst>
          </p:cNvPr>
          <p:cNvPicPr>
            <a:picLocks noChangeAspect="1"/>
          </p:cNvPicPr>
          <p:nvPr/>
        </p:nvPicPr>
        <p:blipFill>
          <a:blip r:embed="rId2"/>
          <a:srcRect t="4166" b="4166"/>
          <a:stretch/>
        </p:blipFill>
        <p:spPr>
          <a:xfrm>
            <a:off x="1246573"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6" name="Picture 5">
            <a:extLst>
              <a:ext uri="{FF2B5EF4-FFF2-40B4-BE49-F238E27FC236}">
                <a16:creationId xmlns:a16="http://schemas.microsoft.com/office/drawing/2014/main" id="{ADD33103-11E5-22B0-F1F6-C12B0139CE8E}"/>
              </a:ext>
            </a:extLst>
          </p:cNvPr>
          <p:cNvPicPr>
            <a:picLocks noChangeAspect="1"/>
          </p:cNvPicPr>
          <p:nvPr/>
        </p:nvPicPr>
        <p:blipFill>
          <a:blip r:embed="rId3"/>
          <a:srcRect l="25616" r="15878" b="-1"/>
          <a:stretch/>
        </p:blipFill>
        <p:spPr>
          <a:xfrm>
            <a:off x="20" y="2288331"/>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sp>
        <p:nvSpPr>
          <p:cNvPr id="17" name="Oval 1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57488C0-A502-F0C4-761B-1DABA016A3AC}"/>
              </a:ext>
            </a:extLst>
          </p:cNvPr>
          <p:cNvPicPr>
            <a:picLocks noChangeAspect="1"/>
          </p:cNvPicPr>
          <p:nvPr/>
        </p:nvPicPr>
        <p:blipFill>
          <a:blip r:embed="rId4"/>
          <a:srcRect l="14664" r="18834" b="-3"/>
          <a:stretch/>
        </p:blipFill>
        <p:spPr>
          <a:xfrm>
            <a:off x="5525559" y="725908"/>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19" name="Freeform: Shape 18">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E9E4FAAF-EC80-7E85-9BCB-A17F73AEDFAA}"/>
              </a:ext>
            </a:extLst>
          </p:cNvPr>
          <p:cNvPicPr>
            <a:picLocks noChangeAspect="1"/>
          </p:cNvPicPr>
          <p:nvPr/>
        </p:nvPicPr>
        <p:blipFill>
          <a:blip r:embed="rId5"/>
          <a:srcRect l="17874" r="17874"/>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sp>
        <p:nvSpPr>
          <p:cNvPr id="21" name="Freeform: Shape 20">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1330B445-1BE8-33C2-9AB3-75A97F5F96DE}"/>
              </a:ext>
            </a:extLst>
          </p:cNvPr>
          <p:cNvPicPr>
            <a:picLocks noChangeAspect="1"/>
          </p:cNvPicPr>
          <p:nvPr/>
        </p:nvPicPr>
        <p:blipFill>
          <a:blip r:embed="rId6"/>
          <a:srcRect l="13977" r="19028" b="4"/>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10" name="Rectangle 9">
            <a:extLst>
              <a:ext uri="{FF2B5EF4-FFF2-40B4-BE49-F238E27FC236}">
                <a16:creationId xmlns:a16="http://schemas.microsoft.com/office/drawing/2014/main" id="{8D75A35F-2D8D-3A09-17BA-FBDBDA1D9E92}"/>
              </a:ext>
            </a:extLst>
          </p:cNvPr>
          <p:cNvSpPr/>
          <p:nvPr/>
        </p:nvSpPr>
        <p:spPr>
          <a:xfrm>
            <a:off x="1081981" y="6266320"/>
            <a:ext cx="1715007"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Microbiology</a:t>
            </a:r>
          </a:p>
        </p:txBody>
      </p:sp>
      <p:sp>
        <p:nvSpPr>
          <p:cNvPr id="11" name="Rectangle 10">
            <a:extLst>
              <a:ext uri="{FF2B5EF4-FFF2-40B4-BE49-F238E27FC236}">
                <a16:creationId xmlns:a16="http://schemas.microsoft.com/office/drawing/2014/main" id="{70DAE1FF-BE04-5E47-A152-9D4D38637DB0}"/>
              </a:ext>
            </a:extLst>
          </p:cNvPr>
          <p:cNvSpPr/>
          <p:nvPr/>
        </p:nvSpPr>
        <p:spPr>
          <a:xfrm>
            <a:off x="2345885" y="1474874"/>
            <a:ext cx="1715007"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Immunology</a:t>
            </a:r>
          </a:p>
        </p:txBody>
      </p:sp>
      <p:sp>
        <p:nvSpPr>
          <p:cNvPr id="12" name="Rectangle 11">
            <a:extLst>
              <a:ext uri="{FF2B5EF4-FFF2-40B4-BE49-F238E27FC236}">
                <a16:creationId xmlns:a16="http://schemas.microsoft.com/office/drawing/2014/main" id="{DEBBEAC3-FAF2-852A-0F77-F8E396B00B36}"/>
              </a:ext>
            </a:extLst>
          </p:cNvPr>
          <p:cNvSpPr/>
          <p:nvPr/>
        </p:nvSpPr>
        <p:spPr>
          <a:xfrm>
            <a:off x="6080000" y="2598486"/>
            <a:ext cx="1715007"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Genomics</a:t>
            </a:r>
          </a:p>
        </p:txBody>
      </p:sp>
      <p:sp>
        <p:nvSpPr>
          <p:cNvPr id="14" name="Rectangle 13">
            <a:extLst>
              <a:ext uri="{FF2B5EF4-FFF2-40B4-BE49-F238E27FC236}">
                <a16:creationId xmlns:a16="http://schemas.microsoft.com/office/drawing/2014/main" id="{728DD79E-C3BE-274D-5EDE-1E5BF30F3F6E}"/>
              </a:ext>
            </a:extLst>
          </p:cNvPr>
          <p:cNvSpPr/>
          <p:nvPr/>
        </p:nvSpPr>
        <p:spPr>
          <a:xfrm>
            <a:off x="10476993" y="2575151"/>
            <a:ext cx="1715007"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Medicine</a:t>
            </a:r>
          </a:p>
        </p:txBody>
      </p:sp>
      <p:sp>
        <p:nvSpPr>
          <p:cNvPr id="16" name="Rectangle 15">
            <a:extLst>
              <a:ext uri="{FF2B5EF4-FFF2-40B4-BE49-F238E27FC236}">
                <a16:creationId xmlns:a16="http://schemas.microsoft.com/office/drawing/2014/main" id="{C2FA2BDC-17C7-A23C-BEF3-68773EB4CA4C}"/>
              </a:ext>
            </a:extLst>
          </p:cNvPr>
          <p:cNvSpPr/>
          <p:nvPr/>
        </p:nvSpPr>
        <p:spPr>
          <a:xfrm>
            <a:off x="10252515" y="6182158"/>
            <a:ext cx="1715007" cy="5916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Public Health</a:t>
            </a:r>
          </a:p>
        </p:txBody>
      </p:sp>
    </p:spTree>
    <p:extLst>
      <p:ext uri="{BB962C8B-B14F-4D97-AF65-F5344CB8AC3E}">
        <p14:creationId xmlns:p14="http://schemas.microsoft.com/office/powerpoint/2010/main" val="14464913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ED44-6C05-B46B-B587-9B72440ACCEA}"/>
              </a:ext>
            </a:extLst>
          </p:cNvPr>
          <p:cNvSpPr>
            <a:spLocks noGrp="1"/>
          </p:cNvSpPr>
          <p:nvPr>
            <p:ph type="title"/>
          </p:nvPr>
        </p:nvSpPr>
        <p:spPr/>
        <p:txBody>
          <a:bodyPr/>
          <a:lstStyle/>
          <a:p>
            <a:r>
              <a:rPr lang="en-US" dirty="0"/>
              <a:t>For next time: R </a:t>
            </a:r>
          </a:p>
        </p:txBody>
      </p:sp>
      <p:sp>
        <p:nvSpPr>
          <p:cNvPr id="3" name="Content Placeholder 2">
            <a:extLst>
              <a:ext uri="{FF2B5EF4-FFF2-40B4-BE49-F238E27FC236}">
                <a16:creationId xmlns:a16="http://schemas.microsoft.com/office/drawing/2014/main" id="{80328B3D-B955-2B79-FC36-19B11203FACB}"/>
              </a:ext>
            </a:extLst>
          </p:cNvPr>
          <p:cNvSpPr>
            <a:spLocks noGrp="1"/>
          </p:cNvSpPr>
          <p:nvPr>
            <p:ph idx="1"/>
          </p:nvPr>
        </p:nvSpPr>
        <p:spPr/>
        <p:txBody>
          <a:bodyPr/>
          <a:lstStyle/>
          <a:p>
            <a:pPr algn="l"/>
            <a:r>
              <a:rPr lang="en-US" b="0" i="0" dirty="0">
                <a:solidFill>
                  <a:srgbClr val="000000"/>
                </a:solidFill>
                <a:effectLst/>
                <a:latin typeface="-apple-system"/>
              </a:rPr>
              <a:t>Please download R here: </a:t>
            </a:r>
            <a:r>
              <a:rPr lang="en-US" b="0" i="0" dirty="0">
                <a:solidFill>
                  <a:srgbClr val="000000"/>
                </a:solidFill>
                <a:effectLst/>
                <a:latin typeface="-apple-system"/>
                <a:hlinkClick r:id="rId2"/>
              </a:rPr>
              <a:t>https://www.r-project.org/</a:t>
            </a:r>
            <a:endParaRPr lang="en-US" b="0" i="0" dirty="0">
              <a:solidFill>
                <a:srgbClr val="000000"/>
              </a:solidFill>
              <a:effectLst/>
              <a:latin typeface="-apple-system"/>
            </a:endParaRPr>
          </a:p>
          <a:p>
            <a:pPr algn="l"/>
            <a:r>
              <a:rPr lang="en-US" b="0" i="0" dirty="0">
                <a:solidFill>
                  <a:srgbClr val="000000"/>
                </a:solidFill>
                <a:effectLst/>
                <a:latin typeface="-apple-system"/>
              </a:rPr>
              <a:t>Download R Studio here: </a:t>
            </a:r>
            <a:r>
              <a:rPr lang="en-US" b="0" i="0" dirty="0">
                <a:solidFill>
                  <a:srgbClr val="000000"/>
                </a:solidFill>
                <a:effectLst/>
                <a:latin typeface="-apple-system"/>
                <a:hlinkClick r:id="rId3"/>
              </a:rPr>
              <a:t>https://www.rstudio.com/</a:t>
            </a:r>
            <a:endParaRPr lang="en-US" b="0" i="0" dirty="0">
              <a:solidFill>
                <a:srgbClr val="000000"/>
              </a:solidFill>
              <a:effectLst/>
              <a:latin typeface="-apple-system"/>
            </a:endParaRPr>
          </a:p>
          <a:p>
            <a:pPr algn="l"/>
            <a:r>
              <a:rPr lang="en-US" dirty="0">
                <a:solidFill>
                  <a:srgbClr val="000000"/>
                </a:solidFill>
                <a:latin typeface="-apple-system"/>
              </a:rPr>
              <a:t>Please make a </a:t>
            </a:r>
            <a:r>
              <a:rPr lang="en-US" dirty="0" err="1">
                <a:solidFill>
                  <a:srgbClr val="000000"/>
                </a:solidFill>
                <a:latin typeface="-apple-system"/>
              </a:rPr>
              <a:t>github</a:t>
            </a:r>
            <a:r>
              <a:rPr lang="en-US" dirty="0">
                <a:solidFill>
                  <a:srgbClr val="000000"/>
                </a:solidFill>
                <a:latin typeface="-apple-system"/>
              </a:rPr>
              <a:t> account here: </a:t>
            </a:r>
            <a:r>
              <a:rPr lang="en-US" dirty="0">
                <a:solidFill>
                  <a:srgbClr val="000000"/>
                </a:solidFill>
                <a:latin typeface="-apple-system"/>
                <a:hlinkClick r:id="rId4"/>
              </a:rPr>
              <a:t>https://github.com/</a:t>
            </a:r>
            <a:r>
              <a:rPr lang="en-US" dirty="0">
                <a:solidFill>
                  <a:srgbClr val="000000"/>
                </a:solidFill>
                <a:latin typeface="-apple-system"/>
              </a:rPr>
              <a:t> </a:t>
            </a:r>
            <a:endParaRPr lang="en-US" b="0" i="0" dirty="0">
              <a:solidFill>
                <a:srgbClr val="000000"/>
              </a:solidFill>
              <a:effectLst/>
              <a:latin typeface="-apple-system"/>
            </a:endParaRPr>
          </a:p>
          <a:p>
            <a:pPr lvl="1"/>
            <a:r>
              <a:rPr lang="en-US" dirty="0"/>
              <a:t>Email me your </a:t>
            </a:r>
            <a:r>
              <a:rPr lang="en-US" dirty="0" err="1"/>
              <a:t>github</a:t>
            </a:r>
            <a:r>
              <a:rPr lang="en-US" dirty="0"/>
              <a:t> username so we can add you to our “repo”</a:t>
            </a:r>
          </a:p>
          <a:p>
            <a:r>
              <a:rPr lang="en-US" b="0" i="0" dirty="0">
                <a:solidFill>
                  <a:srgbClr val="000000"/>
                </a:solidFill>
                <a:effectLst/>
                <a:latin typeface="-apple-system"/>
              </a:rPr>
              <a:t>If you are feeling excited, here is a short R tutorial: </a:t>
            </a:r>
            <a:r>
              <a:rPr lang="en-US" b="0" i="0" dirty="0">
                <a:effectLst/>
                <a:latin typeface="-apple-system"/>
                <a:hlinkClick r:id="rId5"/>
              </a:rPr>
              <a:t>tutorial file</a:t>
            </a:r>
            <a:endParaRPr lang="en-US" b="0" i="0" dirty="0">
              <a:effectLst/>
              <a:latin typeface="-apple-system"/>
            </a:endParaRPr>
          </a:p>
          <a:p>
            <a:pPr lvl="1"/>
            <a:r>
              <a:rPr lang="en-US" dirty="0">
                <a:latin typeface="-apple-system"/>
              </a:rPr>
              <a:t>(No need to go past page 6 for now)</a:t>
            </a:r>
          </a:p>
          <a:p>
            <a:pPr lvl="1"/>
            <a:r>
              <a:rPr lang="en-US" dirty="0">
                <a:latin typeface="-apple-system"/>
              </a:rPr>
              <a:t>Abby will lead an R tutorial next week</a:t>
            </a:r>
            <a:endParaRPr lang="en-US" dirty="0"/>
          </a:p>
        </p:txBody>
      </p:sp>
    </p:spTree>
    <p:extLst>
      <p:ext uri="{BB962C8B-B14F-4D97-AF65-F5344CB8AC3E}">
        <p14:creationId xmlns:p14="http://schemas.microsoft.com/office/powerpoint/2010/main" val="49686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653CD-2D78-414C-09D1-077E3995B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9C4ED6-E797-BBD1-03B3-037832955997}"/>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kern="1200" dirty="0">
                <a:solidFill>
                  <a:schemeClr val="tx1"/>
                </a:solidFill>
                <a:latin typeface="+mj-lt"/>
                <a:ea typeface="+mj-ea"/>
                <a:cs typeface="+mj-cs"/>
              </a:rPr>
              <a:t>Many ways to study infectious diseases </a:t>
            </a:r>
          </a:p>
        </p:txBody>
      </p:sp>
      <p:pic>
        <p:nvPicPr>
          <p:cNvPr id="4" name="Picture 3">
            <a:extLst>
              <a:ext uri="{FF2B5EF4-FFF2-40B4-BE49-F238E27FC236}">
                <a16:creationId xmlns:a16="http://schemas.microsoft.com/office/drawing/2014/main" id="{3E854D26-7D0D-C79A-3ECA-AFB9FB2E50C4}"/>
              </a:ext>
            </a:extLst>
          </p:cNvPr>
          <p:cNvPicPr>
            <a:picLocks noChangeAspect="1"/>
          </p:cNvPicPr>
          <p:nvPr/>
        </p:nvPicPr>
        <p:blipFill>
          <a:blip r:embed="rId2"/>
          <a:srcRect t="4166" b="4166"/>
          <a:stretch/>
        </p:blipFill>
        <p:spPr>
          <a:xfrm>
            <a:off x="1246573"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6" name="Picture 5">
            <a:extLst>
              <a:ext uri="{FF2B5EF4-FFF2-40B4-BE49-F238E27FC236}">
                <a16:creationId xmlns:a16="http://schemas.microsoft.com/office/drawing/2014/main" id="{7167E54F-7DC8-D468-79AF-84D8CCAE4631}"/>
              </a:ext>
            </a:extLst>
          </p:cNvPr>
          <p:cNvPicPr>
            <a:picLocks noChangeAspect="1"/>
          </p:cNvPicPr>
          <p:nvPr/>
        </p:nvPicPr>
        <p:blipFill>
          <a:blip r:embed="rId3"/>
          <a:srcRect l="25616" r="15878" b="-1"/>
          <a:stretch/>
        </p:blipFill>
        <p:spPr>
          <a:xfrm>
            <a:off x="20" y="2288331"/>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pic>
        <p:nvPicPr>
          <p:cNvPr id="5" name="Picture 4">
            <a:extLst>
              <a:ext uri="{FF2B5EF4-FFF2-40B4-BE49-F238E27FC236}">
                <a16:creationId xmlns:a16="http://schemas.microsoft.com/office/drawing/2014/main" id="{D2166D0F-487E-3586-0A4C-E28C8DFA2BA7}"/>
              </a:ext>
            </a:extLst>
          </p:cNvPr>
          <p:cNvPicPr>
            <a:picLocks noChangeAspect="1"/>
          </p:cNvPicPr>
          <p:nvPr/>
        </p:nvPicPr>
        <p:blipFill>
          <a:blip r:embed="rId4"/>
          <a:srcRect l="14664" r="18834" b="-3"/>
          <a:stretch/>
        </p:blipFill>
        <p:spPr>
          <a:xfrm>
            <a:off x="5525559" y="725908"/>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pic>
        <p:nvPicPr>
          <p:cNvPr id="7" name="Picture 6">
            <a:extLst>
              <a:ext uri="{FF2B5EF4-FFF2-40B4-BE49-F238E27FC236}">
                <a16:creationId xmlns:a16="http://schemas.microsoft.com/office/drawing/2014/main" id="{ADA6F3CC-215D-B155-11F5-80B55CAF494B}"/>
              </a:ext>
            </a:extLst>
          </p:cNvPr>
          <p:cNvPicPr>
            <a:picLocks noChangeAspect="1"/>
          </p:cNvPicPr>
          <p:nvPr/>
        </p:nvPicPr>
        <p:blipFill>
          <a:blip r:embed="rId5"/>
          <a:srcRect l="17874" r="17874"/>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pic>
        <p:nvPicPr>
          <p:cNvPr id="8" name="Picture 7">
            <a:extLst>
              <a:ext uri="{FF2B5EF4-FFF2-40B4-BE49-F238E27FC236}">
                <a16:creationId xmlns:a16="http://schemas.microsoft.com/office/drawing/2014/main" id="{6FDC4A21-670D-44DA-7C27-77D4F6EC37B8}"/>
              </a:ext>
            </a:extLst>
          </p:cNvPr>
          <p:cNvPicPr>
            <a:picLocks noChangeAspect="1"/>
          </p:cNvPicPr>
          <p:nvPr/>
        </p:nvPicPr>
        <p:blipFill>
          <a:blip r:embed="rId6"/>
          <a:srcRect l="13977" r="19028" b="4"/>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18" name="Oval 17">
            <a:extLst>
              <a:ext uri="{FF2B5EF4-FFF2-40B4-BE49-F238E27FC236}">
                <a16:creationId xmlns:a16="http://schemas.microsoft.com/office/drawing/2014/main" id="{4923BFD2-D660-7F38-9CAF-B54E3137FF8C}"/>
              </a:ext>
            </a:extLst>
          </p:cNvPr>
          <p:cNvSpPr/>
          <p:nvPr/>
        </p:nvSpPr>
        <p:spPr>
          <a:xfrm>
            <a:off x="-2196188" y="2252305"/>
            <a:ext cx="5830629" cy="5908715"/>
          </a:xfrm>
          <a:prstGeom prst="ellipse">
            <a:avLst/>
          </a:prstGeom>
          <a:noFill/>
          <a:ln w="152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DC7937C-3E82-8AF4-ACF1-BD3CDC85E3CF}"/>
              </a:ext>
            </a:extLst>
          </p:cNvPr>
          <p:cNvSpPr/>
          <p:nvPr/>
        </p:nvSpPr>
        <p:spPr>
          <a:xfrm>
            <a:off x="1081981" y="-3256539"/>
            <a:ext cx="4278984" cy="5706365"/>
          </a:xfrm>
          <a:prstGeom prst="ellipse">
            <a:avLst/>
          </a:prstGeom>
          <a:noFill/>
          <a:ln w="152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30C808F-B404-54F4-065B-6ACE18D9621C}"/>
              </a:ext>
            </a:extLst>
          </p:cNvPr>
          <p:cNvSpPr/>
          <p:nvPr/>
        </p:nvSpPr>
        <p:spPr>
          <a:xfrm>
            <a:off x="5509520" y="725908"/>
            <a:ext cx="2915259" cy="2931692"/>
          </a:xfrm>
          <a:prstGeom prst="ellipse">
            <a:avLst/>
          </a:prstGeom>
          <a:noFill/>
          <a:ln w="152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BBF0F27-9208-6143-16BD-A51B74BDEB06}"/>
              </a:ext>
            </a:extLst>
          </p:cNvPr>
          <p:cNvSpPr/>
          <p:nvPr/>
        </p:nvSpPr>
        <p:spPr>
          <a:xfrm>
            <a:off x="3063834" y="2575151"/>
            <a:ext cx="2624447" cy="100368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Within-Host level</a:t>
            </a:r>
          </a:p>
        </p:txBody>
      </p:sp>
    </p:spTree>
    <p:extLst>
      <p:ext uri="{BB962C8B-B14F-4D97-AF65-F5344CB8AC3E}">
        <p14:creationId xmlns:p14="http://schemas.microsoft.com/office/powerpoint/2010/main" val="264739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C3B8-F3D7-055F-4C03-C34B419CA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A92B6-AE6C-234C-6A97-1AFF9E788684}"/>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kern="1200">
                <a:solidFill>
                  <a:schemeClr val="tx1"/>
                </a:solidFill>
                <a:latin typeface="+mj-lt"/>
                <a:ea typeface="+mj-ea"/>
                <a:cs typeface="+mj-cs"/>
              </a:rPr>
              <a:t>Many ways to study infectious diseases </a:t>
            </a:r>
          </a:p>
        </p:txBody>
      </p:sp>
      <p:pic>
        <p:nvPicPr>
          <p:cNvPr id="4" name="Picture 3">
            <a:extLst>
              <a:ext uri="{FF2B5EF4-FFF2-40B4-BE49-F238E27FC236}">
                <a16:creationId xmlns:a16="http://schemas.microsoft.com/office/drawing/2014/main" id="{50FE6FD4-E9A3-4FDF-9059-078B3F95630C}"/>
              </a:ext>
            </a:extLst>
          </p:cNvPr>
          <p:cNvPicPr>
            <a:picLocks noChangeAspect="1"/>
          </p:cNvPicPr>
          <p:nvPr/>
        </p:nvPicPr>
        <p:blipFill>
          <a:blip r:embed="rId2"/>
          <a:srcRect t="4166" b="4166"/>
          <a:stretch/>
        </p:blipFill>
        <p:spPr>
          <a:xfrm>
            <a:off x="1246573"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6" name="Picture 5">
            <a:extLst>
              <a:ext uri="{FF2B5EF4-FFF2-40B4-BE49-F238E27FC236}">
                <a16:creationId xmlns:a16="http://schemas.microsoft.com/office/drawing/2014/main" id="{5991EEAA-23AE-0159-3D2E-8ED48DE72C75}"/>
              </a:ext>
            </a:extLst>
          </p:cNvPr>
          <p:cNvPicPr>
            <a:picLocks noChangeAspect="1"/>
          </p:cNvPicPr>
          <p:nvPr/>
        </p:nvPicPr>
        <p:blipFill>
          <a:blip r:embed="rId3"/>
          <a:srcRect l="25616" r="15878" b="-1"/>
          <a:stretch/>
        </p:blipFill>
        <p:spPr>
          <a:xfrm>
            <a:off x="20" y="2288331"/>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pic>
        <p:nvPicPr>
          <p:cNvPr id="5" name="Picture 4">
            <a:extLst>
              <a:ext uri="{FF2B5EF4-FFF2-40B4-BE49-F238E27FC236}">
                <a16:creationId xmlns:a16="http://schemas.microsoft.com/office/drawing/2014/main" id="{D8ED1F86-574B-1E05-220F-9C4A3B8B9E27}"/>
              </a:ext>
            </a:extLst>
          </p:cNvPr>
          <p:cNvPicPr>
            <a:picLocks noChangeAspect="1"/>
          </p:cNvPicPr>
          <p:nvPr/>
        </p:nvPicPr>
        <p:blipFill>
          <a:blip r:embed="rId4"/>
          <a:srcRect l="14664" r="18834" b="-3"/>
          <a:stretch/>
        </p:blipFill>
        <p:spPr>
          <a:xfrm>
            <a:off x="5525559" y="725908"/>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pic>
        <p:nvPicPr>
          <p:cNvPr id="7" name="Picture 6">
            <a:extLst>
              <a:ext uri="{FF2B5EF4-FFF2-40B4-BE49-F238E27FC236}">
                <a16:creationId xmlns:a16="http://schemas.microsoft.com/office/drawing/2014/main" id="{285213DE-0FFD-9E40-7855-1FA056910B3D}"/>
              </a:ext>
            </a:extLst>
          </p:cNvPr>
          <p:cNvPicPr>
            <a:picLocks noChangeAspect="1"/>
          </p:cNvPicPr>
          <p:nvPr/>
        </p:nvPicPr>
        <p:blipFill>
          <a:blip r:embed="rId5"/>
          <a:srcRect l="17874" r="17874"/>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pic>
        <p:nvPicPr>
          <p:cNvPr id="8" name="Picture 7">
            <a:extLst>
              <a:ext uri="{FF2B5EF4-FFF2-40B4-BE49-F238E27FC236}">
                <a16:creationId xmlns:a16="http://schemas.microsoft.com/office/drawing/2014/main" id="{A02A2ED8-EF0A-D190-AEBC-2E30CCA3903D}"/>
              </a:ext>
            </a:extLst>
          </p:cNvPr>
          <p:cNvPicPr>
            <a:picLocks noChangeAspect="1"/>
          </p:cNvPicPr>
          <p:nvPr/>
        </p:nvPicPr>
        <p:blipFill>
          <a:blip r:embed="rId6"/>
          <a:srcRect l="13977" r="19028" b="4"/>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24" name="Oval 23">
            <a:extLst>
              <a:ext uri="{FF2B5EF4-FFF2-40B4-BE49-F238E27FC236}">
                <a16:creationId xmlns:a16="http://schemas.microsoft.com/office/drawing/2014/main" id="{38CD19F2-B239-66E3-BE5F-E7EEB71FE238}"/>
              </a:ext>
            </a:extLst>
          </p:cNvPr>
          <p:cNvSpPr/>
          <p:nvPr/>
        </p:nvSpPr>
        <p:spPr>
          <a:xfrm>
            <a:off x="8918761" y="-1662544"/>
            <a:ext cx="5379130" cy="5091544"/>
          </a:xfrm>
          <a:prstGeom prst="ellipse">
            <a:avLst/>
          </a:prstGeom>
          <a:noFill/>
          <a:ln w="152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397934-CAA2-33B8-424E-93B292F9BF80}"/>
              </a:ext>
            </a:extLst>
          </p:cNvPr>
          <p:cNvSpPr/>
          <p:nvPr/>
        </p:nvSpPr>
        <p:spPr>
          <a:xfrm>
            <a:off x="8051012" y="14206"/>
            <a:ext cx="2624447" cy="100368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Individual level</a:t>
            </a:r>
          </a:p>
        </p:txBody>
      </p:sp>
    </p:spTree>
    <p:extLst>
      <p:ext uri="{BB962C8B-B14F-4D97-AF65-F5344CB8AC3E}">
        <p14:creationId xmlns:p14="http://schemas.microsoft.com/office/powerpoint/2010/main" val="85357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D47B4-AD6F-637D-E5D6-335C8EF9A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201B2-09BD-B061-0B81-64D3CE49B85C}"/>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kern="1200">
                <a:solidFill>
                  <a:schemeClr val="tx1"/>
                </a:solidFill>
                <a:latin typeface="+mj-lt"/>
                <a:ea typeface="+mj-ea"/>
                <a:cs typeface="+mj-cs"/>
              </a:rPr>
              <a:t>Many ways to study infectious diseases </a:t>
            </a:r>
          </a:p>
        </p:txBody>
      </p:sp>
      <p:pic>
        <p:nvPicPr>
          <p:cNvPr id="4" name="Picture 3">
            <a:extLst>
              <a:ext uri="{FF2B5EF4-FFF2-40B4-BE49-F238E27FC236}">
                <a16:creationId xmlns:a16="http://schemas.microsoft.com/office/drawing/2014/main" id="{401E0946-DAA0-D263-3F30-03AAF1E3E57B}"/>
              </a:ext>
            </a:extLst>
          </p:cNvPr>
          <p:cNvPicPr>
            <a:picLocks noChangeAspect="1"/>
          </p:cNvPicPr>
          <p:nvPr/>
        </p:nvPicPr>
        <p:blipFill>
          <a:blip r:embed="rId2"/>
          <a:srcRect t="4166" b="4166"/>
          <a:stretch/>
        </p:blipFill>
        <p:spPr>
          <a:xfrm>
            <a:off x="1246573"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6" name="Picture 5">
            <a:extLst>
              <a:ext uri="{FF2B5EF4-FFF2-40B4-BE49-F238E27FC236}">
                <a16:creationId xmlns:a16="http://schemas.microsoft.com/office/drawing/2014/main" id="{98C24C3D-453D-808E-049E-4FB28A3EA93B}"/>
              </a:ext>
            </a:extLst>
          </p:cNvPr>
          <p:cNvPicPr>
            <a:picLocks noChangeAspect="1"/>
          </p:cNvPicPr>
          <p:nvPr/>
        </p:nvPicPr>
        <p:blipFill>
          <a:blip r:embed="rId3"/>
          <a:srcRect l="25616" r="15878" b="-1"/>
          <a:stretch/>
        </p:blipFill>
        <p:spPr>
          <a:xfrm>
            <a:off x="20" y="2288331"/>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pic>
        <p:nvPicPr>
          <p:cNvPr id="5" name="Picture 4">
            <a:extLst>
              <a:ext uri="{FF2B5EF4-FFF2-40B4-BE49-F238E27FC236}">
                <a16:creationId xmlns:a16="http://schemas.microsoft.com/office/drawing/2014/main" id="{52CB8FC1-4E0D-EC50-B19A-124576B435FA}"/>
              </a:ext>
            </a:extLst>
          </p:cNvPr>
          <p:cNvPicPr>
            <a:picLocks noChangeAspect="1"/>
          </p:cNvPicPr>
          <p:nvPr/>
        </p:nvPicPr>
        <p:blipFill>
          <a:blip r:embed="rId4"/>
          <a:srcRect l="14664" r="18834" b="-3"/>
          <a:stretch/>
        </p:blipFill>
        <p:spPr>
          <a:xfrm>
            <a:off x="5525559" y="725908"/>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pic>
        <p:nvPicPr>
          <p:cNvPr id="7" name="Picture 6">
            <a:extLst>
              <a:ext uri="{FF2B5EF4-FFF2-40B4-BE49-F238E27FC236}">
                <a16:creationId xmlns:a16="http://schemas.microsoft.com/office/drawing/2014/main" id="{5BC8B021-C096-846E-7ED9-DA0DB9927096}"/>
              </a:ext>
            </a:extLst>
          </p:cNvPr>
          <p:cNvPicPr>
            <a:picLocks noChangeAspect="1"/>
          </p:cNvPicPr>
          <p:nvPr/>
        </p:nvPicPr>
        <p:blipFill>
          <a:blip r:embed="rId5"/>
          <a:srcRect l="17874" r="17874"/>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pic>
        <p:nvPicPr>
          <p:cNvPr id="8" name="Picture 7">
            <a:extLst>
              <a:ext uri="{FF2B5EF4-FFF2-40B4-BE49-F238E27FC236}">
                <a16:creationId xmlns:a16="http://schemas.microsoft.com/office/drawing/2014/main" id="{4C6302B6-9D36-1683-962C-E1214743F9C5}"/>
              </a:ext>
            </a:extLst>
          </p:cNvPr>
          <p:cNvPicPr>
            <a:picLocks noChangeAspect="1"/>
          </p:cNvPicPr>
          <p:nvPr/>
        </p:nvPicPr>
        <p:blipFill>
          <a:blip r:embed="rId6"/>
          <a:srcRect l="13977" r="19028" b="4"/>
          <a:stretch/>
        </p:blipFill>
        <p:spPr>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
        <p:nvSpPr>
          <p:cNvPr id="26" name="Oval 25">
            <a:extLst>
              <a:ext uri="{FF2B5EF4-FFF2-40B4-BE49-F238E27FC236}">
                <a16:creationId xmlns:a16="http://schemas.microsoft.com/office/drawing/2014/main" id="{ED73B77C-D800-4378-E0E4-C4F660683B17}"/>
              </a:ext>
            </a:extLst>
          </p:cNvPr>
          <p:cNvSpPr/>
          <p:nvPr/>
        </p:nvSpPr>
        <p:spPr>
          <a:xfrm>
            <a:off x="9363236" y="4045497"/>
            <a:ext cx="3830250" cy="3976032"/>
          </a:xfrm>
          <a:prstGeom prst="ellipse">
            <a:avLst/>
          </a:prstGeom>
          <a:noFill/>
          <a:ln w="152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AD6236E-7D60-5D5D-B0DE-3BBD9E025625}"/>
              </a:ext>
            </a:extLst>
          </p:cNvPr>
          <p:cNvSpPr/>
          <p:nvPr/>
        </p:nvSpPr>
        <p:spPr>
          <a:xfrm>
            <a:off x="6937503" y="5880140"/>
            <a:ext cx="2624447" cy="100368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Population level</a:t>
            </a:r>
          </a:p>
        </p:txBody>
      </p:sp>
    </p:spTree>
    <p:extLst>
      <p:ext uri="{BB962C8B-B14F-4D97-AF65-F5344CB8AC3E}">
        <p14:creationId xmlns:p14="http://schemas.microsoft.com/office/powerpoint/2010/main" val="84609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B4C4-52CC-686A-C775-E6CCC4F24AA1}"/>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Agents of infectious diseases</a:t>
            </a:r>
          </a:p>
        </p:txBody>
      </p:sp>
      <p:sp>
        <p:nvSpPr>
          <p:cNvPr id="9" name="Rectangle 8">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different types of bacteria&#10;&#10;Description automatically generated">
            <a:extLst>
              <a:ext uri="{FF2B5EF4-FFF2-40B4-BE49-F238E27FC236}">
                <a16:creationId xmlns:a16="http://schemas.microsoft.com/office/drawing/2014/main" id="{D8EA0456-6EE2-9CA5-61B4-8A08BC4A7692}"/>
              </a:ext>
            </a:extLst>
          </p:cNvPr>
          <p:cNvPicPr>
            <a:picLocks noGrp="1" noChangeAspect="1"/>
          </p:cNvPicPr>
          <p:nvPr>
            <p:ph idx="1"/>
          </p:nvPr>
        </p:nvPicPr>
        <p:blipFill>
          <a:blip r:embed="rId3"/>
          <a:stretch>
            <a:fillRect/>
          </a:stretch>
        </p:blipFill>
        <p:spPr>
          <a:xfrm>
            <a:off x="1946829" y="496960"/>
            <a:ext cx="8325283" cy="3392553"/>
          </a:xfrm>
          <a:prstGeom prst="rect">
            <a:avLst/>
          </a:prstGeom>
        </p:spPr>
      </p:pic>
      <p:cxnSp>
        <p:nvCxnSpPr>
          <p:cNvPr id="11" name="Straight Connector 1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51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6F46-C72E-6755-3FBD-DB648ED53913}"/>
              </a:ext>
            </a:extLst>
          </p:cNvPr>
          <p:cNvSpPr>
            <a:spLocks noGrp="1"/>
          </p:cNvSpPr>
          <p:nvPr>
            <p:ph type="title"/>
          </p:nvPr>
        </p:nvSpPr>
        <p:spPr/>
        <p:txBody>
          <a:bodyPr/>
          <a:lstStyle/>
          <a:p>
            <a:r>
              <a:rPr lang="en-US" dirty="0"/>
              <a:t>Epidemiology &amp; Public Health focus on the population-level</a:t>
            </a:r>
          </a:p>
        </p:txBody>
      </p:sp>
      <p:sp>
        <p:nvSpPr>
          <p:cNvPr id="3" name="Content Placeholder 2">
            <a:extLst>
              <a:ext uri="{FF2B5EF4-FFF2-40B4-BE49-F238E27FC236}">
                <a16:creationId xmlns:a16="http://schemas.microsoft.com/office/drawing/2014/main" id="{5BC0851C-2BFB-1741-BD68-FB08F2204D2F}"/>
              </a:ext>
            </a:extLst>
          </p:cNvPr>
          <p:cNvSpPr>
            <a:spLocks noGrp="1"/>
          </p:cNvSpPr>
          <p:nvPr>
            <p:ph idx="1"/>
          </p:nvPr>
        </p:nvSpPr>
        <p:spPr/>
        <p:txBody>
          <a:bodyPr/>
          <a:lstStyle/>
          <a:p>
            <a:r>
              <a:rPr lang="en-US" b="1" dirty="0"/>
              <a:t>Concept: </a:t>
            </a:r>
            <a:r>
              <a:rPr lang="en-US" dirty="0"/>
              <a:t>We can track the movement of pathogens through </a:t>
            </a:r>
            <a:r>
              <a:rPr lang="en-US" u="sng" dirty="0"/>
              <a:t>populations</a:t>
            </a:r>
            <a:endParaRPr lang="en-US" dirty="0"/>
          </a:p>
        </p:txBody>
      </p:sp>
      <p:pic>
        <p:nvPicPr>
          <p:cNvPr id="8" name="Picture 7">
            <a:extLst>
              <a:ext uri="{FF2B5EF4-FFF2-40B4-BE49-F238E27FC236}">
                <a16:creationId xmlns:a16="http://schemas.microsoft.com/office/drawing/2014/main" id="{5057B60D-42BE-420E-DD4A-65B8F781E66F}"/>
              </a:ext>
            </a:extLst>
          </p:cNvPr>
          <p:cNvPicPr>
            <a:picLocks noChangeAspect="1"/>
          </p:cNvPicPr>
          <p:nvPr/>
        </p:nvPicPr>
        <p:blipFill>
          <a:blip r:embed="rId2"/>
          <a:srcRect l="51171"/>
          <a:stretch/>
        </p:blipFill>
        <p:spPr>
          <a:xfrm>
            <a:off x="1435218" y="3689629"/>
            <a:ext cx="485075" cy="1166576"/>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BFC6CED2-9D63-C9F6-410C-3DD09ACB2FA8}"/>
              </a:ext>
            </a:extLst>
          </p:cNvPr>
          <p:cNvPicPr>
            <a:picLocks noChangeAspect="1"/>
          </p:cNvPicPr>
          <p:nvPr/>
        </p:nvPicPr>
        <p:blipFill>
          <a:blip r:embed="rId3"/>
          <a:srcRect b="14594"/>
          <a:stretch/>
        </p:blipFill>
        <p:spPr>
          <a:xfrm>
            <a:off x="1764957" y="3429000"/>
            <a:ext cx="506393" cy="432487"/>
          </a:xfrm>
          <a:prstGeom prst="rect">
            <a:avLst/>
          </a:prstGeom>
        </p:spPr>
      </p:pic>
      <p:pic>
        <p:nvPicPr>
          <p:cNvPr id="12" name="Picture 11">
            <a:extLst>
              <a:ext uri="{FF2B5EF4-FFF2-40B4-BE49-F238E27FC236}">
                <a16:creationId xmlns:a16="http://schemas.microsoft.com/office/drawing/2014/main" id="{397FBB5D-7DA3-302E-0CE9-4BE9283110A1}"/>
              </a:ext>
            </a:extLst>
          </p:cNvPr>
          <p:cNvPicPr>
            <a:picLocks noChangeAspect="1"/>
          </p:cNvPicPr>
          <p:nvPr/>
        </p:nvPicPr>
        <p:blipFill>
          <a:blip r:embed="rId2"/>
          <a:srcRect r="51171"/>
          <a:stretch/>
        </p:blipFill>
        <p:spPr>
          <a:xfrm>
            <a:off x="3410463" y="2845712"/>
            <a:ext cx="485075" cy="1166576"/>
          </a:xfrm>
          <a:prstGeom prst="rect">
            <a:avLst/>
          </a:prstGeom>
        </p:spPr>
      </p:pic>
      <p:pic>
        <p:nvPicPr>
          <p:cNvPr id="13" name="Picture 12">
            <a:extLst>
              <a:ext uri="{FF2B5EF4-FFF2-40B4-BE49-F238E27FC236}">
                <a16:creationId xmlns:a16="http://schemas.microsoft.com/office/drawing/2014/main" id="{CCFCE0A1-D5F4-AF97-78AB-9A3EE5B444F1}"/>
              </a:ext>
            </a:extLst>
          </p:cNvPr>
          <p:cNvPicPr>
            <a:picLocks noChangeAspect="1"/>
          </p:cNvPicPr>
          <p:nvPr/>
        </p:nvPicPr>
        <p:blipFill>
          <a:blip r:embed="rId2"/>
          <a:srcRect r="51171"/>
          <a:stretch/>
        </p:blipFill>
        <p:spPr>
          <a:xfrm>
            <a:off x="2598369" y="4012288"/>
            <a:ext cx="485075" cy="1166576"/>
          </a:xfrm>
          <a:prstGeom prst="rect">
            <a:avLst/>
          </a:prstGeom>
        </p:spPr>
      </p:pic>
      <p:pic>
        <p:nvPicPr>
          <p:cNvPr id="14" name="Picture 13">
            <a:extLst>
              <a:ext uri="{FF2B5EF4-FFF2-40B4-BE49-F238E27FC236}">
                <a16:creationId xmlns:a16="http://schemas.microsoft.com/office/drawing/2014/main" id="{02945D33-0998-AAA4-0BE0-260D0FA3B4CF}"/>
              </a:ext>
            </a:extLst>
          </p:cNvPr>
          <p:cNvPicPr>
            <a:picLocks noChangeAspect="1"/>
          </p:cNvPicPr>
          <p:nvPr/>
        </p:nvPicPr>
        <p:blipFill>
          <a:blip r:embed="rId2"/>
          <a:srcRect r="51171"/>
          <a:stretch/>
        </p:blipFill>
        <p:spPr>
          <a:xfrm>
            <a:off x="3518982" y="4669716"/>
            <a:ext cx="485075" cy="1166576"/>
          </a:xfrm>
          <a:prstGeom prst="rect">
            <a:avLst/>
          </a:prstGeom>
        </p:spPr>
      </p:pic>
      <p:pic>
        <p:nvPicPr>
          <p:cNvPr id="15" name="Picture 14">
            <a:extLst>
              <a:ext uri="{FF2B5EF4-FFF2-40B4-BE49-F238E27FC236}">
                <a16:creationId xmlns:a16="http://schemas.microsoft.com/office/drawing/2014/main" id="{5C569AA3-8D3F-F9C2-5235-8C160A365F8C}"/>
              </a:ext>
            </a:extLst>
          </p:cNvPr>
          <p:cNvPicPr>
            <a:picLocks noChangeAspect="1"/>
          </p:cNvPicPr>
          <p:nvPr/>
        </p:nvPicPr>
        <p:blipFill>
          <a:blip r:embed="rId2"/>
          <a:srcRect r="51171"/>
          <a:stretch/>
        </p:blipFill>
        <p:spPr>
          <a:xfrm>
            <a:off x="1913001" y="5240647"/>
            <a:ext cx="485075" cy="1166576"/>
          </a:xfrm>
          <a:prstGeom prst="rect">
            <a:avLst/>
          </a:prstGeom>
        </p:spPr>
      </p:pic>
      <p:pic>
        <p:nvPicPr>
          <p:cNvPr id="16" name="Picture 15">
            <a:extLst>
              <a:ext uri="{FF2B5EF4-FFF2-40B4-BE49-F238E27FC236}">
                <a16:creationId xmlns:a16="http://schemas.microsoft.com/office/drawing/2014/main" id="{FB8C8B88-3BA9-F54A-C50A-CA4906CA173F}"/>
              </a:ext>
            </a:extLst>
          </p:cNvPr>
          <p:cNvPicPr>
            <a:picLocks noChangeAspect="1"/>
          </p:cNvPicPr>
          <p:nvPr/>
        </p:nvPicPr>
        <p:blipFill>
          <a:blip r:embed="rId2"/>
          <a:srcRect r="51171"/>
          <a:stretch/>
        </p:blipFill>
        <p:spPr>
          <a:xfrm>
            <a:off x="4792113" y="2538930"/>
            <a:ext cx="485075" cy="1166576"/>
          </a:xfrm>
          <a:prstGeom prst="rect">
            <a:avLst/>
          </a:prstGeom>
        </p:spPr>
      </p:pic>
      <p:pic>
        <p:nvPicPr>
          <p:cNvPr id="17" name="Picture 16">
            <a:extLst>
              <a:ext uri="{FF2B5EF4-FFF2-40B4-BE49-F238E27FC236}">
                <a16:creationId xmlns:a16="http://schemas.microsoft.com/office/drawing/2014/main" id="{5929C581-FE0F-E8F1-2439-57CB2193771A}"/>
              </a:ext>
            </a:extLst>
          </p:cNvPr>
          <p:cNvPicPr>
            <a:picLocks noChangeAspect="1"/>
          </p:cNvPicPr>
          <p:nvPr/>
        </p:nvPicPr>
        <p:blipFill>
          <a:blip r:embed="rId2"/>
          <a:srcRect r="51171"/>
          <a:stretch/>
        </p:blipFill>
        <p:spPr>
          <a:xfrm>
            <a:off x="4514034" y="4086428"/>
            <a:ext cx="485075" cy="1166576"/>
          </a:xfrm>
          <a:prstGeom prst="rect">
            <a:avLst/>
          </a:prstGeom>
        </p:spPr>
      </p:pic>
      <p:pic>
        <p:nvPicPr>
          <p:cNvPr id="18" name="Picture 17">
            <a:extLst>
              <a:ext uri="{FF2B5EF4-FFF2-40B4-BE49-F238E27FC236}">
                <a16:creationId xmlns:a16="http://schemas.microsoft.com/office/drawing/2014/main" id="{90213F2C-3040-CC36-D18E-21CEA87A0910}"/>
              </a:ext>
            </a:extLst>
          </p:cNvPr>
          <p:cNvPicPr>
            <a:picLocks noChangeAspect="1"/>
          </p:cNvPicPr>
          <p:nvPr/>
        </p:nvPicPr>
        <p:blipFill>
          <a:blip r:embed="rId2"/>
          <a:srcRect r="51171"/>
          <a:stretch/>
        </p:blipFill>
        <p:spPr>
          <a:xfrm>
            <a:off x="5266548" y="5145324"/>
            <a:ext cx="485075" cy="1166576"/>
          </a:xfrm>
          <a:prstGeom prst="rect">
            <a:avLst/>
          </a:prstGeom>
        </p:spPr>
      </p:pic>
    </p:spTree>
    <p:extLst>
      <p:ext uri="{BB962C8B-B14F-4D97-AF65-F5344CB8AC3E}">
        <p14:creationId xmlns:p14="http://schemas.microsoft.com/office/powerpoint/2010/main" val="13602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8229D-3E6E-AF4E-825E-688C3313AC4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A14F0E-1F64-D2B0-64D7-E48487A05226}"/>
              </a:ext>
            </a:extLst>
          </p:cNvPr>
          <p:cNvPicPr>
            <a:picLocks noChangeAspect="1"/>
          </p:cNvPicPr>
          <p:nvPr/>
        </p:nvPicPr>
        <p:blipFill>
          <a:blip r:embed="rId2"/>
          <a:srcRect l="51171"/>
          <a:stretch/>
        </p:blipFill>
        <p:spPr>
          <a:xfrm>
            <a:off x="2577774" y="4018960"/>
            <a:ext cx="485075" cy="1166576"/>
          </a:xfrm>
          <a:prstGeom prst="rect">
            <a:avLst/>
          </a:prstGeom>
        </p:spPr>
      </p:pic>
      <p:pic>
        <p:nvPicPr>
          <p:cNvPr id="4" name="Picture 3">
            <a:extLst>
              <a:ext uri="{FF2B5EF4-FFF2-40B4-BE49-F238E27FC236}">
                <a16:creationId xmlns:a16="http://schemas.microsoft.com/office/drawing/2014/main" id="{9954851F-F6F0-0962-4BFB-CCD55C09F51D}"/>
              </a:ext>
            </a:extLst>
          </p:cNvPr>
          <p:cNvPicPr>
            <a:picLocks noChangeAspect="1"/>
          </p:cNvPicPr>
          <p:nvPr/>
        </p:nvPicPr>
        <p:blipFill>
          <a:blip r:embed="rId2"/>
          <a:srcRect l="51171"/>
          <a:stretch/>
        </p:blipFill>
        <p:spPr>
          <a:xfrm>
            <a:off x="3373391" y="2852384"/>
            <a:ext cx="485075" cy="1166576"/>
          </a:xfrm>
          <a:prstGeom prst="rect">
            <a:avLst/>
          </a:prstGeom>
        </p:spPr>
      </p:pic>
      <p:pic>
        <p:nvPicPr>
          <p:cNvPr id="6" name="Picture 5">
            <a:extLst>
              <a:ext uri="{FF2B5EF4-FFF2-40B4-BE49-F238E27FC236}">
                <a16:creationId xmlns:a16="http://schemas.microsoft.com/office/drawing/2014/main" id="{39A938F6-FAD1-5BD9-2289-4894B3754AAF}"/>
              </a:ext>
            </a:extLst>
          </p:cNvPr>
          <p:cNvPicPr>
            <a:picLocks noChangeAspect="1"/>
          </p:cNvPicPr>
          <p:nvPr/>
        </p:nvPicPr>
        <p:blipFill>
          <a:blip r:embed="rId2"/>
          <a:srcRect l="51171"/>
          <a:stretch/>
        </p:blipFill>
        <p:spPr>
          <a:xfrm>
            <a:off x="4497004" y="4086428"/>
            <a:ext cx="485075" cy="1166576"/>
          </a:xfrm>
          <a:prstGeom prst="rect">
            <a:avLst/>
          </a:prstGeom>
        </p:spPr>
      </p:pic>
      <p:pic>
        <p:nvPicPr>
          <p:cNvPr id="7" name="Picture 6">
            <a:extLst>
              <a:ext uri="{FF2B5EF4-FFF2-40B4-BE49-F238E27FC236}">
                <a16:creationId xmlns:a16="http://schemas.microsoft.com/office/drawing/2014/main" id="{2C5BA22E-C88D-14D9-C405-CCB6A5AA5C1B}"/>
              </a:ext>
            </a:extLst>
          </p:cNvPr>
          <p:cNvPicPr>
            <a:picLocks noChangeAspect="1"/>
          </p:cNvPicPr>
          <p:nvPr/>
        </p:nvPicPr>
        <p:blipFill>
          <a:blip r:embed="rId2"/>
          <a:srcRect l="51171"/>
          <a:stretch/>
        </p:blipFill>
        <p:spPr>
          <a:xfrm>
            <a:off x="5249518" y="5145324"/>
            <a:ext cx="485075" cy="1166576"/>
          </a:xfrm>
          <a:prstGeom prst="rect">
            <a:avLst/>
          </a:prstGeom>
        </p:spPr>
      </p:pic>
      <p:sp>
        <p:nvSpPr>
          <p:cNvPr id="2" name="Title 1">
            <a:extLst>
              <a:ext uri="{FF2B5EF4-FFF2-40B4-BE49-F238E27FC236}">
                <a16:creationId xmlns:a16="http://schemas.microsoft.com/office/drawing/2014/main" id="{9AC458B5-75B8-E765-08A3-FE59E3C369DF}"/>
              </a:ext>
            </a:extLst>
          </p:cNvPr>
          <p:cNvSpPr>
            <a:spLocks noGrp="1"/>
          </p:cNvSpPr>
          <p:nvPr>
            <p:ph type="title"/>
          </p:nvPr>
        </p:nvSpPr>
        <p:spPr/>
        <p:txBody>
          <a:bodyPr/>
          <a:lstStyle/>
          <a:p>
            <a:r>
              <a:rPr lang="en-US" dirty="0"/>
              <a:t>Epidemiology &amp; Public Health focus on the population-level</a:t>
            </a:r>
          </a:p>
        </p:txBody>
      </p:sp>
      <p:sp>
        <p:nvSpPr>
          <p:cNvPr id="3" name="Content Placeholder 2">
            <a:extLst>
              <a:ext uri="{FF2B5EF4-FFF2-40B4-BE49-F238E27FC236}">
                <a16:creationId xmlns:a16="http://schemas.microsoft.com/office/drawing/2014/main" id="{B00C4EF6-ACB7-A8AA-AE40-124896176FDE}"/>
              </a:ext>
            </a:extLst>
          </p:cNvPr>
          <p:cNvSpPr>
            <a:spLocks noGrp="1"/>
          </p:cNvSpPr>
          <p:nvPr>
            <p:ph idx="1"/>
          </p:nvPr>
        </p:nvSpPr>
        <p:spPr/>
        <p:txBody>
          <a:bodyPr/>
          <a:lstStyle/>
          <a:p>
            <a:r>
              <a:rPr lang="en-US" b="1" dirty="0"/>
              <a:t>Concept: </a:t>
            </a:r>
            <a:r>
              <a:rPr lang="en-US" dirty="0"/>
              <a:t>We can track the movement of pathogens through </a:t>
            </a:r>
            <a:r>
              <a:rPr lang="en-US" u="sng" dirty="0"/>
              <a:t>populations</a:t>
            </a:r>
            <a:endParaRPr lang="en-US" dirty="0"/>
          </a:p>
        </p:txBody>
      </p:sp>
      <p:pic>
        <p:nvPicPr>
          <p:cNvPr id="8" name="Picture 7">
            <a:extLst>
              <a:ext uri="{FF2B5EF4-FFF2-40B4-BE49-F238E27FC236}">
                <a16:creationId xmlns:a16="http://schemas.microsoft.com/office/drawing/2014/main" id="{3612B71D-10E5-E5B4-81EA-C1BE3050AE7F}"/>
              </a:ext>
            </a:extLst>
          </p:cNvPr>
          <p:cNvPicPr>
            <a:picLocks noChangeAspect="1"/>
          </p:cNvPicPr>
          <p:nvPr/>
        </p:nvPicPr>
        <p:blipFill>
          <a:blip r:embed="rId2"/>
          <a:srcRect l="51171"/>
          <a:stretch/>
        </p:blipFill>
        <p:spPr>
          <a:xfrm>
            <a:off x="1435218" y="3689629"/>
            <a:ext cx="485075" cy="1166576"/>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7DD15BE6-6408-F523-31DC-12D04887DD5F}"/>
              </a:ext>
            </a:extLst>
          </p:cNvPr>
          <p:cNvPicPr>
            <a:picLocks noChangeAspect="1"/>
          </p:cNvPicPr>
          <p:nvPr/>
        </p:nvPicPr>
        <p:blipFill>
          <a:blip r:embed="rId3"/>
          <a:srcRect b="14594"/>
          <a:stretch/>
        </p:blipFill>
        <p:spPr>
          <a:xfrm>
            <a:off x="1764957" y="3429000"/>
            <a:ext cx="506393" cy="432487"/>
          </a:xfrm>
          <a:prstGeom prst="rect">
            <a:avLst/>
          </a:prstGeom>
        </p:spPr>
      </p:pic>
      <p:pic>
        <p:nvPicPr>
          <p:cNvPr id="14" name="Picture 13">
            <a:extLst>
              <a:ext uri="{FF2B5EF4-FFF2-40B4-BE49-F238E27FC236}">
                <a16:creationId xmlns:a16="http://schemas.microsoft.com/office/drawing/2014/main" id="{E65D8EAC-FDC5-9992-7779-872D219262F4}"/>
              </a:ext>
            </a:extLst>
          </p:cNvPr>
          <p:cNvPicPr>
            <a:picLocks noChangeAspect="1"/>
          </p:cNvPicPr>
          <p:nvPr/>
        </p:nvPicPr>
        <p:blipFill>
          <a:blip r:embed="rId2"/>
          <a:srcRect r="51171"/>
          <a:stretch/>
        </p:blipFill>
        <p:spPr>
          <a:xfrm>
            <a:off x="3518982" y="4669716"/>
            <a:ext cx="485075" cy="1166576"/>
          </a:xfrm>
          <a:prstGeom prst="rect">
            <a:avLst/>
          </a:prstGeom>
        </p:spPr>
      </p:pic>
      <p:pic>
        <p:nvPicPr>
          <p:cNvPr id="15" name="Picture 14">
            <a:extLst>
              <a:ext uri="{FF2B5EF4-FFF2-40B4-BE49-F238E27FC236}">
                <a16:creationId xmlns:a16="http://schemas.microsoft.com/office/drawing/2014/main" id="{8752098F-FAD3-8576-C54B-F0471BB5B2C2}"/>
              </a:ext>
            </a:extLst>
          </p:cNvPr>
          <p:cNvPicPr>
            <a:picLocks noChangeAspect="1"/>
          </p:cNvPicPr>
          <p:nvPr/>
        </p:nvPicPr>
        <p:blipFill>
          <a:blip r:embed="rId2"/>
          <a:srcRect r="51171"/>
          <a:stretch/>
        </p:blipFill>
        <p:spPr>
          <a:xfrm>
            <a:off x="1913001" y="5240647"/>
            <a:ext cx="485075" cy="1166576"/>
          </a:xfrm>
          <a:prstGeom prst="rect">
            <a:avLst/>
          </a:prstGeom>
        </p:spPr>
      </p:pic>
      <p:pic>
        <p:nvPicPr>
          <p:cNvPr id="16" name="Picture 15">
            <a:extLst>
              <a:ext uri="{FF2B5EF4-FFF2-40B4-BE49-F238E27FC236}">
                <a16:creationId xmlns:a16="http://schemas.microsoft.com/office/drawing/2014/main" id="{42326AE2-BD37-FC10-18D5-74D5713BA742}"/>
              </a:ext>
            </a:extLst>
          </p:cNvPr>
          <p:cNvPicPr>
            <a:picLocks noChangeAspect="1"/>
          </p:cNvPicPr>
          <p:nvPr/>
        </p:nvPicPr>
        <p:blipFill>
          <a:blip r:embed="rId2"/>
          <a:srcRect r="51171"/>
          <a:stretch/>
        </p:blipFill>
        <p:spPr>
          <a:xfrm>
            <a:off x="4792113" y="2538930"/>
            <a:ext cx="485075" cy="1166576"/>
          </a:xfrm>
          <a:prstGeom prst="rect">
            <a:avLst/>
          </a:prstGeom>
        </p:spPr>
      </p:pic>
      <p:cxnSp>
        <p:nvCxnSpPr>
          <p:cNvPr id="10" name="Straight Arrow Connector 9">
            <a:extLst>
              <a:ext uri="{FF2B5EF4-FFF2-40B4-BE49-F238E27FC236}">
                <a16:creationId xmlns:a16="http://schemas.microsoft.com/office/drawing/2014/main" id="{FF2558F5-AFAB-8EEE-8282-05F46CB389EF}"/>
              </a:ext>
            </a:extLst>
          </p:cNvPr>
          <p:cNvCxnSpPr/>
          <p:nvPr/>
        </p:nvCxnSpPr>
        <p:spPr>
          <a:xfrm>
            <a:off x="2018153" y="4272917"/>
            <a:ext cx="559621" cy="163159"/>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8655672-650B-4080-B1EA-402A8C0B5A93}"/>
              </a:ext>
            </a:extLst>
          </p:cNvPr>
          <p:cNvCxnSpPr>
            <a:cxnSpLocks/>
          </p:cNvCxnSpPr>
          <p:nvPr/>
        </p:nvCxnSpPr>
        <p:spPr>
          <a:xfrm flipV="1">
            <a:off x="1987421" y="3468346"/>
            <a:ext cx="1274763" cy="655523"/>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521F067-CFCB-5D86-3B0E-A20364446FD4}"/>
              </a:ext>
            </a:extLst>
          </p:cNvPr>
          <p:cNvCxnSpPr>
            <a:cxnSpLocks/>
          </p:cNvCxnSpPr>
          <p:nvPr/>
        </p:nvCxnSpPr>
        <p:spPr>
          <a:xfrm>
            <a:off x="3943325" y="3502050"/>
            <a:ext cx="553679" cy="934026"/>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3D9F5B7-02A8-8ADC-5ABD-9FC5B6FF6040}"/>
              </a:ext>
            </a:extLst>
          </p:cNvPr>
          <p:cNvCxnSpPr>
            <a:cxnSpLocks/>
          </p:cNvCxnSpPr>
          <p:nvPr/>
        </p:nvCxnSpPr>
        <p:spPr>
          <a:xfrm>
            <a:off x="5034650" y="4774625"/>
            <a:ext cx="242538" cy="478379"/>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F2D5-C905-A121-4268-A62D874FC5CF}"/>
              </a:ext>
            </a:extLst>
          </p:cNvPr>
          <p:cNvSpPr>
            <a:spLocks noGrp="1"/>
          </p:cNvSpPr>
          <p:nvPr>
            <p:ph type="title"/>
          </p:nvPr>
        </p:nvSpPr>
        <p:spPr/>
        <p:txBody>
          <a:bodyPr/>
          <a:lstStyle/>
          <a:p>
            <a:r>
              <a:rPr lang="en-US" dirty="0"/>
              <a:t>Why do we want to study how infectious diseases spread?</a:t>
            </a:r>
          </a:p>
        </p:txBody>
      </p:sp>
      <p:sp>
        <p:nvSpPr>
          <p:cNvPr id="3" name="Content Placeholder 2">
            <a:extLst>
              <a:ext uri="{FF2B5EF4-FFF2-40B4-BE49-F238E27FC236}">
                <a16:creationId xmlns:a16="http://schemas.microsoft.com/office/drawing/2014/main" id="{35278EFC-D9A8-9EED-6B78-5938151C2AA5}"/>
              </a:ext>
            </a:extLst>
          </p:cNvPr>
          <p:cNvSpPr>
            <a:spLocks noGrp="1"/>
          </p:cNvSpPr>
          <p:nvPr>
            <p:ph idx="1"/>
          </p:nvPr>
        </p:nvSpPr>
        <p:spPr/>
        <p:txBody>
          <a:bodyPr/>
          <a:lstStyle/>
          <a:p>
            <a:r>
              <a:rPr lang="en-US" dirty="0"/>
              <a:t>They’re infectious…</a:t>
            </a:r>
          </a:p>
          <a:p>
            <a:pPr lvl="1"/>
            <a:r>
              <a:rPr lang="en-US" dirty="0"/>
              <a:t>They spread from person to person!</a:t>
            </a:r>
          </a:p>
          <a:p>
            <a:pPr lvl="1"/>
            <a:r>
              <a:rPr lang="en-US" dirty="0"/>
              <a:t>They are the leading cause of morbidity and mortality worldwide </a:t>
            </a:r>
          </a:p>
          <a:p>
            <a:pPr lvl="1"/>
            <a:r>
              <a:rPr lang="en-US" dirty="0"/>
              <a:t>They represent a significant economic and social burden</a:t>
            </a:r>
          </a:p>
          <a:p>
            <a:pPr lvl="2"/>
            <a:r>
              <a:rPr lang="en-US" dirty="0"/>
              <a:t>High healthcare costs, significant interruptions to life and productivity</a:t>
            </a:r>
          </a:p>
          <a:p>
            <a:pPr lvl="1"/>
            <a:r>
              <a:rPr lang="en-US" dirty="0"/>
              <a:t>They may be preventable</a:t>
            </a:r>
          </a:p>
        </p:txBody>
      </p:sp>
    </p:spTree>
    <p:extLst>
      <p:ext uri="{BB962C8B-B14F-4D97-AF65-F5344CB8AC3E}">
        <p14:creationId xmlns:p14="http://schemas.microsoft.com/office/powerpoint/2010/main" val="136311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750</Words>
  <Application>Microsoft Macintosh PowerPoint</Application>
  <PresentationFormat>Widescreen</PresentationFormat>
  <Paragraphs>102</Paragraphs>
  <Slides>20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Aptos</vt:lpstr>
      <vt:lpstr>Aptos Display</vt:lpstr>
      <vt:lpstr>Arial</vt:lpstr>
      <vt:lpstr>Calibri</vt:lpstr>
      <vt:lpstr>Google Sans</vt:lpstr>
      <vt:lpstr>Source Sans Pro</vt:lpstr>
      <vt:lpstr>Office Theme</vt:lpstr>
      <vt:lpstr>Introduction to infectious disease dynamics</vt:lpstr>
      <vt:lpstr>Many ways to study infectious diseases </vt:lpstr>
      <vt:lpstr>Many ways to study infectious diseases </vt:lpstr>
      <vt:lpstr>Many ways to study infectious diseases </vt:lpstr>
      <vt:lpstr>Many ways to study infectious diseases </vt:lpstr>
      <vt:lpstr>Agents of infectious diseases</vt:lpstr>
      <vt:lpstr>Epidemiology &amp; Public Health focus on the population-level</vt:lpstr>
      <vt:lpstr>Epidemiology &amp; Public Health focus on the population-level</vt:lpstr>
      <vt:lpstr>Why do we want to study how infectious diseases spread?</vt:lpstr>
      <vt:lpstr>Why do we want to study how infectious diseases spread?</vt:lpstr>
      <vt:lpstr>Modeling infectious diseases</vt:lpstr>
      <vt:lpstr>What is a model?</vt:lpstr>
      <vt:lpstr>Mathematical modeling</vt:lpstr>
      <vt:lpstr>Classification of Mathematical models</vt:lpstr>
      <vt:lpstr>Infectious disease dynamic models</vt:lpstr>
      <vt:lpstr>Skipping over how to choose a model/what is a good model</vt:lpstr>
      <vt:lpstr>Mechanistic models</vt:lpstr>
      <vt:lpstr>Mechanistic models of disease</vt:lpstr>
      <vt:lpstr>Mechanistic models of disease</vt:lpstr>
      <vt:lpstr>For next time: 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Lindsay Keegan</dc:creator>
  <cp:lastModifiedBy>Lindsay Keegan</cp:lastModifiedBy>
  <cp:revision>3</cp:revision>
  <dcterms:created xsi:type="dcterms:W3CDTF">2025-01-16T17:47:39Z</dcterms:created>
  <dcterms:modified xsi:type="dcterms:W3CDTF">2025-01-16T18:58:08Z</dcterms:modified>
</cp:coreProperties>
</file>