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6" roundtripDataSignature="AMtx7mgYf7dL6Rv9TzlAoND6ewQeU8pZ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Hi everyone, Welcome to our project (Project name),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30865472eb_9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30865472eb_9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30865472eb_9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30865472eb_9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30865472eb_9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30865472eb_9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30865472eb_9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30865472eb_9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2fbd255c8e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2fbd255c8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3070983bf5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3070983bf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2fbd255c8e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2fbd255c8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30865472eb_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30865472e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30865472eb_2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30865472eb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this project our project goal was to</a:t>
            </a:r>
            <a:r>
              <a:rPr lang="en-US"/>
              <a:t> P</a:t>
            </a:r>
            <a:r>
              <a:rPr lang="en-US"/>
              <a:t>redict discretionary spending using employment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wanted to Achieve at least 0.8 R-</a:t>
            </a:r>
            <a:r>
              <a:rPr lang="en-US"/>
              <a:t>Squared</a:t>
            </a:r>
            <a:r>
              <a:rPr lang="en-US"/>
              <a:t> (R2)</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Our data was sourced from the </a:t>
            </a:r>
            <a:r>
              <a:rPr lang="en-US"/>
              <a:t>australian</a:t>
            </a:r>
            <a:r>
              <a:rPr lang="en-US"/>
              <a:t> </a:t>
            </a:r>
            <a:r>
              <a:rPr lang="en-US"/>
              <a:t>bureau</a:t>
            </a:r>
            <a:r>
              <a:rPr lang="en-US"/>
              <a:t> of statistics.</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30865472eb_9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30865472eb_9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Our problem statement we wanted to solve was: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How does employment impact household discretionary spending?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Can machine learning </a:t>
            </a:r>
            <a:r>
              <a:rPr lang="en-US"/>
              <a:t>accurately</a:t>
            </a:r>
            <a:r>
              <a:rPr lang="en-US"/>
              <a:t> predict spending </a:t>
            </a:r>
            <a:r>
              <a:rPr lang="en-US"/>
              <a:t>trends</a:t>
            </a: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What features are most important for predictions?</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070983bf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070983b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With the data we sourced. We chose The Australian Bureau of Statistics (ABS) as it provides reliable, government-backed data, making it a credible source for economic and employment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solidFill>
                  <a:schemeClr val="dk1"/>
                </a:solidFill>
              </a:rPr>
              <a:t>The datasets help </a:t>
            </a:r>
            <a:r>
              <a:rPr b="1" lang="en-US">
                <a:solidFill>
                  <a:schemeClr val="dk1"/>
                </a:solidFill>
              </a:rPr>
              <a:t>identify trends</a:t>
            </a:r>
            <a:r>
              <a:rPr lang="en-US">
                <a:solidFill>
                  <a:schemeClr val="dk1"/>
                </a:solidFill>
              </a:rPr>
              <a:t> in employment, spending, and loan values, which are key indicators of economic health.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We would be able to see if employment levels were increasing or decreasing over time, how employment rates differ between men and women and Does employment influence consumer spending on essentials?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US"/>
              <a:t>With</a:t>
            </a:r>
            <a:r>
              <a:rPr lang="en-US"/>
              <a:t> the </a:t>
            </a:r>
            <a:r>
              <a:rPr lang="en-US"/>
              <a:t>obtained</a:t>
            </a:r>
            <a:r>
              <a:rPr lang="en-US"/>
              <a:t> datasets, we connected each one by using JOINS with Pandas SQL. By doing this </a:t>
            </a:r>
            <a:r>
              <a:rPr lang="en-US">
                <a:solidFill>
                  <a:schemeClr val="dk1"/>
                </a:solidFill>
              </a:rPr>
              <a:t>we created a more </a:t>
            </a:r>
            <a:r>
              <a:rPr b="1" lang="en-US">
                <a:solidFill>
                  <a:schemeClr val="dk1"/>
                </a:solidFill>
              </a:rPr>
              <a:t>comprehensive</a:t>
            </a:r>
            <a:r>
              <a:rPr lang="en-US">
                <a:solidFill>
                  <a:schemeClr val="dk1"/>
                </a:solidFill>
              </a:rPr>
              <a:t> view of how employment correlates with financial trends.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combined data included employment statistics, economic indicators and financial data with 120 entries and 8 </a:t>
            </a:r>
            <a:r>
              <a:rPr lang="en-US"/>
              <a:t>columns</a:t>
            </a: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more about the Data, I will now pass on the next slide to Natasha.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0865472eb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330865472eb_3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900">
                <a:solidFill>
                  <a:schemeClr val="dk1"/>
                </a:solidFill>
              </a:rPr>
              <a:t>-In order to predict if discretionary spending was related to employment data, we picked these features to investigate. To have a more holistic view of employment we chose the total amount of employed Males and Females in Full Time roles, as well as the ratio of employed people to the general population. We believed that this would give us a precise view of stable income across Australia.</a:t>
            </a:r>
            <a:endParaRPr sz="900">
              <a:solidFill>
                <a:schemeClr val="dk1"/>
              </a:solidFill>
            </a:endParaRPr>
          </a:p>
          <a:p>
            <a:pPr indent="0" lvl="0" marL="0" rtl="0" algn="l">
              <a:lnSpc>
                <a:spcPct val="115000"/>
              </a:lnSpc>
              <a:spcBef>
                <a:spcPts val="0"/>
              </a:spcBef>
              <a:spcAft>
                <a:spcPts val="0"/>
              </a:spcAft>
              <a:buNone/>
            </a:pPr>
            <a:r>
              <a:rPr lang="en-US" sz="900">
                <a:solidFill>
                  <a:schemeClr val="dk1"/>
                </a:solidFill>
              </a:rPr>
              <a:t>-To help model monthly spending habits, we chose to look at household spending on food (necessary spending) and clothing/footwear (discretionary spending).</a:t>
            </a:r>
            <a:endParaRPr sz="900">
              <a:solidFill>
                <a:schemeClr val="dk1"/>
              </a:solidFill>
            </a:endParaRPr>
          </a:p>
          <a:p>
            <a:pPr indent="0" lvl="0" marL="0" rtl="0" algn="l">
              <a:lnSpc>
                <a:spcPct val="115000"/>
              </a:lnSpc>
              <a:spcBef>
                <a:spcPts val="0"/>
              </a:spcBef>
              <a:spcAft>
                <a:spcPts val="0"/>
              </a:spcAft>
              <a:buNone/>
            </a:pPr>
            <a:r>
              <a:rPr lang="en-US" sz="900">
                <a:solidFill>
                  <a:schemeClr val="dk1"/>
                </a:solidFill>
              </a:rPr>
              <a:t>-Using these features we set out to create a model that would help us predict the total value of Travel Loans in relation to employment.</a:t>
            </a:r>
            <a:endParaRPr/>
          </a:p>
        </p:txBody>
      </p:sp>
      <p:sp>
        <p:nvSpPr>
          <p:cNvPr id="153" name="Google Shape;15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2fbd255c8e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2fbd255c8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300"/>
              </a:spcAft>
              <a:buNone/>
            </a:pPr>
            <a:r>
              <a:rPr lang="en-US" sz="900">
                <a:solidFill>
                  <a:schemeClr val="dk1"/>
                </a:solidFill>
              </a:rPr>
              <a:t>-We analysed our input data and looked at how each piece of information we were ingesting correlated to all other data columns.</a:t>
            </a:r>
            <a:br>
              <a:rPr lang="en-US" sz="900">
                <a:solidFill>
                  <a:schemeClr val="dk1"/>
                </a:solidFill>
              </a:rPr>
            </a:br>
            <a:r>
              <a:rPr lang="en-US" sz="900">
                <a:solidFill>
                  <a:schemeClr val="dk1"/>
                </a:solidFill>
              </a:rPr>
              <a:t>-First we created histograms to be able to visualise our data on an individual basis, allowing us to have an overview of the individual pieces of data that would be driving our model.</a:t>
            </a:r>
            <a:br>
              <a:rPr lang="en-US" sz="900">
                <a:solidFill>
                  <a:schemeClr val="dk1"/>
                </a:solidFill>
              </a:rPr>
            </a:br>
            <a:r>
              <a:rPr lang="en-US" sz="900">
                <a:solidFill>
                  <a:schemeClr val="dk1"/>
                </a:solidFill>
              </a:rPr>
              <a:t>-From here, we were able to do an analysis on each feature to determine any outliers.</a:t>
            </a:r>
            <a:endParaRPr sz="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2fbd255c8e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2fbd255c8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300"/>
              </a:spcAft>
              <a:buNone/>
            </a:pPr>
            <a:r>
              <a:rPr lang="en-US" sz="900">
                <a:solidFill>
                  <a:schemeClr val="dk1"/>
                </a:solidFill>
              </a:rPr>
              <a:t>-After this, we created a correlation matrix in order to more closely look at the relationship between each piece of information we were feeding to our model.</a:t>
            </a:r>
            <a:br>
              <a:rPr lang="en-US" sz="900">
                <a:solidFill>
                  <a:schemeClr val="dk1"/>
                </a:solidFill>
              </a:rPr>
            </a:br>
            <a:r>
              <a:rPr lang="en-US" sz="900">
                <a:solidFill>
                  <a:schemeClr val="dk1"/>
                </a:solidFill>
              </a:rPr>
              <a:t>-As shown on this slide, the models with a more ‘yellow’ colour are more positively correlated, while those with a more 'purple' colour are negatively correlated.</a:t>
            </a:r>
            <a:br>
              <a:rPr lang="en-US" sz="900">
                <a:solidFill>
                  <a:schemeClr val="dk1"/>
                </a:solidFill>
              </a:rPr>
            </a:br>
            <a:r>
              <a:rPr lang="en-US" sz="900">
                <a:solidFill>
                  <a:schemeClr val="dk1"/>
                </a:solidFill>
              </a:rPr>
              <a:t>-From this, we can see high correlation between the Amount of Employed females and general household spending, and low correlations between the time period and the trends of the data.</a:t>
            </a:r>
            <a:endParaRPr sz="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1"/>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5" name="Google Shape;85;p1"/>
          <p:cNvSpPr/>
          <p:nvPr/>
        </p:nvSpPr>
        <p:spPr>
          <a:xfrm>
            <a:off x="0" y="0"/>
            <a:ext cx="9144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CNC lathe processing" id="86" name="Google Shape;86;p1"/>
          <p:cNvPicPr preferRelativeResize="0"/>
          <p:nvPr/>
        </p:nvPicPr>
        <p:blipFill rotWithShape="1">
          <a:blip r:embed="rId3">
            <a:alphaModFix amt="60000"/>
          </a:blip>
          <a:srcRect b="-1" l="11000" r="-1" t="0"/>
          <a:stretch/>
        </p:blipFill>
        <p:spPr>
          <a:xfrm>
            <a:off x="20" y="10"/>
            <a:ext cx="9143980" cy="6857990"/>
          </a:xfrm>
          <a:prstGeom prst="rect">
            <a:avLst/>
          </a:prstGeom>
          <a:noFill/>
          <a:ln>
            <a:noFill/>
          </a:ln>
        </p:spPr>
      </p:pic>
      <p:sp>
        <p:nvSpPr>
          <p:cNvPr id="87" name="Google Shape;87;p1"/>
          <p:cNvSpPr txBox="1"/>
          <p:nvPr>
            <p:ph type="ctrTitle"/>
          </p:nvPr>
        </p:nvSpPr>
        <p:spPr>
          <a:xfrm>
            <a:off x="628650" y="1160302"/>
            <a:ext cx="7886700" cy="29859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500"/>
              <a:buFont typeface="Calibri"/>
              <a:buNone/>
            </a:pPr>
            <a:r>
              <a:rPr b="1" lang="en-US" sz="8300">
                <a:solidFill>
                  <a:srgbClr val="FFFFFF"/>
                </a:solidFill>
              </a:rPr>
              <a:t>Work and Wealth Insights</a:t>
            </a:r>
            <a:endParaRPr b="1" sz="8300"/>
          </a:p>
        </p:txBody>
      </p:sp>
      <p:sp>
        <p:nvSpPr>
          <p:cNvPr id="88" name="Google Shape;88;p1"/>
          <p:cNvSpPr txBox="1"/>
          <p:nvPr>
            <p:ph idx="1" type="subTitle"/>
          </p:nvPr>
        </p:nvSpPr>
        <p:spPr>
          <a:xfrm>
            <a:off x="628650" y="4072040"/>
            <a:ext cx="7886700" cy="138431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FFFF"/>
              </a:buClr>
              <a:buSzPts val="3200"/>
              <a:buNone/>
            </a:pPr>
            <a:r>
              <a:rPr b="1" lang="en-US">
                <a:solidFill>
                  <a:srgbClr val="FFFFFF"/>
                </a:solidFill>
              </a:rPr>
              <a:t>By: Keegan, Natasha, Lishi &amp; Mike</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400"/>
                                        <p:tgtEl>
                                          <p:spTgt spid="87"/>
                                        </p:tgtEl>
                                      </p:cBhvr>
                                    </p:animEffect>
                                  </p:childTnLst>
                                </p:cTn>
                              </p:par>
                              <p:par>
                                <p:cTn fill="hold" nodeType="withEffect" presetClass="entr" presetID="10" presetSubtype="0">
                                  <p:stCondLst>
                                    <p:cond delay="200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400"/>
                                        <p:tgtEl>
                                          <p:spTgt spid="8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g330865472eb_9_15"/>
          <p:cNvPicPr preferRelativeResize="0"/>
          <p:nvPr/>
        </p:nvPicPr>
        <p:blipFill>
          <a:blip r:embed="rId3">
            <a:alphaModFix/>
          </a:blip>
          <a:stretch>
            <a:fillRect/>
          </a:stretch>
        </p:blipFill>
        <p:spPr>
          <a:xfrm>
            <a:off x="0" y="9504"/>
            <a:ext cx="9144000" cy="68389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g330865472eb_9_20"/>
          <p:cNvPicPr preferRelativeResize="0"/>
          <p:nvPr/>
        </p:nvPicPr>
        <p:blipFill>
          <a:blip r:embed="rId3">
            <a:alphaModFix/>
          </a:blip>
          <a:stretch>
            <a:fillRect/>
          </a:stretch>
        </p:blipFill>
        <p:spPr>
          <a:xfrm>
            <a:off x="76200" y="57150"/>
            <a:ext cx="8991599" cy="674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g330865472eb_9_31"/>
          <p:cNvPicPr preferRelativeResize="0"/>
          <p:nvPr/>
        </p:nvPicPr>
        <p:blipFill>
          <a:blip r:embed="rId3">
            <a:alphaModFix/>
          </a:blip>
          <a:stretch>
            <a:fillRect/>
          </a:stretch>
        </p:blipFill>
        <p:spPr>
          <a:xfrm>
            <a:off x="152400" y="152400"/>
            <a:ext cx="8991599" cy="674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g330865472eb_9_35"/>
          <p:cNvPicPr preferRelativeResize="0"/>
          <p:nvPr/>
        </p:nvPicPr>
        <p:blipFill rotWithShape="1">
          <a:blip r:embed="rId3">
            <a:alphaModFix/>
          </a:blip>
          <a:srcRect b="14242" l="1746" r="1746" t="2026"/>
          <a:stretch/>
        </p:blipFill>
        <p:spPr>
          <a:xfrm>
            <a:off x="157075" y="918075"/>
            <a:ext cx="8677800" cy="5646300"/>
          </a:xfrm>
          <a:prstGeom prst="rect">
            <a:avLst/>
          </a:prstGeom>
          <a:noFill/>
          <a:ln>
            <a:noFill/>
          </a:ln>
        </p:spPr>
      </p:pic>
      <p:sp>
        <p:nvSpPr>
          <p:cNvPr id="204" name="Google Shape;204;g330865472eb_9_35"/>
          <p:cNvSpPr txBox="1"/>
          <p:nvPr/>
        </p:nvSpPr>
        <p:spPr>
          <a:xfrm>
            <a:off x="157075" y="152950"/>
            <a:ext cx="8892900" cy="91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200">
                <a:solidFill>
                  <a:schemeClr val="dk1"/>
                </a:solidFill>
                <a:latin typeface="Calibri"/>
                <a:ea typeface="Calibri"/>
                <a:cs typeface="Calibri"/>
                <a:sym typeface="Calibri"/>
              </a:rPr>
              <a:t>Evaluate model performance </a:t>
            </a:r>
            <a:endParaRPr sz="3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g32fbd255c8e_0_29"/>
          <p:cNvPicPr preferRelativeResize="0"/>
          <p:nvPr/>
        </p:nvPicPr>
        <p:blipFill>
          <a:blip r:embed="rId3">
            <a:alphaModFix/>
          </a:blip>
          <a:stretch>
            <a:fillRect/>
          </a:stretch>
        </p:blipFill>
        <p:spPr>
          <a:xfrm>
            <a:off x="152400" y="776813"/>
            <a:ext cx="8839204" cy="53043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3070983bf5_0_2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Best Model Visualised</a:t>
            </a:r>
            <a:endParaRPr/>
          </a:p>
        </p:txBody>
      </p:sp>
      <p:pic>
        <p:nvPicPr>
          <p:cNvPr id="215" name="Google Shape;215;g33070983bf5_0_20"/>
          <p:cNvPicPr preferRelativeResize="0"/>
          <p:nvPr/>
        </p:nvPicPr>
        <p:blipFill>
          <a:blip r:embed="rId3">
            <a:alphaModFix/>
          </a:blip>
          <a:stretch>
            <a:fillRect/>
          </a:stretch>
        </p:blipFill>
        <p:spPr>
          <a:xfrm>
            <a:off x="-40750" y="1543575"/>
            <a:ext cx="9225523" cy="552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g32fbd255c8e_0_23"/>
          <p:cNvPicPr preferRelativeResize="0"/>
          <p:nvPr/>
        </p:nvPicPr>
        <p:blipFill>
          <a:blip r:embed="rId3">
            <a:alphaModFix/>
          </a:blip>
          <a:stretch>
            <a:fillRect/>
          </a:stretch>
        </p:blipFill>
        <p:spPr>
          <a:xfrm>
            <a:off x="251050" y="1522000"/>
            <a:ext cx="8641900" cy="5141199"/>
          </a:xfrm>
          <a:prstGeom prst="rect">
            <a:avLst/>
          </a:prstGeom>
          <a:noFill/>
          <a:ln>
            <a:noFill/>
          </a:ln>
        </p:spPr>
      </p:pic>
      <p:sp>
        <p:nvSpPr>
          <p:cNvPr id="221" name="Google Shape;221;g32fbd255c8e_0_23"/>
          <p:cNvSpPr txBox="1"/>
          <p:nvPr/>
        </p:nvSpPr>
        <p:spPr>
          <a:xfrm>
            <a:off x="251050" y="436650"/>
            <a:ext cx="8892900" cy="172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200">
                <a:solidFill>
                  <a:schemeClr val="dk1"/>
                </a:solidFill>
                <a:latin typeface="Calibri"/>
                <a:ea typeface="Calibri"/>
                <a:cs typeface="Calibri"/>
                <a:sym typeface="Calibri"/>
              </a:rPr>
              <a:t>Feature Importance </a:t>
            </a:r>
            <a:endParaRPr sz="3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330865472eb_2_1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Key Findings</a:t>
            </a:r>
            <a:endParaRPr/>
          </a:p>
        </p:txBody>
      </p:sp>
      <p:sp>
        <p:nvSpPr>
          <p:cNvPr id="227" name="Google Shape;227;g330865472eb_2_1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Random Forest Regressor Model was best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 most important feature was Employment of Full time Females.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There was a reasonable correlation between employment and total committed travel loans.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330865472eb_2_2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Next Steps/Limitations</a:t>
            </a:r>
            <a:endParaRPr/>
          </a:p>
        </p:txBody>
      </p:sp>
      <p:sp>
        <p:nvSpPr>
          <p:cNvPr id="233" name="Google Shape;233;g330865472eb_2_2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85000" lnSpcReduction="20000"/>
          </a:bodyPr>
          <a:lstStyle/>
          <a:p>
            <a:pPr indent="0" lvl="0" marL="0" rtl="0" algn="l">
              <a:spcBef>
                <a:spcPts val="360"/>
              </a:spcBef>
              <a:spcAft>
                <a:spcPts val="0"/>
              </a:spcAft>
              <a:buNone/>
            </a:pPr>
            <a:r>
              <a:rPr lang="en-US"/>
              <a:t>Model performs reasonably well but room for improvement.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Consideration to time-series analysis to predict trends over time (challenges with this)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Consideration to other economic indicators of employment e.g. number of job adverts on seek</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Broader range of data points for the definition of discretionary spending</a:t>
            </a:r>
            <a:endParaRPr/>
          </a:p>
          <a:p>
            <a:pPr indent="0" lvl="0" marL="0" rtl="0" algn="l">
              <a:spcBef>
                <a:spcPts val="36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10"/>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9" name="Google Shape;239;p10"/>
          <p:cNvSpPr/>
          <p:nvPr/>
        </p:nvSpPr>
        <p:spPr>
          <a:xfrm rot="10800000">
            <a:off x="-1" y="-22693"/>
            <a:ext cx="9143998" cy="4374129"/>
          </a:xfrm>
          <a:prstGeom prst="rect">
            <a:avLst/>
          </a:prstGeom>
          <a:gradFill>
            <a:gsLst>
              <a:gs pos="0">
                <a:srgbClr val="366092"/>
              </a:gs>
              <a:gs pos="100000">
                <a:srgbClr val="000000"/>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0" name="Google Shape;240;p10"/>
          <p:cNvSpPr/>
          <p:nvPr/>
        </p:nvSpPr>
        <p:spPr>
          <a:xfrm rot="5400000">
            <a:off x="2384720" y="-2407841"/>
            <a:ext cx="4374557" cy="9144000"/>
          </a:xfrm>
          <a:prstGeom prst="rect">
            <a:avLst/>
          </a:prstGeom>
          <a:gradFill>
            <a:gsLst>
              <a:gs pos="0">
                <a:srgbClr val="4F81BD">
                  <a:alpha val="0"/>
                </a:srgbClr>
              </a:gs>
              <a:gs pos="40000">
                <a:srgbClr val="4F81BD">
                  <a:alpha val="0"/>
                </a:srgbClr>
              </a:gs>
              <a:gs pos="100000">
                <a:srgbClr val="366092">
                  <a:alpha val="51764"/>
                </a:srgbClr>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1" name="Google Shape;241;p10"/>
          <p:cNvSpPr/>
          <p:nvPr/>
        </p:nvSpPr>
        <p:spPr>
          <a:xfrm rot="5400000">
            <a:off x="2555756" y="-2236808"/>
            <a:ext cx="4374128" cy="8802359"/>
          </a:xfrm>
          <a:prstGeom prst="rect">
            <a:avLst/>
          </a:prstGeom>
          <a:gradFill>
            <a:gsLst>
              <a:gs pos="0">
                <a:srgbClr val="4F81BD">
                  <a:alpha val="0"/>
                </a:srgbClr>
              </a:gs>
              <a:gs pos="17000">
                <a:srgbClr val="4F81BD">
                  <a:alpha val="0"/>
                </a:srgbClr>
              </a:gs>
              <a:gs pos="100000">
                <a:srgbClr val="000000">
                  <a:alpha val="36862"/>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2" name="Google Shape;242;p10"/>
          <p:cNvSpPr/>
          <p:nvPr/>
        </p:nvSpPr>
        <p:spPr>
          <a:xfrm>
            <a:off x="-3" y="-22690"/>
            <a:ext cx="6406863" cy="4374126"/>
          </a:xfrm>
          <a:prstGeom prst="rect">
            <a:avLst/>
          </a:prstGeom>
          <a:gradFill>
            <a:gsLst>
              <a:gs pos="0">
                <a:srgbClr val="244061">
                  <a:alpha val="0"/>
                </a:srgbClr>
              </a:gs>
              <a:gs pos="100000">
                <a:srgbClr val="000000">
                  <a:alpha val="24705"/>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3" name="Google Shape;243;p10"/>
          <p:cNvSpPr/>
          <p:nvPr/>
        </p:nvSpPr>
        <p:spPr>
          <a:xfrm rot="-9091028">
            <a:off x="4459073" y="-1032053"/>
            <a:ext cx="3742610" cy="4439131"/>
          </a:xfrm>
          <a:custGeom>
            <a:rect b="b" l="l" r="r" t="t"/>
            <a:pathLst>
              <a:path extrusionOk="0" h="4439131" w="4990147">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4F81BD">
                  <a:alpha val="21960"/>
                </a:srgbClr>
              </a:gs>
              <a:gs pos="87000">
                <a:srgbClr val="93B3D7">
                  <a:alpha val="1960"/>
                </a:srgbClr>
              </a:gs>
              <a:gs pos="100000">
                <a:srgbClr val="93B3D7">
                  <a:alpha val="196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4" name="Google Shape;244;p10"/>
          <p:cNvSpPr txBox="1"/>
          <p:nvPr>
            <p:ph type="title"/>
          </p:nvPr>
        </p:nvSpPr>
        <p:spPr>
          <a:xfrm>
            <a:off x="986118" y="735106"/>
            <a:ext cx="7540322" cy="292847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200"/>
              <a:buFont typeface="Calibri"/>
              <a:buNone/>
            </a:pPr>
            <a:r>
              <a:rPr lang="en-US" sz="4200">
                <a:solidFill>
                  <a:srgbClr val="FFFFFF"/>
                </a:solidFill>
                <a:latin typeface="Calibri"/>
                <a:ea typeface="Calibri"/>
                <a:cs typeface="Calibri"/>
                <a:sym typeface="Calibri"/>
              </a:rPr>
              <a:t>Q&amp;A</a:t>
            </a:r>
            <a:endParaRPr/>
          </a:p>
        </p:txBody>
      </p:sp>
      <p:sp>
        <p:nvSpPr>
          <p:cNvPr id="245" name="Google Shape;245;p10"/>
          <p:cNvSpPr txBox="1"/>
          <p:nvPr>
            <p:ph idx="1" type="body"/>
          </p:nvPr>
        </p:nvSpPr>
        <p:spPr>
          <a:xfrm>
            <a:off x="1013011" y="4870824"/>
            <a:ext cx="7504463" cy="14582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solidFill>
                  <a:schemeClr val="dk1"/>
                </a:solidFill>
                <a:latin typeface="Calibri"/>
                <a:ea typeface="Calibri"/>
                <a:cs typeface="Calibri"/>
                <a:sym typeface="Calibri"/>
              </a:rPr>
              <a:t>📢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2"/>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2"/>
          <p:cNvSpPr/>
          <p:nvPr/>
        </p:nvSpPr>
        <p:spPr>
          <a:xfrm flipH="1">
            <a:off x="1" y="0"/>
            <a:ext cx="9143999" cy="2170031"/>
          </a:xfrm>
          <a:prstGeom prst="rect">
            <a:avLst/>
          </a:prstGeom>
          <a:gradFill>
            <a:gsLst>
              <a:gs pos="0">
                <a:srgbClr val="000000">
                  <a:alpha val="95686"/>
                </a:srgbClr>
              </a:gs>
              <a:gs pos="100000">
                <a:srgbClr val="366092"/>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2"/>
          <p:cNvSpPr/>
          <p:nvPr/>
        </p:nvSpPr>
        <p:spPr>
          <a:xfrm flipH="1" rot="-5400000">
            <a:off x="3480000" y="-3479400"/>
            <a:ext cx="2170800" cy="9130800"/>
          </a:xfrm>
          <a:prstGeom prst="rect">
            <a:avLst/>
          </a:prstGeom>
          <a:gradFill>
            <a:gsLst>
              <a:gs pos="0">
                <a:srgbClr val="366092">
                  <a:alpha val="15686"/>
                </a:srgbClr>
              </a:gs>
              <a:gs pos="23000">
                <a:srgbClr val="366092">
                  <a:alpha val="15686"/>
                </a:srgbClr>
              </a:gs>
              <a:gs pos="99000">
                <a:srgbClr val="000000">
                  <a:alpha val="44705"/>
                </a:srgbClr>
              </a:gs>
              <a:gs pos="100000">
                <a:srgbClr val="000000">
                  <a:alpha val="44705"/>
                </a:srgbClr>
              </a:gs>
            </a:gsLst>
            <a:lin ang="210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2"/>
          <p:cNvSpPr txBox="1"/>
          <p:nvPr>
            <p:ph type="title"/>
          </p:nvPr>
        </p:nvSpPr>
        <p:spPr>
          <a:xfrm>
            <a:off x="1037673" y="348865"/>
            <a:ext cx="7288500" cy="1576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500"/>
              <a:buFont typeface="Calibri"/>
              <a:buNone/>
            </a:pPr>
            <a:r>
              <a:rPr lang="en-US" sz="3500">
                <a:solidFill>
                  <a:srgbClr val="FFFFFF"/>
                </a:solidFill>
              </a:rPr>
              <a:t>Introduction</a:t>
            </a:r>
            <a:endParaRPr/>
          </a:p>
        </p:txBody>
      </p:sp>
      <p:grpSp>
        <p:nvGrpSpPr>
          <p:cNvPr id="97" name="Google Shape;97;p2"/>
          <p:cNvGrpSpPr/>
          <p:nvPr/>
        </p:nvGrpSpPr>
        <p:grpSpPr>
          <a:xfrm>
            <a:off x="483682" y="2904746"/>
            <a:ext cx="8194589" cy="3111869"/>
            <a:chOff x="640" y="288767"/>
            <a:chExt cx="8194589" cy="3111869"/>
          </a:xfrm>
        </p:grpSpPr>
        <p:sp>
          <p:nvSpPr>
            <p:cNvPr id="98" name="Google Shape;98;p2"/>
            <p:cNvSpPr/>
            <p:nvPr/>
          </p:nvSpPr>
          <p:spPr>
            <a:xfrm>
              <a:off x="640" y="288767"/>
              <a:ext cx="2593224" cy="3111869"/>
            </a:xfrm>
            <a:prstGeom prst="rect">
              <a:avLst/>
            </a:prstGeom>
            <a:solidFill>
              <a:srgbClr val="BF504D"/>
            </a:solidFill>
            <a:ln cap="flat" cmpd="sng" w="25400">
              <a:solidFill>
                <a:srgbClr val="BF5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txBox="1"/>
            <p:nvPr/>
          </p:nvSpPr>
          <p:spPr>
            <a:xfrm>
              <a:off x="640" y="1533515"/>
              <a:ext cx="2593224" cy="1867121"/>
            </a:xfrm>
            <a:prstGeom prst="rect">
              <a:avLst/>
            </a:prstGeom>
            <a:noFill/>
            <a:ln>
              <a:noFill/>
            </a:ln>
          </p:spPr>
          <p:txBody>
            <a:bodyPr anchorCtr="0" anchor="t" bIns="330200" lIns="256150" spcFirstLastPara="1" rIns="256150" wrap="square" tIns="0">
              <a:noAutofit/>
            </a:bodyPr>
            <a:lstStyle/>
            <a:p>
              <a:pPr indent="0" lvl="0" marL="0" marR="0" rtl="0" algn="l">
                <a:lnSpc>
                  <a:spcPct val="90000"/>
                </a:lnSpc>
                <a:spcBef>
                  <a:spcPts val="0"/>
                </a:spcBef>
                <a:spcAft>
                  <a:spcPts val="0"/>
                </a:spcAft>
                <a:buClr>
                  <a:schemeClr val="lt1"/>
                </a:buClr>
                <a:buSzPts val="2200"/>
                <a:buFont typeface="Calibri"/>
                <a:buNone/>
              </a:pPr>
              <a:r>
                <a:rPr b="1" i="0" lang="en-US" sz="2200" u="none" cap="none" strike="noStrike">
                  <a:solidFill>
                    <a:schemeClr val="lt1"/>
                  </a:solidFill>
                  <a:latin typeface="Calibri"/>
                  <a:ea typeface="Calibri"/>
                  <a:cs typeface="Calibri"/>
                  <a:sym typeface="Calibri"/>
                </a:rPr>
                <a:t>Project Goal: Predict discretionary spending using employment data</a:t>
              </a:r>
              <a:endParaRPr b="1" sz="2200">
                <a:latin typeface="Calibri"/>
                <a:ea typeface="Calibri"/>
                <a:cs typeface="Calibri"/>
                <a:sym typeface="Calibri"/>
              </a:endParaRPr>
            </a:p>
          </p:txBody>
        </p:sp>
        <p:sp>
          <p:nvSpPr>
            <p:cNvPr id="100" name="Google Shape;100;p2"/>
            <p:cNvSpPr/>
            <p:nvPr/>
          </p:nvSpPr>
          <p:spPr>
            <a:xfrm>
              <a:off x="640" y="288767"/>
              <a:ext cx="2593224" cy="124474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txBox="1"/>
            <p:nvPr/>
          </p:nvSpPr>
          <p:spPr>
            <a:xfrm>
              <a:off x="640" y="288767"/>
              <a:ext cx="2593224" cy="1244747"/>
            </a:xfrm>
            <a:prstGeom prst="rect">
              <a:avLst/>
            </a:prstGeom>
            <a:noFill/>
            <a:ln>
              <a:noFill/>
            </a:ln>
          </p:spPr>
          <p:txBody>
            <a:bodyPr anchorCtr="0" anchor="ctr" bIns="165100" lIns="256150" spcFirstLastPara="1" rIns="256150" wrap="square" tIns="165100">
              <a:noAutofit/>
            </a:bodyPr>
            <a:lstStyle/>
            <a:p>
              <a:pPr indent="0" lvl="0" marL="0" marR="0" rtl="0" algn="l">
                <a:lnSpc>
                  <a:spcPct val="90000"/>
                </a:lnSpc>
                <a:spcBef>
                  <a:spcPts val="0"/>
                </a:spcBef>
                <a:spcAft>
                  <a:spcPts val="0"/>
                </a:spcAft>
                <a:buClr>
                  <a:schemeClr val="lt1"/>
                </a:buClr>
                <a:buSzPts val="6500"/>
                <a:buFont typeface="Calibri"/>
                <a:buNone/>
              </a:pPr>
              <a:r>
                <a:rPr b="0" i="0" lang="en-US" sz="6500" u="none" cap="none" strike="noStrike">
                  <a:solidFill>
                    <a:schemeClr val="lt1"/>
                  </a:solidFill>
                  <a:latin typeface="Calibri"/>
                  <a:ea typeface="Calibri"/>
                  <a:cs typeface="Calibri"/>
                  <a:sym typeface="Calibri"/>
                </a:rPr>
                <a:t>01</a:t>
              </a:r>
              <a:endParaRPr/>
            </a:p>
          </p:txBody>
        </p:sp>
        <p:sp>
          <p:nvSpPr>
            <p:cNvPr id="102" name="Google Shape;102;p2"/>
            <p:cNvSpPr/>
            <p:nvPr/>
          </p:nvSpPr>
          <p:spPr>
            <a:xfrm>
              <a:off x="2801323" y="288767"/>
              <a:ext cx="2593224" cy="3111869"/>
            </a:xfrm>
            <a:prstGeom prst="rect">
              <a:avLst/>
            </a:prstGeom>
            <a:solidFill>
              <a:srgbClr val="BB9952"/>
            </a:solidFill>
            <a:ln cap="flat" cmpd="sng" w="25400">
              <a:solidFill>
                <a:srgbClr val="BB9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txBox="1"/>
            <p:nvPr/>
          </p:nvSpPr>
          <p:spPr>
            <a:xfrm>
              <a:off x="2801323" y="1533515"/>
              <a:ext cx="2593224" cy="1867121"/>
            </a:xfrm>
            <a:prstGeom prst="rect">
              <a:avLst/>
            </a:prstGeom>
            <a:noFill/>
            <a:ln>
              <a:noFill/>
            </a:ln>
          </p:spPr>
          <p:txBody>
            <a:bodyPr anchorCtr="0" anchor="t" bIns="330200" lIns="256150" spcFirstLastPara="1" rIns="256150" wrap="square" tIns="0">
              <a:noAutofit/>
            </a:bodyPr>
            <a:lstStyle/>
            <a:p>
              <a:pPr indent="0" lvl="0" marL="0" marR="0" rtl="0" algn="l">
                <a:lnSpc>
                  <a:spcPct val="90000"/>
                </a:lnSpc>
                <a:spcBef>
                  <a:spcPts val="0"/>
                </a:spcBef>
                <a:spcAft>
                  <a:spcPts val="0"/>
                </a:spcAft>
                <a:buClr>
                  <a:schemeClr val="lt1"/>
                </a:buClr>
                <a:buSzPts val="2200"/>
                <a:buFont typeface="Calibri"/>
                <a:buNone/>
              </a:pPr>
              <a:r>
                <a:rPr b="1" i="0" lang="en-US" sz="2800" u="none" cap="none" strike="noStrike">
                  <a:solidFill>
                    <a:schemeClr val="lt1"/>
                  </a:solidFill>
                  <a:latin typeface="Calibri"/>
                  <a:ea typeface="Calibri"/>
                  <a:cs typeface="Calibri"/>
                  <a:sym typeface="Calibri"/>
                </a:rPr>
                <a:t>Achieve at least </a:t>
              </a:r>
              <a:r>
                <a:rPr b="1" lang="en-US" sz="2800">
                  <a:solidFill>
                    <a:schemeClr val="lt1"/>
                  </a:solidFill>
                  <a:latin typeface="Calibri"/>
                  <a:ea typeface="Calibri"/>
                  <a:cs typeface="Calibri"/>
                  <a:sym typeface="Calibri"/>
                </a:rPr>
                <a:t>0.8 R2</a:t>
              </a:r>
              <a:endParaRPr b="1" sz="2800">
                <a:latin typeface="Calibri"/>
                <a:ea typeface="Calibri"/>
                <a:cs typeface="Calibri"/>
                <a:sym typeface="Calibri"/>
              </a:endParaRPr>
            </a:p>
          </p:txBody>
        </p:sp>
        <p:sp>
          <p:nvSpPr>
            <p:cNvPr id="104" name="Google Shape;104;p2"/>
            <p:cNvSpPr/>
            <p:nvPr/>
          </p:nvSpPr>
          <p:spPr>
            <a:xfrm>
              <a:off x="2801323" y="288767"/>
              <a:ext cx="2593224" cy="124474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txBox="1"/>
            <p:nvPr/>
          </p:nvSpPr>
          <p:spPr>
            <a:xfrm>
              <a:off x="2801323" y="288767"/>
              <a:ext cx="2593224" cy="1244747"/>
            </a:xfrm>
            <a:prstGeom prst="rect">
              <a:avLst/>
            </a:prstGeom>
            <a:noFill/>
            <a:ln>
              <a:noFill/>
            </a:ln>
          </p:spPr>
          <p:txBody>
            <a:bodyPr anchorCtr="0" anchor="ctr" bIns="165100" lIns="256150" spcFirstLastPara="1" rIns="256150" wrap="square" tIns="165100">
              <a:noAutofit/>
            </a:bodyPr>
            <a:lstStyle/>
            <a:p>
              <a:pPr indent="0" lvl="0" marL="0" marR="0" rtl="0" algn="l">
                <a:lnSpc>
                  <a:spcPct val="90000"/>
                </a:lnSpc>
                <a:spcBef>
                  <a:spcPts val="0"/>
                </a:spcBef>
                <a:spcAft>
                  <a:spcPts val="0"/>
                </a:spcAft>
                <a:buClr>
                  <a:schemeClr val="lt1"/>
                </a:buClr>
                <a:buSzPts val="6500"/>
                <a:buFont typeface="Calibri"/>
                <a:buNone/>
              </a:pPr>
              <a:r>
                <a:rPr b="0" i="0" lang="en-US" sz="6500" u="none" cap="none" strike="noStrike">
                  <a:solidFill>
                    <a:schemeClr val="lt1"/>
                  </a:solidFill>
                  <a:latin typeface="Calibri"/>
                  <a:ea typeface="Calibri"/>
                  <a:cs typeface="Calibri"/>
                  <a:sym typeface="Calibri"/>
                </a:rPr>
                <a:t>02</a:t>
              </a:r>
              <a:endParaRPr/>
            </a:p>
          </p:txBody>
        </p:sp>
        <p:sp>
          <p:nvSpPr>
            <p:cNvPr id="106" name="Google Shape;106;p2"/>
            <p:cNvSpPr/>
            <p:nvPr/>
          </p:nvSpPr>
          <p:spPr>
            <a:xfrm>
              <a:off x="5602005" y="288767"/>
              <a:ext cx="2593224" cy="3111869"/>
            </a:xfrm>
            <a:prstGeom prst="rect">
              <a:avLst/>
            </a:prstGeom>
            <a:solidFill>
              <a:srgbClr val="99B958"/>
            </a:solidFill>
            <a:ln cap="flat" cmpd="sng" w="25400">
              <a:solidFill>
                <a:srgbClr val="99B9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txBox="1"/>
            <p:nvPr/>
          </p:nvSpPr>
          <p:spPr>
            <a:xfrm>
              <a:off x="5602005" y="1533515"/>
              <a:ext cx="2593224" cy="1867121"/>
            </a:xfrm>
            <a:prstGeom prst="rect">
              <a:avLst/>
            </a:prstGeom>
            <a:noFill/>
            <a:ln>
              <a:noFill/>
            </a:ln>
          </p:spPr>
          <p:txBody>
            <a:bodyPr anchorCtr="0" anchor="t" bIns="330200" lIns="256150" spcFirstLastPara="1" rIns="256150" wrap="square" tIns="0">
              <a:noAutofit/>
            </a:bodyPr>
            <a:lstStyle/>
            <a:p>
              <a:pPr indent="0" lvl="0" marL="0" marR="0" rtl="0" algn="l">
                <a:lnSpc>
                  <a:spcPct val="90000"/>
                </a:lnSpc>
                <a:spcBef>
                  <a:spcPts val="0"/>
                </a:spcBef>
                <a:spcAft>
                  <a:spcPts val="0"/>
                </a:spcAft>
                <a:buClr>
                  <a:schemeClr val="lt1"/>
                </a:buClr>
                <a:buSzPts val="2200"/>
                <a:buFont typeface="Calibri"/>
                <a:buNone/>
              </a:pPr>
              <a:r>
                <a:rPr b="1" i="0" lang="en-US" sz="2400" u="none" cap="none" strike="noStrike">
                  <a:solidFill>
                    <a:schemeClr val="lt1"/>
                  </a:solidFill>
                  <a:latin typeface="Calibri"/>
                  <a:ea typeface="Calibri"/>
                  <a:cs typeface="Calibri"/>
                  <a:sym typeface="Calibri"/>
                </a:rPr>
                <a:t>Data Sources: Labour Force Data, Lending Indicators (ABS)</a:t>
              </a:r>
              <a:endParaRPr b="1" sz="2400">
                <a:latin typeface="Calibri"/>
                <a:ea typeface="Calibri"/>
                <a:cs typeface="Calibri"/>
                <a:sym typeface="Calibri"/>
              </a:endParaRPr>
            </a:p>
          </p:txBody>
        </p:sp>
        <p:sp>
          <p:nvSpPr>
            <p:cNvPr id="108" name="Google Shape;108;p2"/>
            <p:cNvSpPr/>
            <p:nvPr/>
          </p:nvSpPr>
          <p:spPr>
            <a:xfrm>
              <a:off x="5602005" y="288767"/>
              <a:ext cx="2593224" cy="124474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txBox="1"/>
            <p:nvPr/>
          </p:nvSpPr>
          <p:spPr>
            <a:xfrm>
              <a:off x="5602005" y="288767"/>
              <a:ext cx="2593224" cy="1244747"/>
            </a:xfrm>
            <a:prstGeom prst="rect">
              <a:avLst/>
            </a:prstGeom>
            <a:noFill/>
            <a:ln>
              <a:noFill/>
            </a:ln>
          </p:spPr>
          <p:txBody>
            <a:bodyPr anchorCtr="0" anchor="ctr" bIns="165100" lIns="256150" spcFirstLastPara="1" rIns="256150" wrap="square" tIns="165100">
              <a:noAutofit/>
            </a:bodyPr>
            <a:lstStyle/>
            <a:p>
              <a:pPr indent="0" lvl="0" marL="0" marR="0" rtl="0" algn="l">
                <a:lnSpc>
                  <a:spcPct val="90000"/>
                </a:lnSpc>
                <a:spcBef>
                  <a:spcPts val="0"/>
                </a:spcBef>
                <a:spcAft>
                  <a:spcPts val="0"/>
                </a:spcAft>
                <a:buClr>
                  <a:schemeClr val="lt1"/>
                </a:buClr>
                <a:buSzPts val="6500"/>
                <a:buFont typeface="Calibri"/>
                <a:buNone/>
              </a:pPr>
              <a:r>
                <a:rPr b="0" i="0" lang="en-US" sz="6500" u="none" cap="none" strike="noStrike">
                  <a:solidFill>
                    <a:schemeClr val="lt1"/>
                  </a:solidFill>
                  <a:latin typeface="Calibri"/>
                  <a:ea typeface="Calibri"/>
                  <a:cs typeface="Calibri"/>
                  <a:sym typeface="Calibri"/>
                </a:rPr>
                <a:t>03</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g330865472eb_9_39"/>
          <p:cNvPicPr preferRelativeResize="0"/>
          <p:nvPr/>
        </p:nvPicPr>
        <p:blipFill>
          <a:blip r:embed="rId3">
            <a:alphaModFix/>
          </a:blip>
          <a:stretch>
            <a:fillRect/>
          </a:stretch>
        </p:blipFill>
        <p:spPr>
          <a:xfrm>
            <a:off x="152400" y="152400"/>
            <a:ext cx="8991600" cy="67343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3"/>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3"/>
          <p:cNvSpPr txBox="1"/>
          <p:nvPr>
            <p:ph type="title"/>
          </p:nvPr>
        </p:nvSpPr>
        <p:spPr>
          <a:xfrm>
            <a:off x="476250" y="640823"/>
            <a:ext cx="2563994" cy="558314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300"/>
              <a:buFont typeface="Calibri"/>
              <a:buNone/>
            </a:pPr>
            <a:r>
              <a:rPr b="1" lang="en-US" sz="4300"/>
              <a:t>Problem Statement</a:t>
            </a:r>
            <a:endParaRPr b="1"/>
          </a:p>
        </p:txBody>
      </p:sp>
      <p:sp>
        <p:nvSpPr>
          <p:cNvPr id="116" name="Google Shape;116;p3"/>
          <p:cNvSpPr/>
          <p:nvPr/>
        </p:nvSpPr>
        <p:spPr>
          <a:xfrm rot="5400000">
            <a:off x="544313" y="3465005"/>
            <a:ext cx="5410200" cy="13716"/>
          </a:xfrm>
          <a:custGeom>
            <a:rect b="b" l="l" r="r" t="t"/>
            <a:pathLst>
              <a:path extrusionOk="0" fill="none" h="13716"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extrusionOk="0" h="13716"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17" name="Google Shape;117;p3"/>
          <p:cNvGrpSpPr/>
          <p:nvPr/>
        </p:nvGrpSpPr>
        <p:grpSpPr>
          <a:xfrm>
            <a:off x="3486013" y="677212"/>
            <a:ext cx="5175384" cy="5463360"/>
            <a:chOff x="0" y="36390"/>
            <a:chExt cx="5175384" cy="5463360"/>
          </a:xfrm>
        </p:grpSpPr>
        <p:sp>
          <p:nvSpPr>
            <p:cNvPr id="118" name="Google Shape;118;p3"/>
            <p:cNvSpPr/>
            <p:nvPr/>
          </p:nvSpPr>
          <p:spPr>
            <a:xfrm>
              <a:off x="0" y="36390"/>
              <a:ext cx="5175384" cy="1759680"/>
            </a:xfrm>
            <a:prstGeom prst="roundRect">
              <a:avLst>
                <a:gd fmla="val 16667"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lt1"/>
                </a:buClr>
                <a:buSzPts val="3200"/>
                <a:buFont typeface="Calibri"/>
                <a:buNone/>
              </a:pPr>
              <a:r>
                <a:rPr lang="en-US" sz="2800">
                  <a:solidFill>
                    <a:schemeClr val="lt1"/>
                  </a:solidFill>
                  <a:latin typeface="Calibri"/>
                  <a:ea typeface="Calibri"/>
                  <a:cs typeface="Calibri"/>
                  <a:sym typeface="Calibri"/>
                </a:rPr>
                <a:t>D</a:t>
              </a:r>
              <a:r>
                <a:rPr lang="en-US" sz="2800">
                  <a:solidFill>
                    <a:schemeClr val="lt1"/>
                  </a:solidFill>
                  <a:latin typeface="Calibri"/>
                  <a:ea typeface="Calibri"/>
                  <a:cs typeface="Calibri"/>
                  <a:sym typeface="Calibri"/>
                </a:rPr>
                <a:t>oes employment impact household discretionary spending?</a:t>
              </a:r>
              <a:endParaRPr sz="2800">
                <a:solidFill>
                  <a:schemeClr val="dk1"/>
                </a:solidFill>
              </a:endParaRPr>
            </a:p>
            <a:p>
              <a:pPr indent="0" lvl="0" marL="0" rtl="0" algn="l">
                <a:spcBef>
                  <a:spcPts val="0"/>
                </a:spcBef>
                <a:spcAft>
                  <a:spcPts val="0"/>
                </a:spcAft>
                <a:buNone/>
              </a:pPr>
              <a:r>
                <a:t/>
              </a:r>
              <a:endParaRPr/>
            </a:p>
          </p:txBody>
        </p:sp>
        <p:sp>
          <p:nvSpPr>
            <p:cNvPr id="119" name="Google Shape;119;p3"/>
            <p:cNvSpPr/>
            <p:nvPr/>
          </p:nvSpPr>
          <p:spPr>
            <a:xfrm>
              <a:off x="0" y="1888230"/>
              <a:ext cx="5175384" cy="1759680"/>
            </a:xfrm>
            <a:prstGeom prst="roundRect">
              <a:avLst>
                <a:gd fmla="val 16667" name="adj"/>
              </a:avLst>
            </a:prstGeom>
            <a:solidFill>
              <a:srgbClr val="BB995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lt1"/>
                </a:buClr>
                <a:buSzPts val="3200"/>
                <a:buFont typeface="Calibri"/>
                <a:buNone/>
              </a:pPr>
              <a:r>
                <a:rPr lang="en-US" sz="2800">
                  <a:solidFill>
                    <a:schemeClr val="lt1"/>
                  </a:solidFill>
                  <a:latin typeface="Calibri"/>
                  <a:ea typeface="Calibri"/>
                  <a:cs typeface="Calibri"/>
                  <a:sym typeface="Calibri"/>
                </a:rPr>
                <a:t>Can machine learning accurately predict spending trends?</a:t>
              </a:r>
              <a:endParaRPr sz="2800">
                <a:solidFill>
                  <a:schemeClr val="dk1"/>
                </a:solidFill>
              </a:endParaRPr>
            </a:p>
            <a:p>
              <a:pPr indent="0" lvl="0" marL="0" rtl="0" algn="ctr">
                <a:spcBef>
                  <a:spcPts val="0"/>
                </a:spcBef>
                <a:spcAft>
                  <a:spcPts val="0"/>
                </a:spcAft>
                <a:buNone/>
              </a:pPr>
              <a:r>
                <a:t/>
              </a:r>
              <a:endParaRPr/>
            </a:p>
          </p:txBody>
        </p:sp>
        <p:sp>
          <p:nvSpPr>
            <p:cNvPr id="120" name="Google Shape;120;p3"/>
            <p:cNvSpPr/>
            <p:nvPr/>
          </p:nvSpPr>
          <p:spPr>
            <a:xfrm>
              <a:off x="0" y="3740070"/>
              <a:ext cx="5175384" cy="1759680"/>
            </a:xfrm>
            <a:prstGeom prst="roundRect">
              <a:avLst>
                <a:gd fmla="val 16667" name="adj"/>
              </a:avLst>
            </a:prstGeom>
            <a:solidFill>
              <a:srgbClr val="99B95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lt1"/>
                </a:buClr>
                <a:buSzPts val="3200"/>
                <a:buFont typeface="Calibri"/>
                <a:buNone/>
              </a:pPr>
              <a:r>
                <a:rPr lang="en-US" sz="2800">
                  <a:solidFill>
                    <a:schemeClr val="lt1"/>
                  </a:solidFill>
                  <a:latin typeface="Calibri"/>
                  <a:ea typeface="Calibri"/>
                  <a:cs typeface="Calibri"/>
                  <a:sym typeface="Calibri"/>
                </a:rPr>
                <a:t>What features are most important for predictions?</a:t>
              </a:r>
              <a:endParaRPr sz="2800">
                <a:solidFill>
                  <a:schemeClr val="dk1"/>
                </a:solidFill>
              </a:endParaRPr>
            </a:p>
            <a:p>
              <a:pPr indent="0" lvl="0" marL="0" rtl="0" algn="ctr">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3070983bf5_0_0"/>
          <p:cNvSpPr txBox="1"/>
          <p:nvPr>
            <p:ph type="title"/>
          </p:nvPr>
        </p:nvSpPr>
        <p:spPr>
          <a:xfrm>
            <a:off x="457200" y="274650"/>
            <a:ext cx="2642700" cy="5975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About the Data</a:t>
            </a:r>
            <a:endParaRPr b="1"/>
          </a:p>
        </p:txBody>
      </p:sp>
      <p:sp>
        <p:nvSpPr>
          <p:cNvPr id="126" name="Google Shape;126;g33070983bf5_0_0"/>
          <p:cNvSpPr/>
          <p:nvPr/>
        </p:nvSpPr>
        <p:spPr>
          <a:xfrm rot="5400000">
            <a:off x="544313" y="3465005"/>
            <a:ext cx="5410200" cy="13716"/>
          </a:xfrm>
          <a:custGeom>
            <a:rect b="b" l="l" r="r" t="t"/>
            <a:pathLst>
              <a:path extrusionOk="0" fill="none" h="13716"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extrusionOk="0" h="13716"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27" name="Google Shape;127;g33070983bf5_0_0"/>
          <p:cNvGrpSpPr/>
          <p:nvPr/>
        </p:nvGrpSpPr>
        <p:grpSpPr>
          <a:xfrm>
            <a:off x="3486013" y="677212"/>
            <a:ext cx="5175300" cy="5463480"/>
            <a:chOff x="0" y="36390"/>
            <a:chExt cx="5175300" cy="5463480"/>
          </a:xfrm>
        </p:grpSpPr>
        <p:sp>
          <p:nvSpPr>
            <p:cNvPr id="128" name="Google Shape;128;g33070983bf5_0_0"/>
            <p:cNvSpPr/>
            <p:nvPr/>
          </p:nvSpPr>
          <p:spPr>
            <a:xfrm>
              <a:off x="0" y="36390"/>
              <a:ext cx="5175300" cy="1759800"/>
            </a:xfrm>
            <a:prstGeom prst="roundRect">
              <a:avLst>
                <a:gd fmla="val 16667"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360"/>
                </a:spcBef>
                <a:spcAft>
                  <a:spcPts val="0"/>
                </a:spcAft>
                <a:buClr>
                  <a:schemeClr val="dk1"/>
                </a:buClr>
                <a:buSzPts val="1100"/>
                <a:buFont typeface="Arial"/>
                <a:buNone/>
              </a:pPr>
              <a:r>
                <a:rPr lang="en-US" sz="2800">
                  <a:solidFill>
                    <a:schemeClr val="lt1"/>
                  </a:solidFill>
                  <a:latin typeface="Calibri"/>
                  <a:ea typeface="Calibri"/>
                  <a:cs typeface="Calibri"/>
                  <a:sym typeface="Calibri"/>
                </a:rPr>
                <a:t>Datasets were obtained from Australian Bureau of Statistics</a:t>
              </a:r>
              <a:endParaRPr sz="2800">
                <a:solidFill>
                  <a:schemeClr val="lt1"/>
                </a:solidFill>
                <a:latin typeface="Calibri"/>
                <a:ea typeface="Calibri"/>
                <a:cs typeface="Calibri"/>
                <a:sym typeface="Calibri"/>
              </a:endParaRPr>
            </a:p>
            <a:p>
              <a:pPr indent="0" lvl="0" marL="0" rtl="0" algn="l">
                <a:spcBef>
                  <a:spcPts val="0"/>
                </a:spcBef>
                <a:spcAft>
                  <a:spcPts val="0"/>
                </a:spcAft>
                <a:buNone/>
              </a:pPr>
              <a:r>
                <a:t/>
              </a:r>
              <a:endParaRPr/>
            </a:p>
          </p:txBody>
        </p:sp>
        <p:sp>
          <p:nvSpPr>
            <p:cNvPr id="129" name="Google Shape;129;g33070983bf5_0_0"/>
            <p:cNvSpPr/>
            <p:nvPr/>
          </p:nvSpPr>
          <p:spPr>
            <a:xfrm>
              <a:off x="0" y="1888230"/>
              <a:ext cx="5175300" cy="1759800"/>
            </a:xfrm>
            <a:prstGeom prst="roundRect">
              <a:avLst>
                <a:gd fmla="val 16667" name="adj"/>
              </a:avLst>
            </a:prstGeom>
            <a:solidFill>
              <a:srgbClr val="BB995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360"/>
                </a:spcBef>
                <a:spcAft>
                  <a:spcPts val="0"/>
                </a:spcAft>
                <a:buClr>
                  <a:schemeClr val="dk1"/>
                </a:buClr>
                <a:buSzPts val="1100"/>
                <a:buFont typeface="Arial"/>
                <a:buNone/>
              </a:pPr>
              <a:r>
                <a:rPr lang="en-US" sz="2800">
                  <a:solidFill>
                    <a:schemeClr val="lt1"/>
                  </a:solidFill>
                  <a:latin typeface="Calibri"/>
                  <a:ea typeface="Calibri"/>
                  <a:cs typeface="Calibri"/>
                  <a:sym typeface="Calibri"/>
                </a:rPr>
                <a:t>Data included </a:t>
              </a:r>
              <a:r>
                <a:rPr lang="en-US" sz="2800">
                  <a:solidFill>
                    <a:schemeClr val="lt1"/>
                  </a:solidFill>
                  <a:latin typeface="Calibri"/>
                  <a:ea typeface="Calibri"/>
                  <a:cs typeface="Calibri"/>
                  <a:sym typeface="Calibri"/>
                </a:rPr>
                <a:t>Employment statistics, Economic indicators, and Financial data</a:t>
              </a:r>
              <a:endParaRPr sz="2800">
                <a:solidFill>
                  <a:schemeClr val="lt1"/>
                </a:solidFill>
                <a:latin typeface="Calibri"/>
                <a:ea typeface="Calibri"/>
                <a:cs typeface="Calibri"/>
                <a:sym typeface="Calibri"/>
              </a:endParaRPr>
            </a:p>
            <a:p>
              <a:pPr indent="0" lvl="0" marL="0" rtl="0" algn="l">
                <a:spcBef>
                  <a:spcPts val="0"/>
                </a:spcBef>
                <a:spcAft>
                  <a:spcPts val="0"/>
                </a:spcAft>
                <a:buNone/>
              </a:pPr>
              <a:r>
                <a:t/>
              </a:r>
              <a:endParaRPr/>
            </a:p>
          </p:txBody>
        </p:sp>
        <p:sp>
          <p:nvSpPr>
            <p:cNvPr id="130" name="Google Shape;130;g33070983bf5_0_0"/>
            <p:cNvSpPr/>
            <p:nvPr/>
          </p:nvSpPr>
          <p:spPr>
            <a:xfrm>
              <a:off x="0" y="3740070"/>
              <a:ext cx="5175300" cy="1759800"/>
            </a:xfrm>
            <a:prstGeom prst="roundRect">
              <a:avLst>
                <a:gd fmla="val 16667" name="adj"/>
              </a:avLst>
            </a:prstGeom>
            <a:solidFill>
              <a:srgbClr val="99B95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360"/>
                </a:spcBef>
                <a:spcAft>
                  <a:spcPts val="0"/>
                </a:spcAft>
                <a:buClr>
                  <a:schemeClr val="dk1"/>
                </a:buClr>
                <a:buSzPts val="1100"/>
                <a:buFont typeface="Arial"/>
                <a:buNone/>
              </a:pPr>
              <a:r>
                <a:rPr lang="en-US" sz="2800">
                  <a:solidFill>
                    <a:schemeClr val="lt1"/>
                  </a:solidFill>
                  <a:latin typeface="Calibri"/>
                  <a:ea typeface="Calibri"/>
                  <a:cs typeface="Calibri"/>
                  <a:sym typeface="Calibri"/>
                </a:rPr>
                <a:t>Merged data included </a:t>
              </a:r>
              <a:r>
                <a:rPr lang="en-US" sz="2800">
                  <a:solidFill>
                    <a:schemeClr val="lt1"/>
                  </a:solidFill>
                  <a:latin typeface="Calibri"/>
                  <a:ea typeface="Calibri"/>
                  <a:cs typeface="Calibri"/>
                  <a:sym typeface="Calibri"/>
                </a:rPr>
                <a:t>120 entries and 8 columns</a:t>
              </a:r>
              <a:endParaRPr sz="2800">
                <a:solidFill>
                  <a:schemeClr val="lt1"/>
                </a:solidFill>
                <a:latin typeface="Calibri"/>
                <a:ea typeface="Calibri"/>
                <a:cs typeface="Calibri"/>
                <a:sym typeface="Calibri"/>
              </a:endParaRPr>
            </a:p>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nalog board showing flight information" id="136" name="Google Shape;136;p4"/>
          <p:cNvPicPr preferRelativeResize="0"/>
          <p:nvPr/>
        </p:nvPicPr>
        <p:blipFill rotWithShape="1">
          <a:blip r:embed="rId3">
            <a:alphaModFix/>
          </a:blip>
          <a:srcRect b="-1" l="25278" r="30272" t="0"/>
          <a:stretch/>
        </p:blipFill>
        <p:spPr>
          <a:xfrm>
            <a:off x="4577270" y="10"/>
            <a:ext cx="4566728" cy="6857990"/>
          </a:xfrm>
          <a:prstGeom prst="rect">
            <a:avLst/>
          </a:prstGeom>
          <a:noFill/>
          <a:ln>
            <a:noFill/>
          </a:ln>
        </p:spPr>
      </p:pic>
      <p:sp>
        <p:nvSpPr>
          <p:cNvPr id="137" name="Google Shape;137;p4"/>
          <p:cNvSpPr/>
          <p:nvPr/>
        </p:nvSpPr>
        <p:spPr>
          <a:xfrm>
            <a:off x="0" y="0"/>
            <a:ext cx="4577268" cy="6858000"/>
          </a:xfrm>
          <a:prstGeom prst="rect">
            <a:avLst/>
          </a:prstGeom>
          <a:solidFill>
            <a:schemeClr val="lt1"/>
          </a:solidFill>
          <a:ln>
            <a:noFill/>
          </a:ln>
          <a:effectLst>
            <a:outerShdw blurRad="889000" sx="90000" rotWithShape="0" algn="t" dir="21540000" dist="406400" sy="90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4"/>
          <p:cNvSpPr/>
          <p:nvPr/>
        </p:nvSpPr>
        <p:spPr>
          <a:xfrm>
            <a:off x="0" y="0"/>
            <a:ext cx="4577268" cy="2285995"/>
          </a:xfrm>
          <a:prstGeom prst="rect">
            <a:avLst/>
          </a:prstGeom>
          <a:solidFill>
            <a:schemeClr val="lt1"/>
          </a:solidFill>
          <a:ln>
            <a:noFill/>
          </a:ln>
          <a:effectLst>
            <a:outerShdw blurRad="254000" sx="92000" rotWithShape="0" algn="t" dir="5460000" dist="127000" sy="920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4"/>
          <p:cNvSpPr txBox="1"/>
          <p:nvPr>
            <p:ph type="title"/>
          </p:nvPr>
        </p:nvSpPr>
        <p:spPr>
          <a:xfrm>
            <a:off x="571350" y="328512"/>
            <a:ext cx="3583791" cy="162897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500"/>
              <a:buFont typeface="Calibri"/>
              <a:buNone/>
            </a:pPr>
            <a:r>
              <a:rPr lang="en-US" sz="3500"/>
              <a:t>Data Collection &amp; Preprocessing</a:t>
            </a:r>
            <a:endParaRPr/>
          </a:p>
        </p:txBody>
      </p:sp>
      <p:sp>
        <p:nvSpPr>
          <p:cNvPr id="140" name="Google Shape;140;p4"/>
          <p:cNvSpPr txBox="1"/>
          <p:nvPr>
            <p:ph idx="1" type="body"/>
          </p:nvPr>
        </p:nvSpPr>
        <p:spPr>
          <a:xfrm>
            <a:off x="266800" y="2628000"/>
            <a:ext cx="4219800" cy="3374100"/>
          </a:xfrm>
          <a:prstGeom prst="rect">
            <a:avLst/>
          </a:prstGeom>
          <a:noFill/>
          <a:ln>
            <a:noFill/>
          </a:ln>
        </p:spPr>
        <p:txBody>
          <a:bodyPr anchorCtr="0" anchor="ctr" bIns="45700" lIns="91425" spcFirstLastPara="1" rIns="91425" wrap="square" tIns="45700">
            <a:normAutofit/>
          </a:bodyPr>
          <a:lstStyle/>
          <a:p>
            <a:pPr indent="-349250" lvl="0" marL="342900" rtl="0" algn="l">
              <a:spcBef>
                <a:spcPts val="0"/>
              </a:spcBef>
              <a:spcAft>
                <a:spcPts val="0"/>
              </a:spcAft>
              <a:buClr>
                <a:schemeClr val="dk1"/>
              </a:buClr>
              <a:buSzPts val="1800"/>
              <a:buChar char="●"/>
            </a:pPr>
            <a:r>
              <a:rPr lang="en-US" sz="1800"/>
              <a:t>Merged datasets on 'Time Period'</a:t>
            </a:r>
            <a:endParaRPr sz="1800"/>
          </a:p>
          <a:p>
            <a:pPr indent="-349250" lvl="0" marL="342900" rtl="0" algn="l">
              <a:spcBef>
                <a:spcPts val="340"/>
              </a:spcBef>
              <a:spcAft>
                <a:spcPts val="0"/>
              </a:spcAft>
              <a:buClr>
                <a:schemeClr val="dk1"/>
              </a:buClr>
              <a:buSzPts val="1800"/>
              <a:buChar char="●"/>
            </a:pPr>
            <a:r>
              <a:rPr lang="en-US" sz="1800"/>
              <a:t>No missing values detected</a:t>
            </a:r>
            <a:endParaRPr sz="1800"/>
          </a:p>
          <a:p>
            <a:pPr indent="-349250" lvl="0" marL="342900" rtl="0" algn="l">
              <a:spcBef>
                <a:spcPts val="340"/>
              </a:spcBef>
              <a:spcAft>
                <a:spcPts val="0"/>
              </a:spcAft>
              <a:buClr>
                <a:schemeClr val="dk1"/>
              </a:buClr>
              <a:buSzPts val="1800"/>
              <a:buChar char="●"/>
            </a:pPr>
            <a:r>
              <a:rPr lang="en-US" sz="1800"/>
              <a:t>Normalized numerical features for better modeling</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g330865472eb_3_7"/>
          <p:cNvSpPr/>
          <p:nvPr/>
        </p:nvSpPr>
        <p:spPr>
          <a:xfrm>
            <a:off x="0" y="0"/>
            <a:ext cx="45774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g330865472eb_3_7"/>
          <p:cNvSpPr/>
          <p:nvPr/>
        </p:nvSpPr>
        <p:spPr>
          <a:xfrm>
            <a:off x="0" y="81450"/>
            <a:ext cx="9144000" cy="1163700"/>
          </a:xfrm>
          <a:prstGeom prst="rect">
            <a:avLst/>
          </a:prstGeom>
          <a:solidFill>
            <a:schemeClr val="lt1"/>
          </a:solidFill>
          <a:ln>
            <a:noFill/>
          </a:ln>
          <a:effectLst>
            <a:outerShdw blurRad="254000" sx="92000" rotWithShape="0" algn="t" dir="5460000" dist="127000" sy="92000">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 name="Google Shape;147;g330865472eb_3_7"/>
          <p:cNvSpPr txBox="1"/>
          <p:nvPr>
            <p:ph type="title"/>
          </p:nvPr>
        </p:nvSpPr>
        <p:spPr>
          <a:xfrm>
            <a:off x="2366675" y="289050"/>
            <a:ext cx="4577400" cy="748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500"/>
              <a:buFont typeface="Calibri"/>
              <a:buNone/>
            </a:pPr>
            <a:r>
              <a:rPr lang="en-US" sz="3500"/>
              <a:t>Data Cleaning &amp; ETL</a:t>
            </a:r>
            <a:endParaRPr/>
          </a:p>
        </p:txBody>
      </p:sp>
      <p:sp>
        <p:nvSpPr>
          <p:cNvPr id="148" name="Google Shape;148;g330865472eb_3_7"/>
          <p:cNvSpPr txBox="1"/>
          <p:nvPr>
            <p:ph idx="1" type="body"/>
          </p:nvPr>
        </p:nvSpPr>
        <p:spPr>
          <a:xfrm>
            <a:off x="1963175" y="4909150"/>
            <a:ext cx="6057600" cy="1584900"/>
          </a:xfrm>
          <a:prstGeom prst="rect">
            <a:avLst/>
          </a:prstGeom>
          <a:noFill/>
          <a:ln>
            <a:noFill/>
          </a:ln>
        </p:spPr>
        <p:txBody>
          <a:bodyPr anchorCtr="0" anchor="ctr" bIns="45700" lIns="91425" spcFirstLastPara="1" rIns="91425" wrap="square" tIns="45700">
            <a:normAutofit/>
          </a:bodyPr>
          <a:lstStyle/>
          <a:p>
            <a:pPr indent="-330200" lvl="0" marL="342900" rtl="0" algn="l">
              <a:lnSpc>
                <a:spcPct val="115000"/>
              </a:lnSpc>
              <a:spcBef>
                <a:spcPts val="300"/>
              </a:spcBef>
              <a:spcAft>
                <a:spcPts val="0"/>
              </a:spcAft>
              <a:buSzPts val="1600"/>
              <a:buFont typeface="Calibri"/>
              <a:buChar char="●"/>
            </a:pPr>
            <a:r>
              <a:rPr lang="en-US" sz="1600"/>
              <a:t>Commas were removed from numbers for processing</a:t>
            </a:r>
            <a:endParaRPr sz="1600"/>
          </a:p>
          <a:p>
            <a:pPr indent="-330200" lvl="0" marL="342900" rtl="0" algn="l">
              <a:lnSpc>
                <a:spcPct val="115000"/>
              </a:lnSpc>
              <a:spcBef>
                <a:spcPts val="0"/>
              </a:spcBef>
              <a:spcAft>
                <a:spcPts val="0"/>
              </a:spcAft>
              <a:buSzPts val="1600"/>
              <a:buFont typeface="Calibri"/>
              <a:buChar char="●"/>
            </a:pPr>
            <a:r>
              <a:rPr lang="en-US" sz="1600"/>
              <a:t>Data was changed to appropriate data type (float)</a:t>
            </a:r>
            <a:endParaRPr sz="1600"/>
          </a:p>
          <a:p>
            <a:pPr indent="-330200" lvl="0" marL="342900" rtl="0" algn="l">
              <a:lnSpc>
                <a:spcPct val="115000"/>
              </a:lnSpc>
              <a:spcBef>
                <a:spcPts val="0"/>
              </a:spcBef>
              <a:spcAft>
                <a:spcPts val="0"/>
              </a:spcAft>
              <a:buSzPts val="1600"/>
              <a:buFont typeface="Calibri"/>
              <a:buChar char="●"/>
            </a:pPr>
            <a:r>
              <a:rPr lang="en-US" sz="1600"/>
              <a:t>Outliers were removed after analysis</a:t>
            </a:r>
            <a:endParaRPr sz="2000"/>
          </a:p>
        </p:txBody>
      </p:sp>
      <p:pic>
        <p:nvPicPr>
          <p:cNvPr id="149" name="Google Shape;149;g330865472eb_3_7"/>
          <p:cNvPicPr preferRelativeResize="0"/>
          <p:nvPr/>
        </p:nvPicPr>
        <p:blipFill>
          <a:blip r:embed="rId3">
            <a:alphaModFix/>
          </a:blip>
          <a:stretch>
            <a:fillRect/>
          </a:stretch>
        </p:blipFill>
        <p:spPr>
          <a:xfrm>
            <a:off x="1360450" y="1620600"/>
            <a:ext cx="7065476" cy="3349950"/>
          </a:xfrm>
          <a:prstGeom prst="rect">
            <a:avLst/>
          </a:prstGeom>
          <a:noFill/>
          <a:ln>
            <a:noFill/>
          </a:ln>
        </p:spPr>
      </p:pic>
      <p:pic>
        <p:nvPicPr>
          <p:cNvPr id="150" name="Google Shape;150;g330865472eb_3_7"/>
          <p:cNvPicPr preferRelativeResize="0"/>
          <p:nvPr/>
        </p:nvPicPr>
        <p:blipFill>
          <a:blip r:embed="rId4">
            <a:alphaModFix/>
          </a:blip>
          <a:stretch>
            <a:fillRect/>
          </a:stretch>
        </p:blipFill>
        <p:spPr>
          <a:xfrm>
            <a:off x="1434913" y="1682013"/>
            <a:ext cx="6916525" cy="3227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7"/>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7"/>
          <p:cNvSpPr txBox="1"/>
          <p:nvPr>
            <p:ph type="title"/>
          </p:nvPr>
        </p:nvSpPr>
        <p:spPr>
          <a:xfrm>
            <a:off x="476250" y="640823"/>
            <a:ext cx="2563994" cy="558314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Features</a:t>
            </a:r>
            <a:endParaRPr/>
          </a:p>
        </p:txBody>
      </p:sp>
      <p:sp>
        <p:nvSpPr>
          <p:cNvPr id="157" name="Google Shape;157;p7"/>
          <p:cNvSpPr/>
          <p:nvPr/>
        </p:nvSpPr>
        <p:spPr>
          <a:xfrm rot="5400000">
            <a:off x="544313" y="3465005"/>
            <a:ext cx="5410200" cy="13716"/>
          </a:xfrm>
          <a:custGeom>
            <a:rect b="b" l="l" r="r" t="t"/>
            <a:pathLst>
              <a:path extrusionOk="0" fill="none" h="13716"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extrusionOk="0" h="13716"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58" name="Google Shape;158;p7"/>
          <p:cNvGrpSpPr/>
          <p:nvPr/>
        </p:nvGrpSpPr>
        <p:grpSpPr>
          <a:xfrm>
            <a:off x="3486013" y="750687"/>
            <a:ext cx="5175384" cy="5316409"/>
            <a:chOff x="0" y="109865"/>
            <a:chExt cx="5175384" cy="5316409"/>
          </a:xfrm>
        </p:grpSpPr>
        <p:sp>
          <p:nvSpPr>
            <p:cNvPr id="159" name="Google Shape;159;p7"/>
            <p:cNvSpPr/>
            <p:nvPr/>
          </p:nvSpPr>
          <p:spPr>
            <a:xfrm>
              <a:off x="0" y="109865"/>
              <a:ext cx="5175300" cy="715200"/>
            </a:xfrm>
            <a:prstGeom prst="roundRect">
              <a:avLst>
                <a:gd fmla="val 16667" name="adj"/>
              </a:avLst>
            </a:prstGeom>
            <a:solidFill>
              <a:srgbClr val="49ACC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txBox="1"/>
            <p:nvPr/>
          </p:nvSpPr>
          <p:spPr>
            <a:xfrm>
              <a:off x="34906" y="144771"/>
              <a:ext cx="5105700" cy="645300"/>
            </a:xfrm>
            <a:prstGeom prst="rect">
              <a:avLst/>
            </a:prstGeom>
            <a:noFill/>
            <a:ln>
              <a:noFill/>
            </a:ln>
          </p:spPr>
          <p:txBody>
            <a:bodyPr anchorCtr="0" anchor="ctr" bIns="68575" lIns="68575" spcFirstLastPara="1" rIns="68575" wrap="square" tIns="68575">
              <a:noAutofit/>
            </a:bodyPr>
            <a:lstStyle/>
            <a:p>
              <a:pPr indent="0" lvl="0" marL="0" rtl="0" algn="l">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1. Employed Males (Full Time)</a:t>
              </a:r>
              <a:endParaRPr>
                <a:solidFill>
                  <a:schemeClr val="dk1"/>
                </a:solidFill>
              </a:endParaRPr>
            </a:p>
          </p:txBody>
        </p:sp>
        <p:sp>
          <p:nvSpPr>
            <p:cNvPr id="161" name="Google Shape;161;p7"/>
            <p:cNvSpPr/>
            <p:nvPr/>
          </p:nvSpPr>
          <p:spPr>
            <a:xfrm>
              <a:off x="0" y="876758"/>
              <a:ext cx="5175384" cy="715052"/>
            </a:xfrm>
            <a:prstGeom prst="roundRect">
              <a:avLst>
                <a:gd fmla="val 16667" name="adj"/>
              </a:avLst>
            </a:prstGeom>
            <a:solidFill>
              <a:srgbClr val="48CDA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txBox="1"/>
            <p:nvPr/>
          </p:nvSpPr>
          <p:spPr>
            <a:xfrm>
              <a:off x="34906" y="911664"/>
              <a:ext cx="5105700" cy="645300"/>
            </a:xfrm>
            <a:prstGeom prst="rect">
              <a:avLst/>
            </a:prstGeom>
            <a:noFill/>
            <a:ln>
              <a:noFill/>
            </a:ln>
          </p:spPr>
          <p:txBody>
            <a:bodyPr anchorCtr="0" anchor="ctr" bIns="68575" lIns="68575" spcFirstLastPara="1" rIns="68575" wrap="square" tIns="68575">
              <a:noAutofit/>
            </a:bodyPr>
            <a:lstStyle/>
            <a:p>
              <a:pPr indent="0" lvl="0" marL="0" rtl="0" algn="l">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2. Employed Females (Full Time)</a:t>
              </a:r>
              <a:endParaRPr>
                <a:solidFill>
                  <a:schemeClr val="dk1"/>
                </a:solidFill>
              </a:endParaRPr>
            </a:p>
          </p:txBody>
        </p:sp>
        <p:sp>
          <p:nvSpPr>
            <p:cNvPr id="163" name="Google Shape;163;p7"/>
            <p:cNvSpPr/>
            <p:nvPr/>
          </p:nvSpPr>
          <p:spPr>
            <a:xfrm>
              <a:off x="0" y="1643651"/>
              <a:ext cx="5175384" cy="715052"/>
            </a:xfrm>
            <a:prstGeom prst="roundRect">
              <a:avLst>
                <a:gd fmla="val 16667" name="adj"/>
              </a:avLst>
            </a:prstGeom>
            <a:solidFill>
              <a:srgbClr val="47D67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txBox="1"/>
            <p:nvPr/>
          </p:nvSpPr>
          <p:spPr>
            <a:xfrm>
              <a:off x="34906" y="1678557"/>
              <a:ext cx="5105572" cy="645240"/>
            </a:xfrm>
            <a:prstGeom prst="rect">
              <a:avLst/>
            </a:prstGeom>
            <a:noFill/>
            <a:ln>
              <a:noFill/>
            </a:ln>
          </p:spPr>
          <p:txBody>
            <a:bodyPr anchorCtr="0" anchor="ctr" bIns="68575" lIns="68575" spcFirstLastPara="1" rIns="68575" wrap="square" tIns="68575">
              <a:noAutofit/>
            </a:bodyPr>
            <a:lstStyle/>
            <a:p>
              <a:pPr indent="0" lvl="0" marL="0" rtl="0" algn="l">
                <a:lnSpc>
                  <a:spcPct val="115000"/>
                </a:lnSpc>
                <a:spcBef>
                  <a:spcPts val="300"/>
                </a:spcBef>
                <a:spcAft>
                  <a:spcPts val="300"/>
                </a:spcAft>
                <a:buClr>
                  <a:schemeClr val="dk1"/>
                </a:buClr>
                <a:buSzPts val="1100"/>
                <a:buFont typeface="Arial"/>
                <a:buNone/>
              </a:pPr>
              <a:r>
                <a:rPr lang="en-US" sz="1800">
                  <a:solidFill>
                    <a:schemeClr val="lt1"/>
                  </a:solidFill>
                  <a:latin typeface="Calibri"/>
                  <a:ea typeface="Calibri"/>
                  <a:cs typeface="Calibri"/>
                  <a:sym typeface="Calibri"/>
                </a:rPr>
                <a:t>3. Employment to Population Ratio (Male)</a:t>
              </a:r>
              <a:endParaRPr sz="2400">
                <a:solidFill>
                  <a:schemeClr val="lt1"/>
                </a:solidFill>
                <a:latin typeface="Calibri"/>
                <a:ea typeface="Calibri"/>
                <a:cs typeface="Calibri"/>
                <a:sym typeface="Calibri"/>
              </a:endParaRPr>
            </a:p>
          </p:txBody>
        </p:sp>
        <p:sp>
          <p:nvSpPr>
            <p:cNvPr id="165" name="Google Shape;165;p7"/>
            <p:cNvSpPr/>
            <p:nvPr/>
          </p:nvSpPr>
          <p:spPr>
            <a:xfrm>
              <a:off x="0" y="2410544"/>
              <a:ext cx="5175384" cy="715052"/>
            </a:xfrm>
            <a:prstGeom prst="roundRect">
              <a:avLst>
                <a:gd fmla="val 16667" name="adj"/>
              </a:avLst>
            </a:prstGeom>
            <a:solidFill>
              <a:srgbClr val="5FDF4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txBox="1"/>
            <p:nvPr/>
          </p:nvSpPr>
          <p:spPr>
            <a:xfrm>
              <a:off x="34906" y="2445450"/>
              <a:ext cx="5105572" cy="645240"/>
            </a:xfrm>
            <a:prstGeom prst="rect">
              <a:avLst/>
            </a:prstGeom>
            <a:noFill/>
            <a:ln>
              <a:noFill/>
            </a:ln>
          </p:spPr>
          <p:txBody>
            <a:bodyPr anchorCtr="0" anchor="ctr" bIns="68575" lIns="68575" spcFirstLastPara="1" rIns="68575" wrap="square" tIns="68575">
              <a:noAutofit/>
            </a:bodyPr>
            <a:lstStyle/>
            <a:p>
              <a:pPr indent="0" lvl="0" marL="0" rtl="0" algn="l">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4. Employment to Population Ratio (Female)</a:t>
              </a:r>
              <a:endParaRPr sz="1800">
                <a:solidFill>
                  <a:schemeClr val="lt1"/>
                </a:solidFill>
                <a:latin typeface="Calibri"/>
                <a:ea typeface="Calibri"/>
                <a:cs typeface="Calibri"/>
                <a:sym typeface="Calibri"/>
              </a:endParaRPr>
            </a:p>
          </p:txBody>
        </p:sp>
        <p:sp>
          <p:nvSpPr>
            <p:cNvPr id="167" name="Google Shape;167;p7"/>
            <p:cNvSpPr/>
            <p:nvPr/>
          </p:nvSpPr>
          <p:spPr>
            <a:xfrm>
              <a:off x="0" y="3177436"/>
              <a:ext cx="5175384" cy="715052"/>
            </a:xfrm>
            <a:prstGeom prst="roundRect">
              <a:avLst>
                <a:gd fmla="val 16667" name="adj"/>
              </a:avLst>
            </a:prstGeom>
            <a:solidFill>
              <a:srgbClr val="ABE74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txBox="1"/>
            <p:nvPr/>
          </p:nvSpPr>
          <p:spPr>
            <a:xfrm>
              <a:off x="34906" y="3212342"/>
              <a:ext cx="5105572" cy="645240"/>
            </a:xfrm>
            <a:prstGeom prst="rect">
              <a:avLst/>
            </a:prstGeom>
            <a:noFill/>
            <a:ln>
              <a:noFill/>
            </a:ln>
          </p:spPr>
          <p:txBody>
            <a:bodyPr anchorCtr="0" anchor="ctr" bIns="68575" lIns="68575" spcFirstLastPara="1" rIns="68575" wrap="square" tIns="68575">
              <a:noAutofit/>
            </a:bodyPr>
            <a:lstStyle/>
            <a:p>
              <a:pPr indent="0" lvl="0" marL="0" rtl="0" algn="l">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5. Clothing and Footwear Expenditure</a:t>
              </a:r>
              <a:endParaRPr sz="1800">
                <a:solidFill>
                  <a:schemeClr val="lt1"/>
                </a:solidFill>
                <a:latin typeface="Calibri"/>
                <a:ea typeface="Calibri"/>
                <a:cs typeface="Calibri"/>
                <a:sym typeface="Calibri"/>
              </a:endParaRPr>
            </a:p>
          </p:txBody>
        </p:sp>
        <p:sp>
          <p:nvSpPr>
            <p:cNvPr id="169" name="Google Shape;169;p7"/>
            <p:cNvSpPr/>
            <p:nvPr/>
          </p:nvSpPr>
          <p:spPr>
            <a:xfrm>
              <a:off x="0" y="3944329"/>
              <a:ext cx="5175384" cy="715052"/>
            </a:xfrm>
            <a:prstGeom prst="roundRect">
              <a:avLst>
                <a:gd fmla="val 16667" name="adj"/>
              </a:avLst>
            </a:prstGeom>
            <a:solidFill>
              <a:srgbClr val="EEE14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txBox="1"/>
            <p:nvPr/>
          </p:nvSpPr>
          <p:spPr>
            <a:xfrm>
              <a:off x="34906" y="3979235"/>
              <a:ext cx="5105572" cy="645240"/>
            </a:xfrm>
            <a:prstGeom prst="rect">
              <a:avLst/>
            </a:prstGeom>
            <a:noFill/>
            <a:ln>
              <a:noFill/>
            </a:ln>
          </p:spPr>
          <p:txBody>
            <a:bodyPr anchorCtr="0" anchor="ctr" bIns="68575" lIns="68575" spcFirstLastPara="1" rIns="68575" wrap="square" tIns="68575">
              <a:noAutofit/>
            </a:bodyPr>
            <a:lstStyle/>
            <a:p>
              <a:pPr indent="0" lvl="0" marL="0" rtl="0" algn="l">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6. Food Expenditure</a:t>
              </a:r>
              <a:endParaRPr sz="1800">
                <a:solidFill>
                  <a:schemeClr val="lt1"/>
                </a:solidFill>
                <a:latin typeface="Calibri"/>
                <a:ea typeface="Calibri"/>
                <a:cs typeface="Calibri"/>
                <a:sym typeface="Calibri"/>
              </a:endParaRPr>
            </a:p>
          </p:txBody>
        </p:sp>
        <p:sp>
          <p:nvSpPr>
            <p:cNvPr id="171" name="Google Shape;171;p7"/>
            <p:cNvSpPr/>
            <p:nvPr/>
          </p:nvSpPr>
          <p:spPr>
            <a:xfrm>
              <a:off x="0" y="4711222"/>
              <a:ext cx="5175384" cy="715052"/>
            </a:xfrm>
            <a:prstGeom prst="roundRect">
              <a:avLst>
                <a:gd fmla="val 16667" name="adj"/>
              </a:avLst>
            </a:prstGeom>
            <a:solidFill>
              <a:srgbClr val="F6944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txBox="1"/>
            <p:nvPr/>
          </p:nvSpPr>
          <p:spPr>
            <a:xfrm>
              <a:off x="34906" y="4746128"/>
              <a:ext cx="5105700" cy="64530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Label: Total Value of Travel Loans</a:t>
              </a:r>
              <a:endParaRPr sz="1800">
                <a:solidFill>
                  <a:schemeClr val="lt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g32fbd255c8e_0_9"/>
          <p:cNvPicPr preferRelativeResize="0"/>
          <p:nvPr/>
        </p:nvPicPr>
        <p:blipFill>
          <a:blip r:embed="rId3">
            <a:alphaModFix/>
          </a:blip>
          <a:stretch>
            <a:fillRect/>
          </a:stretch>
        </p:blipFill>
        <p:spPr>
          <a:xfrm>
            <a:off x="201800" y="1051650"/>
            <a:ext cx="8839204" cy="5891364"/>
          </a:xfrm>
          <a:prstGeom prst="rect">
            <a:avLst/>
          </a:prstGeom>
          <a:noFill/>
          <a:ln>
            <a:noFill/>
          </a:ln>
        </p:spPr>
      </p:pic>
      <p:sp>
        <p:nvSpPr>
          <p:cNvPr id="178" name="Google Shape;178;g32fbd255c8e_0_9"/>
          <p:cNvSpPr txBox="1"/>
          <p:nvPr/>
        </p:nvSpPr>
        <p:spPr>
          <a:xfrm>
            <a:off x="1877550" y="454575"/>
            <a:ext cx="5691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solidFill>
                  <a:schemeClr val="dk1"/>
                </a:solidFill>
              </a:rPr>
              <a:t>Features and Data Distribution</a:t>
            </a:r>
            <a:endParaRPr sz="3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g32fbd255c8e_0_17"/>
          <p:cNvPicPr preferRelativeResize="0"/>
          <p:nvPr/>
        </p:nvPicPr>
        <p:blipFill>
          <a:blip r:embed="rId3">
            <a:alphaModFix/>
          </a:blip>
          <a:stretch>
            <a:fillRect/>
          </a:stretch>
        </p:blipFill>
        <p:spPr>
          <a:xfrm>
            <a:off x="165913" y="243175"/>
            <a:ext cx="8812170" cy="67769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