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Barlow ExtraLight"/>
      <p:regular r:id="rId19"/>
      <p:bold r:id="rId20"/>
      <p:italic r:id="rId21"/>
      <p:boldItalic r:id="rId22"/>
    </p:embeddedFont>
    <p:embeddedFont>
      <p:font typeface="Hepta Slab Medium"/>
      <p:regular r:id="rId23"/>
      <p:bold r:id="rId24"/>
    </p:embeddedFont>
    <p:embeddedFont>
      <p:font typeface="Hepta Slab Light"/>
      <p:regular r:id="rId25"/>
      <p:bold r:id="rId26"/>
    </p:embeddedFont>
    <p:embeddedFont>
      <p:font typeface="Hepta Slab"/>
      <p:regular r:id="rId27"/>
      <p:bold r:id="rId28"/>
    </p:embeddedFont>
    <p:embeddedFont>
      <p:font typeface="Barlow Medium"/>
      <p:regular r:id="rId29"/>
      <p:bold r:id="rId30"/>
      <p:italic r:id="rId31"/>
      <p:boldItalic r:id="rId32"/>
    </p:embeddedFont>
    <p:embeddedFont>
      <p:font typeface="Roboto Mono"/>
      <p:regular r:id="rId33"/>
      <p:bold r:id="rId34"/>
      <p:italic r:id="rId35"/>
      <p:boldItalic r:id="rId36"/>
    </p:embeddedFont>
    <p:embeddedFont>
      <p:font typeface="Barlow Light"/>
      <p:regular r:id="rId37"/>
      <p:bold r:id="rId38"/>
      <p:italic r:id="rId39"/>
      <p:boldItalic r:id="rId40"/>
    </p:embeddedFont>
    <p:embeddedFont>
      <p:font typeface="Barlow"/>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Light-boldItalic.fntdata"/><Relationship Id="rId20" Type="http://schemas.openxmlformats.org/officeDocument/2006/relationships/font" Target="fonts/BarlowExtraLight-bold.fntdata"/><Relationship Id="rId42" Type="http://schemas.openxmlformats.org/officeDocument/2006/relationships/font" Target="fonts/Barlow-bold.fntdata"/><Relationship Id="rId41" Type="http://schemas.openxmlformats.org/officeDocument/2006/relationships/font" Target="fonts/Barlow-regular.fntdata"/><Relationship Id="rId22" Type="http://schemas.openxmlformats.org/officeDocument/2006/relationships/font" Target="fonts/BarlowExtraLight-boldItalic.fntdata"/><Relationship Id="rId44" Type="http://schemas.openxmlformats.org/officeDocument/2006/relationships/font" Target="fonts/Barlow-boldItalic.fntdata"/><Relationship Id="rId21" Type="http://schemas.openxmlformats.org/officeDocument/2006/relationships/font" Target="fonts/BarlowExtraLight-italic.fntdata"/><Relationship Id="rId43" Type="http://schemas.openxmlformats.org/officeDocument/2006/relationships/font" Target="fonts/Barlow-italic.fntdata"/><Relationship Id="rId24" Type="http://schemas.openxmlformats.org/officeDocument/2006/relationships/font" Target="fonts/HeptaSlabMedium-bold.fntdata"/><Relationship Id="rId23" Type="http://schemas.openxmlformats.org/officeDocument/2006/relationships/font" Target="fonts/HeptaSlabMedium-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ptaSlabLight-bold.fntdata"/><Relationship Id="rId25" Type="http://schemas.openxmlformats.org/officeDocument/2006/relationships/font" Target="fonts/HeptaSlabLight-regular.fntdata"/><Relationship Id="rId28" Type="http://schemas.openxmlformats.org/officeDocument/2006/relationships/font" Target="fonts/HeptaSlab-bold.fntdata"/><Relationship Id="rId27" Type="http://schemas.openxmlformats.org/officeDocument/2006/relationships/font" Target="fonts/HeptaSlab-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Barlow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Medium-italic.fntdata"/><Relationship Id="rId30" Type="http://schemas.openxmlformats.org/officeDocument/2006/relationships/font" Target="fonts/BarlowMedium-bold.fntdata"/><Relationship Id="rId11" Type="http://schemas.openxmlformats.org/officeDocument/2006/relationships/slide" Target="slides/slide5.xml"/><Relationship Id="rId33" Type="http://schemas.openxmlformats.org/officeDocument/2006/relationships/font" Target="fonts/RobotoMono-regular.fntdata"/><Relationship Id="rId10" Type="http://schemas.openxmlformats.org/officeDocument/2006/relationships/slide" Target="slides/slide4.xml"/><Relationship Id="rId32" Type="http://schemas.openxmlformats.org/officeDocument/2006/relationships/font" Target="fonts/BarlowMedium-boldItalic.fntdata"/><Relationship Id="rId13" Type="http://schemas.openxmlformats.org/officeDocument/2006/relationships/slide" Target="slides/slide7.xml"/><Relationship Id="rId35" Type="http://schemas.openxmlformats.org/officeDocument/2006/relationships/font" Target="fonts/RobotoMono-italic.fntdata"/><Relationship Id="rId12" Type="http://schemas.openxmlformats.org/officeDocument/2006/relationships/slide" Target="slides/slide6.xml"/><Relationship Id="rId34" Type="http://schemas.openxmlformats.org/officeDocument/2006/relationships/font" Target="fonts/RobotoMono-bold.fntdata"/><Relationship Id="rId15" Type="http://schemas.openxmlformats.org/officeDocument/2006/relationships/slide" Target="slides/slide9.xml"/><Relationship Id="rId37" Type="http://schemas.openxmlformats.org/officeDocument/2006/relationships/font" Target="fonts/BarlowLight-regular.fntdata"/><Relationship Id="rId14" Type="http://schemas.openxmlformats.org/officeDocument/2006/relationships/slide" Target="slides/slide8.xml"/><Relationship Id="rId36" Type="http://schemas.openxmlformats.org/officeDocument/2006/relationships/font" Target="fonts/RobotoMono-boldItalic.fntdata"/><Relationship Id="rId17" Type="http://schemas.openxmlformats.org/officeDocument/2006/relationships/slide" Target="slides/slide11.xml"/><Relationship Id="rId39" Type="http://schemas.openxmlformats.org/officeDocument/2006/relationships/font" Target="fonts/BarlowLight-italic.fntdata"/><Relationship Id="rId16" Type="http://schemas.openxmlformats.org/officeDocument/2006/relationships/slide" Target="slides/slide10.xml"/><Relationship Id="rId38" Type="http://schemas.openxmlformats.org/officeDocument/2006/relationships/font" Target="fonts/BarlowLight-bold.fntdata"/><Relationship Id="rId19" Type="http://schemas.openxmlformats.org/officeDocument/2006/relationships/font" Target="fonts/BarlowExtraLigh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views/BankchurnTableau/MainDashboard?:language=en-US&amp;:sid=&amp;:redirect=auth&amp;:display_count=n&amp;:origin=viz_share_link"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3c27a95c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3c27a95c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My name is Keegan and today I will be present my project Understanding Customer Bank Churn.</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3c27a95ce5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3c27a95ce5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Here is a full visualisation of the findings</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What Your Dashboard Does Well:</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High-Level Metrics:</a:t>
            </a:r>
            <a:r>
              <a:rPr lang="en">
                <a:solidFill>
                  <a:schemeClr val="dk1"/>
                </a:solidFill>
              </a:rPr>
              <a:t> Shows </a:t>
            </a:r>
            <a:r>
              <a:rPr b="1" lang="en">
                <a:solidFill>
                  <a:schemeClr val="dk1"/>
                </a:solidFill>
              </a:rPr>
              <a:t>total customers, active customers, and churned customers</a:t>
            </a:r>
            <a:r>
              <a:rPr lang="en">
                <a:solidFill>
                  <a:schemeClr val="dk1"/>
                </a:solidFill>
              </a:rPr>
              <a:t>, giving a clear overview.</a:t>
            </a:r>
            <a:br>
              <a:rPr lang="en">
                <a:solidFill>
                  <a:schemeClr val="dk1"/>
                </a:solidFill>
              </a:rPr>
            </a:br>
            <a:r>
              <a:rPr lang="en">
                <a:solidFill>
                  <a:schemeClr val="dk1"/>
                </a:solidFill>
              </a:rPr>
              <a:t>✔ </a:t>
            </a:r>
            <a:r>
              <a:rPr b="1" lang="en">
                <a:solidFill>
                  <a:schemeClr val="dk1"/>
                </a:solidFill>
              </a:rPr>
              <a:t>Churn Breakdown by Age &amp; Gender:</a:t>
            </a:r>
            <a:r>
              <a:rPr lang="en">
                <a:solidFill>
                  <a:schemeClr val="dk1"/>
                </a:solidFill>
              </a:rPr>
              <a:t> Helps identify which groups are most at risk.</a:t>
            </a:r>
            <a:br>
              <a:rPr lang="en">
                <a:solidFill>
                  <a:schemeClr val="dk1"/>
                </a:solidFill>
              </a:rPr>
            </a:br>
            <a:r>
              <a:rPr lang="en">
                <a:solidFill>
                  <a:schemeClr val="dk1"/>
                </a:solidFill>
              </a:rPr>
              <a:t>✔ </a:t>
            </a:r>
            <a:r>
              <a:rPr b="1" lang="en">
                <a:solidFill>
                  <a:schemeClr val="dk1"/>
                </a:solidFill>
              </a:rPr>
              <a:t>Product Ownership &amp; Churn:</a:t>
            </a:r>
            <a:r>
              <a:rPr lang="en">
                <a:solidFill>
                  <a:schemeClr val="dk1"/>
                </a:solidFill>
              </a:rPr>
              <a:t> Highlights the relationship between the number of products and churn rate.</a:t>
            </a:r>
            <a:br>
              <a:rPr lang="en">
                <a:solidFill>
                  <a:schemeClr val="dk1"/>
                </a:solidFill>
              </a:rPr>
            </a:br>
            <a:r>
              <a:rPr lang="en">
                <a:solidFill>
                  <a:schemeClr val="dk1"/>
                </a:solidFill>
              </a:rPr>
              <a:t>✔ </a:t>
            </a:r>
            <a:r>
              <a:rPr b="1" lang="en">
                <a:solidFill>
                  <a:schemeClr val="dk1"/>
                </a:solidFill>
              </a:rPr>
              <a:t>Geographical Insights:</a:t>
            </a:r>
            <a:r>
              <a:rPr lang="en">
                <a:solidFill>
                  <a:schemeClr val="dk1"/>
                </a:solidFill>
              </a:rPr>
              <a:t> Shows churn differences by country.</a:t>
            </a:r>
            <a:br>
              <a:rPr lang="en">
                <a:solidFill>
                  <a:schemeClr val="dk1"/>
                </a:solidFill>
              </a:rPr>
            </a:br>
            <a:r>
              <a:rPr lang="en">
                <a:solidFill>
                  <a:schemeClr val="dk1"/>
                </a:solidFill>
              </a:rPr>
              <a:t>✔ </a:t>
            </a:r>
            <a:r>
              <a:rPr b="1" lang="en">
                <a:solidFill>
                  <a:schemeClr val="dk1"/>
                </a:solidFill>
              </a:rPr>
              <a:t>Customer Complaints Impact:</a:t>
            </a:r>
            <a:r>
              <a:rPr lang="en">
                <a:solidFill>
                  <a:schemeClr val="dk1"/>
                </a:solidFill>
              </a:rPr>
              <a:t> The pie chart clearly shows that </a:t>
            </a:r>
            <a:r>
              <a:rPr b="1" lang="en">
                <a:solidFill>
                  <a:schemeClr val="dk1"/>
                </a:solidFill>
              </a:rPr>
              <a:t>most customers who complain churn</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Link: </a:t>
            </a:r>
            <a:r>
              <a:rPr lang="en" u="sng">
                <a:solidFill>
                  <a:schemeClr val="hlink"/>
                </a:solidFill>
                <a:hlinkClick r:id="rId2"/>
              </a:rPr>
              <a:t>https://public.tableau.com/views/BankchurnTableau/MainDashboard?:language=en-US&amp;:sid=&amp;:redirect=auth&amp;:display_count=n&amp;:origin=viz_share_link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3c27a95ce5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3c27a95ce5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High Churn Rate in Germany</a:t>
            </a:r>
            <a:r>
              <a:rPr lang="en">
                <a:solidFill>
                  <a:schemeClr val="dk1"/>
                </a:solidFill>
              </a:rPr>
              <a:t> → Targeted customer retention strategies. Further investigation is needed to Look into why Germany has such a high churn rate compared to other countries.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Younger customers churn more</a:t>
            </a:r>
            <a:r>
              <a:rPr lang="en">
                <a:solidFill>
                  <a:schemeClr val="dk1"/>
                </a:solidFill>
              </a:rPr>
              <a:t> → Offer loyalty programs for young professionals./ </a:t>
            </a:r>
            <a:r>
              <a:rPr lang="en">
                <a:solidFill>
                  <a:schemeClr val="dk1"/>
                </a:solidFill>
              </a:rPr>
              <a:t>Introduce </a:t>
            </a:r>
            <a:r>
              <a:rPr b="1" lang="en">
                <a:solidFill>
                  <a:schemeClr val="dk1"/>
                </a:solidFill>
              </a:rPr>
              <a:t>exclusive banking benefits</a:t>
            </a:r>
            <a:r>
              <a:rPr lang="en">
                <a:solidFill>
                  <a:schemeClr val="dk1"/>
                </a:solidFill>
              </a:rPr>
              <a:t> for customers aged 35-45 to retain them as they are high risk and most likely to leave.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Inactive members leave despite high balance</a:t>
            </a:r>
            <a:r>
              <a:rPr lang="en">
                <a:solidFill>
                  <a:schemeClr val="dk1"/>
                </a:solidFill>
              </a:rPr>
              <a:t> → Improve engagement &amp; personalized services./ </a:t>
            </a:r>
            <a:r>
              <a:rPr lang="en">
                <a:solidFill>
                  <a:schemeClr val="dk1"/>
                </a:solidFill>
              </a:rPr>
              <a:t>Implement </a:t>
            </a:r>
            <a:r>
              <a:rPr b="1" lang="en">
                <a:solidFill>
                  <a:schemeClr val="dk1"/>
                </a:solidFill>
              </a:rPr>
              <a:t>customer engagement strategies</a:t>
            </a:r>
            <a:r>
              <a:rPr lang="en">
                <a:solidFill>
                  <a:schemeClr val="dk1"/>
                </a:solidFill>
              </a:rPr>
              <a:t> (e.g., personalized product offers, reward programs for active members).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Offer </a:t>
            </a:r>
            <a:r>
              <a:rPr b="1" lang="en">
                <a:solidFill>
                  <a:schemeClr val="dk1"/>
                </a:solidFill>
              </a:rPr>
              <a:t>incentives for customers</a:t>
            </a:r>
            <a:r>
              <a:rPr lang="en">
                <a:solidFill>
                  <a:schemeClr val="dk1"/>
                </a:solidFill>
              </a:rPr>
              <a:t> to use banking services more frequently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Credit Score plays a role in churn</a:t>
            </a:r>
            <a:r>
              <a:rPr lang="en">
                <a:solidFill>
                  <a:schemeClr val="dk1"/>
                </a:solidFill>
              </a:rPr>
              <a:t> → Provide financial advisory &amp; tailored loan offers.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a:t>
            </a:r>
            <a:r>
              <a:rPr b="1" lang="en">
                <a:solidFill>
                  <a:schemeClr val="dk1"/>
                </a:solidFill>
              </a:rPr>
              <a:t>More products over 3+ → Higher churn</a:t>
            </a:r>
            <a:r>
              <a:rPr lang="en">
                <a:solidFill>
                  <a:schemeClr val="dk1"/>
                </a:solidFill>
              </a:rPr>
              <a:t> → Improve complaint resolution processes. / Encourage customers with one product to adopt a second one, as customers with only 2 products tend to churn less. And for customers with 3 to 4 products, more investigation would be needed to find out why they churn at such a high rate.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Encourage customers with only one product</a:t>
            </a:r>
            <a:r>
              <a:rPr lang="en">
                <a:solidFill>
                  <a:schemeClr val="dk1"/>
                </a:solidFill>
              </a:rPr>
              <a:t> to adopt a second one (e.g., if they only have a checking account, offer them a savings account).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Investigate why customers with 3+ products are leaving.</a:t>
            </a:r>
            <a:r>
              <a:rPr lang="en">
                <a:solidFill>
                  <a:schemeClr val="dk1"/>
                </a:solidFill>
              </a:rPr>
              <a:t> Are they being sold products they don’t need? Are fees or complexities driving them away?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 Target High-Churn Regions (Germany)</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Investigate </a:t>
            </a:r>
            <a:r>
              <a:rPr b="1" lang="en">
                <a:solidFill>
                  <a:schemeClr val="dk1"/>
                </a:solidFill>
              </a:rPr>
              <a:t>customer dissatisfaction reasons</a:t>
            </a:r>
            <a:r>
              <a:rPr lang="en">
                <a:solidFill>
                  <a:schemeClr val="dk1"/>
                </a:solidFill>
              </a:rPr>
              <a:t> (e.g., fees, service quality).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Offer </a:t>
            </a:r>
            <a:r>
              <a:rPr b="1" lang="en">
                <a:solidFill>
                  <a:schemeClr val="dk1"/>
                </a:solidFill>
              </a:rPr>
              <a:t>Germany-specific retention programs</a:t>
            </a:r>
            <a:r>
              <a:rPr lang="en">
                <a:solidFill>
                  <a:schemeClr val="dk1"/>
                </a:solidFill>
              </a:rPr>
              <a:t> (discounted services, improved support).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B. Improve Retention for Younger Customers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Create </a:t>
            </a:r>
            <a:r>
              <a:rPr b="1" lang="en">
                <a:solidFill>
                  <a:schemeClr val="dk1"/>
                </a:solidFill>
              </a:rPr>
              <a:t>personalized banking products</a:t>
            </a:r>
            <a:r>
              <a:rPr lang="en">
                <a:solidFill>
                  <a:schemeClr val="dk1"/>
                </a:solidFill>
              </a:rPr>
              <a:t> for young customers.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Offer </a:t>
            </a:r>
            <a:r>
              <a:rPr b="1" lang="en">
                <a:solidFill>
                  <a:schemeClr val="dk1"/>
                </a:solidFill>
              </a:rPr>
              <a:t>loyalty rewards for long-term banking relationships</a:t>
            </a:r>
            <a:r>
              <a:rPr lang="en">
                <a:solidFill>
                  <a:schemeClr val="dk1"/>
                </a:solidFill>
              </a:rPr>
              <a: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C. Engage Inactive Customers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Send </a:t>
            </a:r>
            <a:r>
              <a:rPr b="1" lang="en">
                <a:solidFill>
                  <a:schemeClr val="dk1"/>
                </a:solidFill>
              </a:rPr>
              <a:t>personalized engagement emails</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Offer </a:t>
            </a:r>
            <a:r>
              <a:rPr b="1" lang="en">
                <a:solidFill>
                  <a:schemeClr val="dk1"/>
                </a:solidFill>
              </a:rPr>
              <a:t>bonus interest rates</a:t>
            </a:r>
            <a:r>
              <a:rPr lang="en">
                <a:solidFill>
                  <a:schemeClr val="dk1"/>
                </a:solidFill>
              </a:rPr>
              <a:t> or </a:t>
            </a:r>
            <a:r>
              <a:rPr b="1" lang="en">
                <a:solidFill>
                  <a:schemeClr val="dk1"/>
                </a:solidFill>
              </a:rPr>
              <a:t>cashback incentives</a:t>
            </a:r>
            <a:r>
              <a:rPr lang="en">
                <a:solidFill>
                  <a:schemeClr val="dk1"/>
                </a:solidFill>
              </a:rPr>
              <a:t> for active transactions.</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E. Promote Multi-Product Usage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Encourage customers to use </a:t>
            </a:r>
            <a:r>
              <a:rPr b="1" lang="en">
                <a:solidFill>
                  <a:schemeClr val="dk1"/>
                </a:solidFill>
              </a:rPr>
              <a:t>two </a:t>
            </a:r>
            <a:r>
              <a:rPr lang="en">
                <a:solidFill>
                  <a:schemeClr val="dk1"/>
                </a:solidFill>
              </a:rPr>
              <a:t>to increase loyalty.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Bundle </a:t>
            </a:r>
            <a:r>
              <a:rPr b="1" lang="en">
                <a:solidFill>
                  <a:schemeClr val="dk1"/>
                </a:solidFill>
              </a:rPr>
              <a:t>savings, credit, and investment options</a:t>
            </a:r>
            <a:r>
              <a:rPr lang="en">
                <a:solidFill>
                  <a:schemeClr val="dk1"/>
                </a:solidFill>
              </a:rPr>
              <a:t> into attractive packages.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3c27a95ce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3c27a95ce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 Address Any Potential Bias or Data Limitations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Were there any </a:t>
            </a:r>
            <a:r>
              <a:rPr b="1" lang="en">
                <a:solidFill>
                  <a:schemeClr val="dk1"/>
                </a:solidFill>
              </a:rPr>
              <a:t>data issues</a:t>
            </a:r>
            <a:r>
              <a:rPr lang="en">
                <a:solidFill>
                  <a:schemeClr val="dk1"/>
                </a:solidFill>
              </a:rPr>
              <a:t> (e.g., missing values, imbalanced data, unknown factors)?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Example: </a:t>
            </a:r>
            <a:r>
              <a:rPr i="1" lang="en">
                <a:solidFill>
                  <a:schemeClr val="dk1"/>
                </a:solidFill>
              </a:rPr>
              <a:t>“The dataset doesn’t tell us if customers were contacted before they left, so churn reasons might be deeper than just the metrics shown.”</a:t>
            </a:r>
            <a:endParaRPr i="1">
              <a:solidFill>
                <a:schemeClr val="dk1"/>
              </a:solidFill>
            </a:endParaRPr>
          </a:p>
          <a:p>
            <a:pPr indent="0" lvl="0" marL="0" rtl="0" algn="l">
              <a:lnSpc>
                <a:spcPct val="115000"/>
              </a:lnSpc>
              <a:spcBef>
                <a:spcPts val="1200"/>
              </a:spcBef>
              <a:spcAft>
                <a:spcPts val="0"/>
              </a:spcAft>
              <a:buNone/>
            </a:pPr>
            <a:r>
              <a:t/>
            </a:r>
            <a:endParaRPr i="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
                <a:solidFill>
                  <a:schemeClr val="dk1"/>
                </a:solidFill>
              </a:rPr>
              <a:t>Data for each region is not equal, eg; </a:t>
            </a:r>
            <a:r>
              <a:rPr i="1" lang="en">
                <a:solidFill>
                  <a:schemeClr val="dk1"/>
                </a:solidFill>
              </a:rPr>
              <a:t>germany</a:t>
            </a:r>
            <a:r>
              <a:rPr i="1" lang="en">
                <a:solidFill>
                  <a:schemeClr val="dk1"/>
                </a:solidFill>
              </a:rPr>
              <a:t> having the highest churn rate but they have less customers in total. And france has less churn rate than germany but similar amount of </a:t>
            </a:r>
            <a:r>
              <a:rPr i="1" lang="en">
                <a:solidFill>
                  <a:schemeClr val="dk1"/>
                </a:solidFill>
              </a:rPr>
              <a:t>individuals</a:t>
            </a:r>
            <a:r>
              <a:rPr i="1" lang="en">
                <a:solidFill>
                  <a:schemeClr val="dk1"/>
                </a:solidFill>
              </a:rPr>
              <a:t> who have left compare to germany despite having the most customers at 4200.</a:t>
            </a:r>
            <a:endParaRPr i="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3c27a95ce5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3c27a95ce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Objective:</a:t>
            </a:r>
            <a:r>
              <a:rPr lang="en">
                <a:solidFill>
                  <a:schemeClr val="dk1"/>
                </a:solidFill>
              </a:rPr>
              <a:t> This project aims to analyze customer churn in a bank, identify key factors influencing churn, and provide actionable recommendations to improve customer retention.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Overview:</a:t>
            </a:r>
            <a:r>
              <a:rPr lang="en">
                <a:solidFill>
                  <a:schemeClr val="dk1"/>
                </a:solidFill>
              </a:rPr>
              <a:t> Using a dataset of 10,000 bank customers, we employed Python for data processing and cleaning, MySQL for data exploration and Tableau for visualization. Our analysis focused on demographics, account details, and customer activity to uncover insights and drive data-driven decisions.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32c49543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32c49543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Some of the key objectives we wanted to solve was: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Why do customers leave the bank?</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What are the primary factors influencing churn?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How can the bank reduce churn and improve customer retention?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3c27a95ce5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3c27a95ce5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 dataset contains </a:t>
            </a:r>
            <a:r>
              <a:rPr b="1" lang="en">
                <a:solidFill>
                  <a:schemeClr val="dk1"/>
                </a:solidFill>
              </a:rPr>
              <a:t>10,000</a:t>
            </a:r>
            <a:r>
              <a:rPr lang="en">
                <a:solidFill>
                  <a:schemeClr val="dk1"/>
                </a:solidFill>
              </a:rPr>
              <a:t> customer records with </a:t>
            </a:r>
            <a:r>
              <a:rPr b="1" lang="en">
                <a:solidFill>
                  <a:schemeClr val="dk1"/>
                </a:solidFill>
              </a:rPr>
              <a:t>14 Columns </a:t>
            </a:r>
            <a:r>
              <a:rPr lang="en">
                <a:solidFill>
                  <a:schemeClr val="dk1"/>
                </a:solidFill>
              </a:rPr>
              <a:t>related to demographics, account details, and customer activity.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c27a95ce5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3c27a95ce5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Data and Processing</a:t>
            </a:r>
            <a:endParaRPr b="1" sz="1300">
              <a:solidFill>
                <a:schemeClr val="dk1"/>
              </a:solidFill>
            </a:endParaRPr>
          </a:p>
          <a:p>
            <a:pPr indent="0" lvl="0" marL="0" rtl="0" algn="l">
              <a:lnSpc>
                <a:spcPct val="115000"/>
              </a:lnSpc>
              <a:spcBef>
                <a:spcPts val="1200"/>
              </a:spcBef>
              <a:spcAft>
                <a:spcPts val="0"/>
              </a:spcAft>
              <a:buNone/>
            </a:pPr>
            <a:r>
              <a:rPr b="1" lang="en">
                <a:solidFill>
                  <a:schemeClr val="dk1"/>
                </a:solidFill>
              </a:rPr>
              <a:t>Step 1: Load</a:t>
            </a:r>
            <a:r>
              <a:rPr b="1" lang="en">
                <a:solidFill>
                  <a:schemeClr val="dk1"/>
                </a:solidFill>
              </a:rPr>
              <a:t> &amp; Explore initial Data</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SQL:</a:t>
            </a:r>
            <a:r>
              <a:rPr lang="en">
                <a:solidFill>
                  <a:schemeClr val="dk1"/>
                </a:solidFill>
              </a:rPr>
              <a:t> Imported CSV into MySQL database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Python (pandas):</a:t>
            </a:r>
            <a:r>
              <a:rPr lang="en">
                <a:solidFill>
                  <a:schemeClr val="dk1"/>
                </a:solidFill>
              </a:rPr>
              <a:t> Explored data with </a:t>
            </a:r>
            <a:r>
              <a:rPr lang="en">
                <a:solidFill>
                  <a:srgbClr val="188038"/>
                </a:solidFill>
                <a:latin typeface="Roboto Mono"/>
                <a:ea typeface="Roboto Mono"/>
                <a:cs typeface="Roboto Mono"/>
                <a:sym typeface="Roboto Mono"/>
              </a:rPr>
              <a:t>.info()</a:t>
            </a:r>
            <a:r>
              <a:rPr lang="en">
                <a:solidFill>
                  <a:schemeClr val="dk1"/>
                </a:solidFill>
              </a:rPr>
              <a:t>, </a:t>
            </a:r>
            <a:r>
              <a:rPr lang="en">
                <a:solidFill>
                  <a:srgbClr val="188038"/>
                </a:solidFill>
                <a:latin typeface="Roboto Mono"/>
                <a:ea typeface="Roboto Mono"/>
                <a:cs typeface="Roboto Mono"/>
                <a:sym typeface="Roboto Mono"/>
              </a:rPr>
              <a:t>.describe()</a:t>
            </a:r>
            <a:r>
              <a:rPr lang="en">
                <a:solidFill>
                  <a:schemeClr val="dk1"/>
                </a:solidFill>
              </a:rPr>
              <a:t>, and </a:t>
            </a:r>
            <a:r>
              <a:rPr lang="en">
                <a:solidFill>
                  <a:srgbClr val="188038"/>
                </a:solidFill>
                <a:latin typeface="Roboto Mono"/>
                <a:ea typeface="Roboto Mono"/>
                <a:cs typeface="Roboto Mono"/>
                <a:sym typeface="Roboto Mono"/>
              </a:rPr>
              <a:t>.head()</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Step 2: Handle Missing &amp; Incorrect Data</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Missing Values:</a:t>
            </a:r>
            <a:r>
              <a:rPr lang="en">
                <a:solidFill>
                  <a:schemeClr val="dk1"/>
                </a:solidFill>
              </a:rPr>
              <a:t> Filled using mean (numerical) or mode (categorical)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Zeros in Salary/Balance:</a:t>
            </a:r>
            <a:r>
              <a:rPr lang="en">
                <a:solidFill>
                  <a:schemeClr val="dk1"/>
                </a:solidFill>
              </a:rPr>
              <a:t> Replaced with median if 0 meant missing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Duplicates:</a:t>
            </a:r>
            <a:r>
              <a:rPr lang="en">
                <a:solidFill>
                  <a:schemeClr val="dk1"/>
                </a:solidFill>
              </a:rPr>
              <a:t> Removed using </a:t>
            </a:r>
            <a:r>
              <a:rPr lang="en">
                <a:solidFill>
                  <a:srgbClr val="188038"/>
                </a:solidFill>
                <a:latin typeface="Roboto Mono"/>
                <a:ea typeface="Roboto Mono"/>
                <a:cs typeface="Roboto Mono"/>
                <a:sym typeface="Roboto Mono"/>
              </a:rPr>
              <a:t>DROP DUPLICATES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Step 3: Convert Data Types &amp; Standardize Formatting</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Converted categorical variables (e.g., Gender, Geography) into consistent format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Changed Age, CreditScore, Salary to numeric values where needed</a:t>
            </a:r>
            <a:endParaRPr>
              <a:solidFill>
                <a:schemeClr val="dk1"/>
              </a:solidFill>
            </a:endParaRPr>
          </a:p>
          <a:p>
            <a:pPr indent="0" lvl="0" marL="45720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Step 4: Load Cleaned Data into MySQL</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Connection:</a:t>
            </a:r>
            <a:r>
              <a:rPr lang="en">
                <a:solidFill>
                  <a:schemeClr val="dk1"/>
                </a:solidFill>
              </a:rPr>
              <a:t> Used </a:t>
            </a:r>
            <a:r>
              <a:rPr lang="en">
                <a:solidFill>
                  <a:srgbClr val="188038"/>
                </a:solidFill>
                <a:latin typeface="Roboto Mono"/>
                <a:ea typeface="Roboto Mono"/>
                <a:cs typeface="Roboto Mono"/>
                <a:sym typeface="Roboto Mono"/>
              </a:rPr>
              <a:t>pymysql</a:t>
            </a:r>
            <a:r>
              <a:rPr lang="en">
                <a:solidFill>
                  <a:schemeClr val="dk1"/>
                </a:solidFill>
              </a:rPr>
              <a:t> and </a:t>
            </a:r>
            <a:r>
              <a:rPr lang="en">
                <a:solidFill>
                  <a:srgbClr val="188038"/>
                </a:solidFill>
                <a:latin typeface="Roboto Mono"/>
                <a:ea typeface="Roboto Mono"/>
                <a:cs typeface="Roboto Mono"/>
                <a:sym typeface="Roboto Mono"/>
              </a:rPr>
              <a:t>.env</a:t>
            </a:r>
            <a:r>
              <a:rPr lang="en">
                <a:solidFill>
                  <a:schemeClr val="dk1"/>
                </a:solidFill>
              </a:rPr>
              <a:t> file for secure database connection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Table Creation:</a:t>
            </a:r>
            <a:r>
              <a:rPr lang="en">
                <a:solidFill>
                  <a:schemeClr val="dk1"/>
                </a:solidFill>
              </a:rPr>
              <a:t> Created table structure in MySQL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Insertion:</a:t>
            </a:r>
            <a:r>
              <a:rPr lang="en">
                <a:solidFill>
                  <a:schemeClr val="dk1"/>
                </a:solidFill>
              </a:rPr>
              <a:t> Inserted cleaned data into MySQL database</a:t>
            </a:r>
            <a:endParaRPr>
              <a:solidFill>
                <a:schemeClr val="dk1"/>
              </a:solidFill>
            </a:endParaRPr>
          </a:p>
          <a:p>
            <a:pPr indent="0" lvl="0" marL="45720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3c27a95ce5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3c27a95ce5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32e04589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32e04589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 Overall Churn Rate</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Finding:</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overall churn rate is </a:t>
            </a:r>
            <a:r>
              <a:rPr b="1" lang="en">
                <a:solidFill>
                  <a:schemeClr val="dk1"/>
                </a:solidFill>
              </a:rPr>
              <a:t>20.38%</a:t>
            </a:r>
            <a:r>
              <a:rPr lang="en">
                <a:solidFill>
                  <a:schemeClr val="dk1"/>
                </a:solidFill>
              </a:rPr>
              <a:t>, meaning approximately </a:t>
            </a:r>
            <a:r>
              <a:rPr b="1" lang="en">
                <a:solidFill>
                  <a:schemeClr val="dk1"/>
                </a:solidFill>
              </a:rPr>
              <a:t>2,038 customers</a:t>
            </a:r>
            <a:r>
              <a:rPr lang="en">
                <a:solidFill>
                  <a:schemeClr val="dk1"/>
                </a:solidFill>
              </a:rPr>
              <a:t> left the bank.</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B. Churn by Geography</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Finding:</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Germany has the highest churn rate (32.4%)</a:t>
            </a:r>
            <a:r>
              <a:rPr lang="en">
                <a:solidFill>
                  <a:schemeClr val="dk1"/>
                </a:solidFill>
              </a:rPr>
              <a:t>, which is nearly twice the rate of France and Spain. </a:t>
            </a:r>
            <a:r>
              <a:rPr lang="en">
                <a:solidFill>
                  <a:schemeClr val="dk1"/>
                </a:solidFill>
              </a:rPr>
              <a:t>Despite Germany having less than half customer records.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Possible Reasons: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Different banking policies or fees in Germany.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Customer dissatisfaction in that region.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Recommendation: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Investigate </a:t>
            </a:r>
            <a:r>
              <a:rPr b="1" lang="en">
                <a:solidFill>
                  <a:schemeClr val="dk1"/>
                </a:solidFill>
              </a:rPr>
              <a:t>customer complaints in Germany</a:t>
            </a:r>
            <a:r>
              <a:rPr lang="en">
                <a:solidFill>
                  <a:schemeClr val="dk1"/>
                </a:solidFill>
              </a:rPr>
              <a:t> and improve service offerings.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32e04589e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32e04589e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Insights from the Age Churn Rate Graph:</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Churn Rates Peaks at Ages 40-45</a:t>
            </a:r>
            <a:br>
              <a:rPr b="1" lang="en">
                <a:solidFill>
                  <a:schemeClr val="dk1"/>
                </a:solidFill>
              </a:rPr>
            </a:br>
            <a:r>
              <a:rPr lang="en">
                <a:solidFill>
                  <a:schemeClr val="dk1"/>
                </a:solidFill>
              </a:rPr>
              <a:t>The highest number of churned customers fall within the </a:t>
            </a:r>
            <a:r>
              <a:rPr b="1" lang="en">
                <a:solidFill>
                  <a:schemeClr val="dk1"/>
                </a:solidFill>
              </a:rPr>
              <a:t>40-45 age group</a:t>
            </a:r>
            <a:r>
              <a:rPr lang="en">
                <a:solidFill>
                  <a:schemeClr val="dk1"/>
                </a:solidFill>
              </a:rPr>
              <a:t>, followed closely by </a:t>
            </a:r>
            <a:r>
              <a:rPr b="1" lang="en">
                <a:solidFill>
                  <a:schemeClr val="dk1"/>
                </a:solidFill>
              </a:rPr>
              <a:t>35-40</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suggests that middle-aged customers (especially in their 40s) are the most likely to leave.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Lower Churn for Young and Older Customers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Young customers (under 30) churn less</a:t>
            </a:r>
            <a:r>
              <a:rPr lang="en">
                <a:solidFill>
                  <a:schemeClr val="dk1"/>
                </a:solidFill>
              </a:rPr>
              <a:t>, possibly because they have fewer banking commitments or are just starting their financial journey.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Customers over 55 also churn less</a:t>
            </a:r>
            <a:r>
              <a:rPr lang="en">
                <a:solidFill>
                  <a:schemeClr val="dk1"/>
                </a:solidFill>
              </a:rPr>
              <a:t>, likely due to long-term banking relationships and financial stability.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Potential Reasons for High Churn in Middle Age (35-45)</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Financial Pressure:</a:t>
            </a:r>
            <a:r>
              <a:rPr lang="en">
                <a:solidFill>
                  <a:schemeClr val="dk1"/>
                </a:solidFill>
              </a:rPr>
              <a:t> Customers in this range may be making major financial decisions (e.g., mortgages, family expenses) and might switch banks for better deals.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Career Transitions:</a:t>
            </a:r>
            <a:r>
              <a:rPr lang="en">
                <a:solidFill>
                  <a:schemeClr val="dk1"/>
                </a:solidFill>
              </a:rPr>
              <a:t> Job changes or relocations could lead them to switch banks.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Dissatisfaction with Services:</a:t>
            </a:r>
            <a:r>
              <a:rPr lang="en">
                <a:solidFill>
                  <a:schemeClr val="dk1"/>
                </a:solidFill>
              </a:rPr>
              <a:t> They might be looking for better investment or loan options.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Recommendations: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Targeted Retention Strategies for 35-45 Age Group</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Offer </a:t>
            </a:r>
            <a:r>
              <a:rPr b="1" lang="en">
                <a:solidFill>
                  <a:schemeClr val="dk1"/>
                </a:solidFill>
              </a:rPr>
              <a:t>personalized financial plans</a:t>
            </a:r>
            <a:r>
              <a:rPr lang="en">
                <a:solidFill>
                  <a:schemeClr val="dk1"/>
                </a:solidFill>
              </a:rPr>
              <a:t>, mortgage deals, or investment incentives.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Improve </a:t>
            </a:r>
            <a:r>
              <a:rPr b="1" lang="en">
                <a:solidFill>
                  <a:schemeClr val="dk1"/>
                </a:solidFill>
              </a:rPr>
              <a:t>customer service and engagement</a:t>
            </a:r>
            <a:r>
              <a:rPr lang="en">
                <a:solidFill>
                  <a:schemeClr val="dk1"/>
                </a:solidFill>
              </a:rPr>
              <a:t> for middle-aged customers.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Loyalty Programs for High-Risk Age Groups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Introduce </a:t>
            </a:r>
            <a:r>
              <a:rPr b="1" lang="en">
                <a:solidFill>
                  <a:schemeClr val="dk1"/>
                </a:solidFill>
              </a:rPr>
              <a:t>exclusive banking benefits</a:t>
            </a:r>
            <a:r>
              <a:rPr lang="en">
                <a:solidFill>
                  <a:schemeClr val="dk1"/>
                </a:solidFill>
              </a:rPr>
              <a:t> for customers aged 35-45 to retain them.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Retain New Customers: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Offer welcome bonuses, financial planning assistance, and onboarding benefits.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Educate them about long-term advantages of staying with the bank.</a:t>
            </a:r>
            <a:endParaRPr/>
          </a:p>
          <a:p>
            <a:pPr indent="0" lvl="0" marL="0" rtl="0" algn="l">
              <a:spcBef>
                <a:spcPts val="1200"/>
              </a:spcBef>
              <a:spcAft>
                <a:spcPts val="0"/>
              </a:spcAft>
              <a:buNone/>
            </a:pPr>
            <a:r>
              <a:t/>
            </a:r>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Insights from Tenure in Churn Analysis: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Longer Tenure = Higher Loyalty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Customers who have been with the bank for many years are less likely to churn.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They have built trust with the bank and may have multiple financial products, making switching harder.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Shorter Tenure = Higher Churn Risk</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Newer customers (e.g., less than 2 years) are more likely to leave.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They may still be exploring different banks or be dissatisfied with initial services.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If they only have one product, they have fewer reasons to stay.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Mid-Tenure (3-6 years) Customers Can Be Unstable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Some mid-tenure customers may churn if they don't see continued value from the bank.</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Competitors offering better interest rates or rewards could lure them away.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32e04589e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32e04589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Churn by Products Held</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Takeaways: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Customers with 2 products are the most stable</a:t>
            </a:r>
            <a:r>
              <a:rPr lang="en">
                <a:solidFill>
                  <a:schemeClr val="dk1"/>
                </a:solidFill>
              </a:rPr>
              <a:t> – they churn the least.</a:t>
            </a:r>
            <a:br>
              <a:rPr lang="en">
                <a:solidFill>
                  <a:schemeClr val="dk1"/>
                </a:solidFill>
              </a:rPr>
            </a:br>
            <a:r>
              <a:rPr lang="en">
                <a:solidFill>
                  <a:schemeClr val="dk1"/>
                </a:solidFill>
              </a:rPr>
              <a:t>❌ </a:t>
            </a:r>
            <a:r>
              <a:rPr b="1" lang="en">
                <a:solidFill>
                  <a:schemeClr val="dk1"/>
                </a:solidFill>
              </a:rPr>
              <a:t>Customers with 3+ products churn at alarmingly high rates</a:t>
            </a:r>
            <a:r>
              <a:rPr lang="en">
                <a:solidFill>
                  <a:schemeClr val="dk1"/>
                </a:solidFill>
              </a:rPr>
              <a:t> – this could indicate dissatisfaction, aggressive cross-selling, or financial strain.</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Recommended Actions: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Encourage customers with only one product</a:t>
            </a:r>
            <a:r>
              <a:rPr lang="en">
                <a:solidFill>
                  <a:schemeClr val="dk1"/>
                </a:solidFill>
              </a:rPr>
              <a:t> to adopt a second one (e.g., if they only have a checking account, offer them a savings account).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Investigate why customers with 3+ products are leaving.</a:t>
            </a:r>
            <a:r>
              <a:rPr lang="en">
                <a:solidFill>
                  <a:schemeClr val="dk1"/>
                </a:solidFill>
              </a:rPr>
              <a:t> Are they being sold products they don’t need? Are fees or complexities driving them away?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Offer personalized financial guidance</a:t>
            </a:r>
            <a:r>
              <a:rPr lang="en">
                <a:solidFill>
                  <a:schemeClr val="dk1"/>
                </a:solidFill>
              </a:rPr>
              <a:t> to customers with multiple products to ensure they’re getting value from them.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rPr>
              <a:t>Taking a closer look At products held</a:t>
            </a:r>
            <a:endParaRPr b="1" sz="12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Customers with Only One Product (NumOfProducts = 1)</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Average Age:</a:t>
            </a:r>
            <a:r>
              <a:rPr lang="en">
                <a:solidFill>
                  <a:schemeClr val="dk1"/>
                </a:solidFill>
              </a:rPr>
              <a:t> 39.67</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Total Customers:</a:t>
            </a:r>
            <a:r>
              <a:rPr lang="en">
                <a:solidFill>
                  <a:schemeClr val="dk1"/>
                </a:solidFill>
              </a:rPr>
              <a:t> 5,084</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Churn Rate:</a:t>
            </a:r>
            <a:r>
              <a:rPr lang="en">
                <a:solidFill>
                  <a:schemeClr val="dk1"/>
                </a:solidFill>
              </a:rPr>
              <a:t> 27.71%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Insight:</a:t>
            </a:r>
            <a:r>
              <a:rPr lang="en">
                <a:solidFill>
                  <a:schemeClr val="dk1"/>
                </a:solidFill>
              </a:rPr>
              <a:t> These customers churn at a moderate rate, indicating they may not feel fully engaged with the bank.</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Customers with Two Products (NumOfProducts = 2)</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Average Age:</a:t>
            </a:r>
            <a:r>
              <a:rPr lang="en">
                <a:solidFill>
                  <a:schemeClr val="dk1"/>
                </a:solidFill>
              </a:rPr>
              <a:t> 37.75</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Total Customers:</a:t>
            </a:r>
            <a:r>
              <a:rPr lang="en">
                <a:solidFill>
                  <a:schemeClr val="dk1"/>
                </a:solidFill>
              </a:rPr>
              <a:t> 4,590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Churn Rate:</a:t>
            </a:r>
            <a:r>
              <a:rPr lang="en">
                <a:solidFill>
                  <a:schemeClr val="dk1"/>
                </a:solidFill>
              </a:rPr>
              <a:t> 7.60%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Insight:</a:t>
            </a:r>
            <a:r>
              <a:rPr lang="en">
                <a:solidFill>
                  <a:schemeClr val="dk1"/>
                </a:solidFill>
              </a:rPr>
              <a:t> This group has the </a:t>
            </a:r>
            <a:r>
              <a:rPr b="1" lang="en">
                <a:solidFill>
                  <a:schemeClr val="dk1"/>
                </a:solidFill>
              </a:rPr>
              <a:t>lowest churn rate</a:t>
            </a:r>
            <a:r>
              <a:rPr lang="en">
                <a:solidFill>
                  <a:schemeClr val="dk1"/>
                </a:solidFill>
              </a:rPr>
              <a:t>, suggesting that customers with at least two products feel more committed to staying.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Customers with Three Products (NumOfProducts = 3)</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Average Age:</a:t>
            </a:r>
            <a:r>
              <a:rPr lang="en">
                <a:solidFill>
                  <a:schemeClr val="dk1"/>
                </a:solidFill>
              </a:rPr>
              <a:t> 43.20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Total Customers:</a:t>
            </a:r>
            <a:r>
              <a:rPr lang="en">
                <a:solidFill>
                  <a:schemeClr val="dk1"/>
                </a:solidFill>
              </a:rPr>
              <a:t> 266</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Churn Rate:</a:t>
            </a:r>
            <a:r>
              <a:rPr lang="en">
                <a:solidFill>
                  <a:schemeClr val="dk1"/>
                </a:solidFill>
              </a:rPr>
              <a:t> 82.71%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Insight:</a:t>
            </a:r>
            <a:r>
              <a:rPr lang="en">
                <a:solidFill>
                  <a:schemeClr val="dk1"/>
                </a:solidFill>
              </a:rPr>
              <a:t> A </a:t>
            </a:r>
            <a:r>
              <a:rPr b="1" lang="en">
                <a:solidFill>
                  <a:schemeClr val="dk1"/>
                </a:solidFill>
              </a:rPr>
              <a:t>very high churn rate</a:t>
            </a:r>
            <a:r>
              <a:rPr lang="en">
                <a:solidFill>
                  <a:schemeClr val="dk1"/>
                </a:solidFill>
              </a:rPr>
              <a:t>, which is unexpected. This could indicate that customers with three products might have been oversold financial products or have experienced dissatisfaction.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Customers with Four Products (NumOfProducts = 4)</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Average Age:</a:t>
            </a:r>
            <a:r>
              <a:rPr lang="en">
                <a:solidFill>
                  <a:schemeClr val="dk1"/>
                </a:solidFill>
              </a:rPr>
              <a:t> 45.68</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Total Customers:</a:t>
            </a:r>
            <a:r>
              <a:rPr lang="en">
                <a:solidFill>
                  <a:schemeClr val="dk1"/>
                </a:solidFill>
              </a:rPr>
              <a:t> 60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Churn Rate:</a:t>
            </a:r>
            <a:r>
              <a:rPr lang="en">
                <a:solidFill>
                  <a:schemeClr val="dk1"/>
                </a:solidFill>
              </a:rPr>
              <a:t> 100%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Insight:</a:t>
            </a:r>
            <a:r>
              <a:rPr lang="en">
                <a:solidFill>
                  <a:schemeClr val="dk1"/>
                </a:solidFill>
              </a:rPr>
              <a:t> Every customer in this group churned. This strongly suggests that customers with too many products might be feeling overwhelmed, or they may be high-value customers who left for better financial services elsewhere.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Takeaways: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Customers with 2 products are the most stable</a:t>
            </a:r>
            <a:r>
              <a:rPr lang="en">
                <a:solidFill>
                  <a:schemeClr val="dk1"/>
                </a:solidFill>
              </a:rPr>
              <a:t> – they churn the least.</a:t>
            </a:r>
            <a:br>
              <a:rPr lang="en">
                <a:solidFill>
                  <a:schemeClr val="dk1"/>
                </a:solidFill>
              </a:rPr>
            </a:br>
            <a:r>
              <a:rPr lang="en">
                <a:solidFill>
                  <a:schemeClr val="dk1"/>
                </a:solidFill>
              </a:rPr>
              <a:t>❌ </a:t>
            </a:r>
            <a:r>
              <a:rPr b="1" lang="en">
                <a:solidFill>
                  <a:schemeClr val="dk1"/>
                </a:solidFill>
              </a:rPr>
              <a:t>Customers with 3+ products churn at alarmingly high rates</a:t>
            </a:r>
            <a:r>
              <a:rPr lang="en">
                <a:solidFill>
                  <a:schemeClr val="dk1"/>
                </a:solidFill>
              </a:rPr>
              <a:t> – this could indicate dissatisfaction, aggressive cross-selling, or financial strain.</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Recommended Actions: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Encourage customers with only one product</a:t>
            </a:r>
            <a:r>
              <a:rPr lang="en">
                <a:solidFill>
                  <a:schemeClr val="dk1"/>
                </a:solidFill>
              </a:rPr>
              <a:t> to adopt a second one (e.g., if they only have a checking account, offer them a savings account).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Investigate why customers with 3+ products are leaving.</a:t>
            </a:r>
            <a:r>
              <a:rPr lang="en">
                <a:solidFill>
                  <a:schemeClr val="dk1"/>
                </a:solidFill>
              </a:rPr>
              <a:t> Are they being sold products they don’t need? Are fees or complexities driving them away?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Offer personalized financial guidance</a:t>
            </a:r>
            <a:r>
              <a:rPr lang="en">
                <a:solidFill>
                  <a:schemeClr val="dk1"/>
                </a:solidFill>
              </a:rPr>
              <a:t> to customers with multiple products to ensure they’re getting value from them.</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1.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A86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A86E8"/>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632850" y="918075"/>
            <a:ext cx="7878300" cy="24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Understanding</a:t>
            </a:r>
            <a:r>
              <a:rPr lang="en"/>
              <a:t> Customer Bank Churn </a:t>
            </a:r>
            <a:endParaRPr/>
          </a:p>
        </p:txBody>
      </p:sp>
      <p:sp>
        <p:nvSpPr>
          <p:cNvPr id="372" name="Google Shape;372;p59"/>
          <p:cNvSpPr txBox="1"/>
          <p:nvPr>
            <p:ph idx="2" type="subTitle"/>
          </p:nvPr>
        </p:nvSpPr>
        <p:spPr>
          <a:xfrm>
            <a:off x="2792275" y="3517863"/>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solidFill>
                  <a:schemeClr val="dk1"/>
                </a:solidFill>
              </a:rPr>
              <a:t>Keegan Nair</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8"/>
          <p:cNvSpPr txBox="1"/>
          <p:nvPr>
            <p:ph idx="1" type="subTitle"/>
          </p:nvPr>
        </p:nvSpPr>
        <p:spPr>
          <a:xfrm>
            <a:off x="469650" y="121800"/>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Data Visualisation Tableau</a:t>
            </a:r>
            <a:endParaRPr sz="3200">
              <a:solidFill>
                <a:schemeClr val="dk1"/>
              </a:solidFill>
            </a:endParaRPr>
          </a:p>
        </p:txBody>
      </p:sp>
      <p:sp>
        <p:nvSpPr>
          <p:cNvPr id="438" name="Google Shape;438;p68"/>
          <p:cNvSpPr txBox="1"/>
          <p:nvPr>
            <p:ph idx="3" type="subTitle"/>
          </p:nvPr>
        </p:nvSpPr>
        <p:spPr>
          <a:xfrm>
            <a:off x="709000" y="1208650"/>
            <a:ext cx="7312800" cy="331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Viz here</a:t>
            </a:r>
            <a:endParaRPr sz="2100"/>
          </a:p>
          <a:p>
            <a:pPr indent="-361950" lvl="0" marL="457200" rtl="0" algn="l">
              <a:lnSpc>
                <a:spcPct val="115000"/>
              </a:lnSpc>
              <a:spcBef>
                <a:spcPts val="0"/>
              </a:spcBef>
              <a:spcAft>
                <a:spcPts val="0"/>
              </a:spcAft>
              <a:buSzPts val="2100"/>
              <a:buChar char="●"/>
            </a:pPr>
            <a:r>
              <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9" name="Google Shape;439;p6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0" name="Google Shape;440;p68"/>
          <p:cNvPicPr preferRelativeResize="0"/>
          <p:nvPr/>
        </p:nvPicPr>
        <p:blipFill>
          <a:blip r:embed="rId3">
            <a:alphaModFix/>
          </a:blip>
          <a:stretch>
            <a:fillRect/>
          </a:stretch>
        </p:blipFill>
        <p:spPr>
          <a:xfrm>
            <a:off x="76200" y="753150"/>
            <a:ext cx="8953499" cy="422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9"/>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Recommendations</a:t>
            </a:r>
            <a:endParaRPr sz="3200">
              <a:solidFill>
                <a:schemeClr val="dk1"/>
              </a:solidFill>
            </a:endParaRPr>
          </a:p>
        </p:txBody>
      </p:sp>
      <p:sp>
        <p:nvSpPr>
          <p:cNvPr id="446" name="Google Shape;446;p69"/>
          <p:cNvSpPr txBox="1"/>
          <p:nvPr>
            <p:ph idx="3" type="subTitle"/>
          </p:nvPr>
        </p:nvSpPr>
        <p:spPr>
          <a:xfrm>
            <a:off x="709000" y="1208650"/>
            <a:ext cx="7312800" cy="3645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Implement targeted retention strategies </a:t>
            </a:r>
            <a:endParaRPr sz="2100"/>
          </a:p>
          <a:p>
            <a:pPr indent="-361950" lvl="0" marL="457200" rtl="0" algn="l">
              <a:lnSpc>
                <a:spcPct val="115000"/>
              </a:lnSpc>
              <a:spcBef>
                <a:spcPts val="0"/>
              </a:spcBef>
              <a:spcAft>
                <a:spcPts val="0"/>
              </a:spcAft>
              <a:buSzPts val="2100"/>
              <a:buChar char="●"/>
            </a:pPr>
            <a:r>
              <a:rPr lang="en" sz="2100"/>
              <a:t>Introduce loyalty programs.</a:t>
            </a:r>
            <a:endParaRPr sz="2100"/>
          </a:p>
          <a:p>
            <a:pPr indent="-361950" lvl="0" marL="457200" rtl="0" algn="l">
              <a:lnSpc>
                <a:spcPct val="115000"/>
              </a:lnSpc>
              <a:spcBef>
                <a:spcPts val="0"/>
              </a:spcBef>
              <a:spcAft>
                <a:spcPts val="0"/>
              </a:spcAft>
              <a:buSzPts val="2100"/>
              <a:buChar char="●"/>
            </a:pPr>
            <a:r>
              <a:rPr lang="en" sz="2100"/>
              <a:t>Offer exclusive banking benefits for high-risk customers</a:t>
            </a:r>
            <a:endParaRPr sz="2100"/>
          </a:p>
          <a:p>
            <a:pPr indent="-361950" lvl="0" marL="457200" rtl="0" algn="l">
              <a:lnSpc>
                <a:spcPct val="115000"/>
              </a:lnSpc>
              <a:spcBef>
                <a:spcPts val="0"/>
              </a:spcBef>
              <a:spcAft>
                <a:spcPts val="0"/>
              </a:spcAft>
              <a:buSzPts val="2100"/>
              <a:buChar char="●"/>
            </a:pPr>
            <a:r>
              <a:rPr lang="en" sz="2100"/>
              <a:t>Strengthen complaint resolution processes</a:t>
            </a:r>
            <a:endParaRPr sz="2100"/>
          </a:p>
          <a:p>
            <a:pPr indent="-361950" lvl="0" marL="457200" rtl="0" algn="l">
              <a:lnSpc>
                <a:spcPct val="115000"/>
              </a:lnSpc>
              <a:spcBef>
                <a:spcPts val="0"/>
              </a:spcBef>
              <a:spcAft>
                <a:spcPts val="0"/>
              </a:spcAft>
              <a:buSzPts val="2100"/>
              <a:buChar char="●"/>
            </a:pPr>
            <a:r>
              <a:rPr lang="en" sz="2100"/>
              <a:t>Encourage customers to adopt a second</a:t>
            </a:r>
            <a:endParaRPr sz="2100"/>
          </a:p>
        </p:txBody>
      </p:sp>
      <p:sp>
        <p:nvSpPr>
          <p:cNvPr id="447" name="Google Shape;447;p6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0"/>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Conclusion</a:t>
            </a:r>
            <a:endParaRPr sz="3200">
              <a:solidFill>
                <a:schemeClr val="dk1"/>
              </a:solidFill>
            </a:endParaRPr>
          </a:p>
        </p:txBody>
      </p:sp>
      <p:sp>
        <p:nvSpPr>
          <p:cNvPr id="453" name="Google Shape;453;p70"/>
          <p:cNvSpPr txBox="1"/>
          <p:nvPr>
            <p:ph idx="3" type="subTitle"/>
          </p:nvPr>
        </p:nvSpPr>
        <p:spPr>
          <a:xfrm>
            <a:off x="709000" y="1208650"/>
            <a:ext cx="7312800" cy="331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Key findings - Middle aged customers, inactive and customers with 3+ products.</a:t>
            </a:r>
            <a:endParaRPr sz="2100"/>
          </a:p>
          <a:p>
            <a:pPr indent="-361950" lvl="0" marL="457200" rtl="0" algn="l">
              <a:lnSpc>
                <a:spcPct val="115000"/>
              </a:lnSpc>
              <a:spcBef>
                <a:spcPts val="0"/>
              </a:spcBef>
              <a:spcAft>
                <a:spcPts val="0"/>
              </a:spcAft>
              <a:buSzPts val="2100"/>
              <a:buChar char="●"/>
            </a:pPr>
            <a:r>
              <a:rPr lang="en" sz="2100"/>
              <a:t>Germany Has highest Churn</a:t>
            </a:r>
            <a:endParaRPr sz="2100"/>
          </a:p>
          <a:p>
            <a:pPr indent="-361950" lvl="0" marL="457200" rtl="0" algn="l">
              <a:lnSpc>
                <a:spcPct val="115000"/>
              </a:lnSpc>
              <a:spcBef>
                <a:spcPts val="0"/>
              </a:spcBef>
              <a:spcAft>
                <a:spcPts val="0"/>
              </a:spcAft>
              <a:buSzPts val="2100"/>
              <a:buChar char="●"/>
            </a:pPr>
            <a:r>
              <a:rPr lang="en" sz="2100"/>
              <a:t>Implement recommendations</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4" name="Google Shape;454;p7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ph idx="1" type="subTitle"/>
          </p:nvPr>
        </p:nvSpPr>
        <p:spPr>
          <a:xfrm>
            <a:off x="475075" y="309225"/>
            <a:ext cx="3655200" cy="7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Introduction</a:t>
            </a:r>
            <a:endParaRPr sz="3200">
              <a:solidFill>
                <a:schemeClr val="dk1"/>
              </a:solidFill>
            </a:endParaRPr>
          </a:p>
        </p:txBody>
      </p:sp>
      <p:sp>
        <p:nvSpPr>
          <p:cNvPr id="378" name="Google Shape;378;p60"/>
          <p:cNvSpPr txBox="1"/>
          <p:nvPr>
            <p:ph idx="3" type="subTitle"/>
          </p:nvPr>
        </p:nvSpPr>
        <p:spPr>
          <a:xfrm>
            <a:off x="709000" y="1208650"/>
            <a:ext cx="7312800" cy="331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latin typeface="Hepta Slab"/>
                <a:ea typeface="Hepta Slab"/>
                <a:cs typeface="Hepta Slab"/>
                <a:sym typeface="Hepta Slab"/>
              </a:rPr>
              <a:t>Project Aim:</a:t>
            </a:r>
            <a:r>
              <a:rPr lang="en" sz="2100"/>
              <a:t> </a:t>
            </a:r>
            <a:r>
              <a:rPr lang="en" sz="1800"/>
              <a:t>Identify key factors influencing churn, and provide actionable recommendations to improve customer retention.</a:t>
            </a:r>
            <a:endParaRPr sz="1800"/>
          </a:p>
          <a:p>
            <a:pPr indent="0" lvl="0" marL="0" rtl="0" algn="l">
              <a:lnSpc>
                <a:spcPct val="115000"/>
              </a:lnSpc>
              <a:spcBef>
                <a:spcPts val="0"/>
              </a:spcBef>
              <a:spcAft>
                <a:spcPts val="0"/>
              </a:spcAft>
              <a:buNone/>
            </a:pPr>
            <a:r>
              <a:t/>
            </a:r>
            <a:endParaRPr sz="1800"/>
          </a:p>
          <a:p>
            <a:pPr indent="-361950" lvl="0" marL="457200" rtl="0" algn="l">
              <a:lnSpc>
                <a:spcPct val="115000"/>
              </a:lnSpc>
              <a:spcBef>
                <a:spcPts val="0"/>
              </a:spcBef>
              <a:spcAft>
                <a:spcPts val="0"/>
              </a:spcAft>
              <a:buSzPts val="2100"/>
              <a:buChar char="●"/>
            </a:pPr>
            <a:r>
              <a:rPr b="1" lang="en" sz="2100">
                <a:latin typeface="Hepta Slab"/>
                <a:ea typeface="Hepta Slab"/>
                <a:cs typeface="Hepta Slab"/>
                <a:sym typeface="Hepta Slab"/>
              </a:rPr>
              <a:t>Technologies Used:</a:t>
            </a:r>
            <a:r>
              <a:rPr lang="en" sz="2100"/>
              <a:t> </a:t>
            </a:r>
            <a:endParaRPr sz="2100"/>
          </a:p>
          <a:p>
            <a:pPr indent="-342900" lvl="0" marL="457200" rtl="0" algn="l">
              <a:lnSpc>
                <a:spcPct val="115000"/>
              </a:lnSpc>
              <a:spcBef>
                <a:spcPts val="0"/>
              </a:spcBef>
              <a:spcAft>
                <a:spcPts val="0"/>
              </a:spcAft>
              <a:buSzPts val="1800"/>
              <a:buChar char="●"/>
            </a:pPr>
            <a:r>
              <a:rPr lang="en" sz="1800"/>
              <a:t>Python, </a:t>
            </a:r>
            <a:endParaRPr sz="1800"/>
          </a:p>
          <a:p>
            <a:pPr indent="-342900" lvl="0" marL="457200" rtl="0" algn="l">
              <a:lnSpc>
                <a:spcPct val="115000"/>
              </a:lnSpc>
              <a:spcBef>
                <a:spcPts val="0"/>
              </a:spcBef>
              <a:spcAft>
                <a:spcPts val="0"/>
              </a:spcAft>
              <a:buSzPts val="1800"/>
              <a:buChar char="●"/>
            </a:pPr>
            <a:r>
              <a:rPr lang="en" sz="1800"/>
              <a:t>MySQL </a:t>
            </a:r>
            <a:endParaRPr sz="1800"/>
          </a:p>
          <a:p>
            <a:pPr indent="-342900" lvl="0" marL="457200" rtl="0" algn="l">
              <a:lnSpc>
                <a:spcPct val="115000"/>
              </a:lnSpc>
              <a:spcBef>
                <a:spcPts val="0"/>
              </a:spcBef>
              <a:spcAft>
                <a:spcPts val="0"/>
              </a:spcAft>
              <a:buSzPts val="1800"/>
              <a:buChar char="●"/>
            </a:pPr>
            <a:r>
              <a:rPr lang="en" sz="1800"/>
              <a:t>Tableau.</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9" name="Google Shape;379;p6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1"/>
          <p:cNvSpPr txBox="1"/>
          <p:nvPr>
            <p:ph idx="1" type="subTitle"/>
          </p:nvPr>
        </p:nvSpPr>
        <p:spPr>
          <a:xfrm>
            <a:off x="475075" y="309225"/>
            <a:ext cx="3655200" cy="6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Key </a:t>
            </a:r>
            <a:r>
              <a:rPr lang="en" sz="3200">
                <a:solidFill>
                  <a:schemeClr val="dk1"/>
                </a:solidFill>
              </a:rPr>
              <a:t>Objectives</a:t>
            </a:r>
            <a:endParaRPr sz="3200">
              <a:solidFill>
                <a:schemeClr val="dk1"/>
              </a:solidFill>
            </a:endParaRPr>
          </a:p>
        </p:txBody>
      </p:sp>
      <p:sp>
        <p:nvSpPr>
          <p:cNvPr id="385" name="Google Shape;385;p61"/>
          <p:cNvSpPr txBox="1"/>
          <p:nvPr>
            <p:ph idx="3" type="subTitle"/>
          </p:nvPr>
        </p:nvSpPr>
        <p:spPr>
          <a:xfrm>
            <a:off x="709000" y="1208650"/>
            <a:ext cx="7312800" cy="3319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Why do customers leave the bank and What are the primary factors influencing churn?</a:t>
            </a:r>
            <a:endParaRPr sz="2400"/>
          </a:p>
          <a:p>
            <a:pPr indent="-381000" lvl="0" marL="457200" rtl="0" algn="l">
              <a:lnSpc>
                <a:spcPct val="115000"/>
              </a:lnSpc>
              <a:spcBef>
                <a:spcPts val="0"/>
              </a:spcBef>
              <a:spcAft>
                <a:spcPts val="0"/>
              </a:spcAft>
              <a:buSzPts val="2400"/>
              <a:buChar char="●"/>
            </a:pPr>
            <a:r>
              <a:rPr lang="en" sz="2400"/>
              <a:t>How can the bank reduce churn and improve customer retention?</a:t>
            </a:r>
            <a:endParaRPr sz="2400"/>
          </a:p>
          <a:p>
            <a:pPr indent="0" lvl="0" marL="0" rtl="0" algn="l">
              <a:spcBef>
                <a:spcPts val="0"/>
              </a:spcBef>
              <a:spcAft>
                <a:spcPts val="0"/>
              </a:spcAft>
              <a:buNone/>
            </a:pPr>
            <a:r>
              <a:t/>
            </a:r>
            <a:endParaRPr/>
          </a:p>
        </p:txBody>
      </p:sp>
      <p:sp>
        <p:nvSpPr>
          <p:cNvPr id="386" name="Google Shape;386;p6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About the Dataset</a:t>
            </a:r>
            <a:endParaRPr sz="3200">
              <a:solidFill>
                <a:schemeClr val="dk1"/>
              </a:solidFill>
            </a:endParaRPr>
          </a:p>
        </p:txBody>
      </p:sp>
      <p:sp>
        <p:nvSpPr>
          <p:cNvPr id="392" name="Google Shape;392;p62"/>
          <p:cNvSpPr txBox="1"/>
          <p:nvPr>
            <p:ph idx="3" type="subTitle"/>
          </p:nvPr>
        </p:nvSpPr>
        <p:spPr>
          <a:xfrm>
            <a:off x="709000" y="1208650"/>
            <a:ext cx="7312800" cy="331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Hepta Slab"/>
                <a:ea typeface="Hepta Slab"/>
                <a:cs typeface="Hepta Slab"/>
                <a:sym typeface="Hepta Slab"/>
              </a:rPr>
              <a:t>Dataset info:</a:t>
            </a:r>
            <a:endParaRPr b="1" sz="2400">
              <a:latin typeface="Hepta Slab"/>
              <a:ea typeface="Hepta Slab"/>
              <a:cs typeface="Hepta Slab"/>
              <a:sym typeface="Hepta Slab"/>
            </a:endParaRPr>
          </a:p>
          <a:p>
            <a:pPr indent="-361950" lvl="0" marL="457200" rtl="0" algn="l">
              <a:lnSpc>
                <a:spcPct val="115000"/>
              </a:lnSpc>
              <a:spcBef>
                <a:spcPts val="0"/>
              </a:spcBef>
              <a:spcAft>
                <a:spcPts val="0"/>
              </a:spcAft>
              <a:buSzPts val="2100"/>
              <a:buChar char="●"/>
            </a:pPr>
            <a:r>
              <a:rPr lang="en" sz="2100"/>
              <a:t>10,000 Custo</a:t>
            </a:r>
            <a:r>
              <a:rPr lang="en" sz="2100"/>
              <a:t>mer records</a:t>
            </a:r>
            <a:r>
              <a:rPr lang="en" sz="2100"/>
              <a:t> with 14 columns related to demographics, account details, and customer activity.</a:t>
            </a:r>
            <a:endParaRPr sz="2100"/>
          </a:p>
          <a:p>
            <a:pPr indent="-361950" lvl="0" marL="457200" rtl="0" algn="l">
              <a:lnSpc>
                <a:spcPct val="115000"/>
              </a:lnSpc>
              <a:spcBef>
                <a:spcPts val="0"/>
              </a:spcBef>
              <a:spcAft>
                <a:spcPts val="0"/>
              </a:spcAft>
              <a:buSzPts val="2100"/>
              <a:buChar char="●"/>
            </a:pPr>
            <a:r>
              <a:rPr lang="en" sz="2100"/>
              <a:t>Originated from Kaggle</a:t>
            </a:r>
            <a:endParaRPr sz="2100"/>
          </a:p>
          <a:p>
            <a:pPr indent="0" lvl="0" marL="457200" rtl="0" algn="l">
              <a:lnSpc>
                <a:spcPct val="115000"/>
              </a:lnSpc>
              <a:spcBef>
                <a:spcPts val="0"/>
              </a:spcBef>
              <a:spcAft>
                <a:spcPts val="0"/>
              </a:spcAft>
              <a:buNone/>
            </a:pPr>
            <a:r>
              <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3" name="Google Shape;393;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3"/>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Data processing and cleaning</a:t>
            </a:r>
            <a:endParaRPr sz="3200">
              <a:solidFill>
                <a:schemeClr val="dk1"/>
              </a:solidFill>
            </a:endParaRPr>
          </a:p>
        </p:txBody>
      </p:sp>
      <p:sp>
        <p:nvSpPr>
          <p:cNvPr id="399" name="Google Shape;399;p63"/>
          <p:cNvSpPr txBox="1"/>
          <p:nvPr>
            <p:ph idx="3" type="subTitle"/>
          </p:nvPr>
        </p:nvSpPr>
        <p:spPr>
          <a:xfrm>
            <a:off x="709000" y="1208650"/>
            <a:ext cx="7312800" cy="331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Step 1: Load &amp; Explore Data</a:t>
            </a:r>
            <a:endParaRPr sz="2100"/>
          </a:p>
          <a:p>
            <a:pPr indent="-361950" lvl="0" marL="457200" rtl="0" algn="l">
              <a:lnSpc>
                <a:spcPct val="115000"/>
              </a:lnSpc>
              <a:spcBef>
                <a:spcPts val="0"/>
              </a:spcBef>
              <a:spcAft>
                <a:spcPts val="0"/>
              </a:spcAft>
              <a:buSzPts val="2100"/>
              <a:buChar char="●"/>
            </a:pPr>
            <a:r>
              <a:rPr lang="en" sz="2100"/>
              <a:t>Step 2: Handle Missing &amp; Incorrect Data</a:t>
            </a:r>
            <a:endParaRPr sz="2100"/>
          </a:p>
          <a:p>
            <a:pPr indent="-361950" lvl="0" marL="457200" rtl="0" algn="l">
              <a:lnSpc>
                <a:spcPct val="115000"/>
              </a:lnSpc>
              <a:spcBef>
                <a:spcPts val="0"/>
              </a:spcBef>
              <a:spcAft>
                <a:spcPts val="0"/>
              </a:spcAft>
              <a:buSzPts val="2100"/>
              <a:buChar char="●"/>
            </a:pPr>
            <a:r>
              <a:rPr lang="en" sz="2100"/>
              <a:t>Step 3: Convert Data Types &amp; Standardize Formatting</a:t>
            </a:r>
            <a:endParaRPr sz="2100"/>
          </a:p>
          <a:p>
            <a:pPr indent="-361950" lvl="0" marL="457200" rtl="0" algn="l">
              <a:lnSpc>
                <a:spcPct val="115000"/>
              </a:lnSpc>
              <a:spcBef>
                <a:spcPts val="0"/>
              </a:spcBef>
              <a:spcAft>
                <a:spcPts val="0"/>
              </a:spcAft>
              <a:buSzPts val="2100"/>
              <a:buChar char="●"/>
            </a:pPr>
            <a:r>
              <a:rPr lang="en" sz="2100"/>
              <a:t>Step 4: Load Cleaned Data into MySQL</a:t>
            </a:r>
            <a:endParaRPr sz="2100"/>
          </a:p>
          <a:p>
            <a:pPr indent="0" lvl="0" marL="457200" rtl="0" algn="l">
              <a:lnSpc>
                <a:spcPct val="115000"/>
              </a:lnSpc>
              <a:spcBef>
                <a:spcPts val="0"/>
              </a:spcBef>
              <a:spcAft>
                <a:spcPts val="0"/>
              </a:spcAft>
              <a:buNone/>
            </a:pPr>
            <a:r>
              <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0" name="Google Shape;400;p6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Exploratory Analysis With SQL</a:t>
            </a:r>
            <a:endParaRPr sz="3200">
              <a:solidFill>
                <a:schemeClr val="dk1"/>
              </a:solidFill>
            </a:endParaRPr>
          </a:p>
        </p:txBody>
      </p:sp>
      <p:sp>
        <p:nvSpPr>
          <p:cNvPr id="406" name="Google Shape;406;p64"/>
          <p:cNvSpPr txBox="1"/>
          <p:nvPr>
            <p:ph idx="3" type="subTitle"/>
          </p:nvPr>
        </p:nvSpPr>
        <p:spPr>
          <a:xfrm>
            <a:off x="709000" y="1208650"/>
            <a:ext cx="7312800" cy="3319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Hepta Slab"/>
              <a:buChar char="●"/>
            </a:pPr>
            <a:r>
              <a:rPr b="1" lang="en" sz="2400">
                <a:latin typeface="Hepta Slab"/>
                <a:ea typeface="Hepta Slab"/>
                <a:cs typeface="Hepta Slab"/>
                <a:sym typeface="Hepta Slab"/>
              </a:rPr>
              <a:t>Exploration topics:</a:t>
            </a:r>
            <a:endParaRPr b="1" sz="2400">
              <a:latin typeface="Hepta Slab"/>
              <a:ea typeface="Hepta Slab"/>
              <a:cs typeface="Hepta Slab"/>
              <a:sym typeface="Hepta Slab"/>
            </a:endParaRPr>
          </a:p>
          <a:p>
            <a:pPr indent="-361950" lvl="1" marL="914400" rtl="0" algn="l">
              <a:lnSpc>
                <a:spcPct val="115000"/>
              </a:lnSpc>
              <a:spcBef>
                <a:spcPts val="0"/>
              </a:spcBef>
              <a:spcAft>
                <a:spcPts val="0"/>
              </a:spcAft>
              <a:buSzPts val="2100"/>
              <a:buAutoNum type="alphaLcPeriod"/>
            </a:pPr>
            <a:r>
              <a:rPr lang="en" sz="2100">
                <a:latin typeface="Hepta Slab"/>
                <a:ea typeface="Hepta Slab"/>
                <a:cs typeface="Hepta Slab"/>
                <a:sym typeface="Hepta Slab"/>
              </a:rPr>
              <a:t>Overall Churn rate</a:t>
            </a:r>
            <a:endParaRPr sz="2100">
              <a:latin typeface="Hepta Slab"/>
              <a:ea typeface="Hepta Slab"/>
              <a:cs typeface="Hepta Slab"/>
              <a:sym typeface="Hepta Slab"/>
            </a:endParaRPr>
          </a:p>
          <a:p>
            <a:pPr indent="-361950" lvl="1" marL="914400" rtl="0" algn="l">
              <a:lnSpc>
                <a:spcPct val="115000"/>
              </a:lnSpc>
              <a:spcBef>
                <a:spcPts val="0"/>
              </a:spcBef>
              <a:spcAft>
                <a:spcPts val="0"/>
              </a:spcAft>
              <a:buSzPts val="2100"/>
              <a:buAutoNum type="alphaLcPeriod"/>
            </a:pPr>
            <a:r>
              <a:rPr lang="en" sz="2100">
                <a:latin typeface="Hepta Slab"/>
                <a:ea typeface="Hepta Slab"/>
                <a:cs typeface="Hepta Slab"/>
                <a:sym typeface="Hepta Slab"/>
              </a:rPr>
              <a:t>Churn by Geography</a:t>
            </a:r>
            <a:endParaRPr sz="2100">
              <a:latin typeface="Hepta Slab"/>
              <a:ea typeface="Hepta Slab"/>
              <a:cs typeface="Hepta Slab"/>
              <a:sym typeface="Hepta Slab"/>
            </a:endParaRPr>
          </a:p>
          <a:p>
            <a:pPr indent="-361950" lvl="1" marL="914400" rtl="0" algn="l">
              <a:lnSpc>
                <a:spcPct val="115000"/>
              </a:lnSpc>
              <a:spcBef>
                <a:spcPts val="0"/>
              </a:spcBef>
              <a:spcAft>
                <a:spcPts val="0"/>
              </a:spcAft>
              <a:buSzPts val="2100"/>
              <a:buAutoNum type="alphaLcPeriod"/>
            </a:pPr>
            <a:r>
              <a:rPr lang="en" sz="2100">
                <a:latin typeface="Hepta Slab"/>
                <a:ea typeface="Hepta Slab"/>
                <a:cs typeface="Hepta Slab"/>
                <a:sym typeface="Hepta Slab"/>
              </a:rPr>
              <a:t>Impact of age on churn</a:t>
            </a:r>
            <a:endParaRPr sz="2100">
              <a:latin typeface="Hepta Slab"/>
              <a:ea typeface="Hepta Slab"/>
              <a:cs typeface="Hepta Slab"/>
              <a:sym typeface="Hepta Slab"/>
            </a:endParaRPr>
          </a:p>
          <a:p>
            <a:pPr indent="-361950" lvl="1" marL="914400" rtl="0" algn="l">
              <a:lnSpc>
                <a:spcPct val="115000"/>
              </a:lnSpc>
              <a:spcBef>
                <a:spcPts val="0"/>
              </a:spcBef>
              <a:spcAft>
                <a:spcPts val="0"/>
              </a:spcAft>
              <a:buSzPts val="2100"/>
              <a:buAutoNum type="alphaLcPeriod"/>
            </a:pPr>
            <a:r>
              <a:rPr lang="en" sz="2100">
                <a:latin typeface="Hepta Slab"/>
                <a:ea typeface="Hepta Slab"/>
                <a:cs typeface="Hepta Slab"/>
                <a:sym typeface="Hepta Slab"/>
              </a:rPr>
              <a:t>Customer Products</a:t>
            </a:r>
            <a:endParaRPr sz="2100">
              <a:latin typeface="Hepta Slab"/>
              <a:ea typeface="Hepta Slab"/>
              <a:cs typeface="Hepta Slab"/>
              <a:sym typeface="Hepta Slab"/>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7" name="Google Shape;407;p6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5"/>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Overall Churn Rate &amp; Geography</a:t>
            </a:r>
            <a:endParaRPr sz="3200">
              <a:solidFill>
                <a:schemeClr val="dk1"/>
              </a:solidFill>
            </a:endParaRPr>
          </a:p>
        </p:txBody>
      </p:sp>
      <p:sp>
        <p:nvSpPr>
          <p:cNvPr id="413" name="Google Shape;413;p65"/>
          <p:cNvSpPr txBox="1"/>
          <p:nvPr>
            <p:ph idx="3" type="subTitle"/>
          </p:nvPr>
        </p:nvSpPr>
        <p:spPr>
          <a:xfrm>
            <a:off x="571500" y="1208650"/>
            <a:ext cx="5544900" cy="3319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Hepta Slab"/>
              <a:buChar char="●"/>
            </a:pPr>
            <a:r>
              <a:rPr b="1" lang="en" sz="1800">
                <a:latin typeface="Hepta Slab"/>
                <a:ea typeface="Hepta Slab"/>
                <a:cs typeface="Hepta Slab"/>
                <a:sym typeface="Hepta Slab"/>
              </a:rPr>
              <a:t>Overall churn 20.38%</a:t>
            </a:r>
            <a:endParaRPr b="1" sz="1800">
              <a:latin typeface="Hepta Slab"/>
              <a:ea typeface="Hepta Slab"/>
              <a:cs typeface="Hepta Slab"/>
              <a:sym typeface="Hepta Slab"/>
            </a:endParaRPr>
          </a:p>
          <a:p>
            <a:pPr indent="-342900" lvl="0" marL="457200" rtl="0" algn="l">
              <a:lnSpc>
                <a:spcPct val="115000"/>
              </a:lnSpc>
              <a:spcBef>
                <a:spcPts val="0"/>
              </a:spcBef>
              <a:spcAft>
                <a:spcPts val="0"/>
              </a:spcAft>
              <a:buSzPts val="1800"/>
              <a:buFont typeface="Hepta Slab"/>
              <a:buChar char="●"/>
            </a:pPr>
            <a:r>
              <a:rPr b="1" lang="en" sz="1800">
                <a:latin typeface="Hepta Slab"/>
                <a:ea typeface="Hepta Slab"/>
                <a:cs typeface="Hepta Slab"/>
                <a:sym typeface="Hepta Slab"/>
              </a:rPr>
              <a:t>Germany had the highest rate at 32%</a:t>
            </a:r>
            <a:endParaRPr b="1" sz="1800">
              <a:latin typeface="Hepta Slab"/>
              <a:ea typeface="Hepta Slab"/>
              <a:cs typeface="Hepta Slab"/>
              <a:sym typeface="Hepta Slab"/>
            </a:endParaRPr>
          </a:p>
          <a:p>
            <a:pPr indent="-342900" lvl="0" marL="457200" rtl="0" algn="l">
              <a:lnSpc>
                <a:spcPct val="115000"/>
              </a:lnSpc>
              <a:spcBef>
                <a:spcPts val="0"/>
              </a:spcBef>
              <a:spcAft>
                <a:spcPts val="0"/>
              </a:spcAft>
              <a:buSzPts val="1800"/>
              <a:buFont typeface="Hepta Slab"/>
              <a:buChar char="●"/>
            </a:pPr>
            <a:r>
              <a:rPr b="1" lang="en" sz="1800">
                <a:latin typeface="Hepta Slab"/>
                <a:ea typeface="Hepta Slab"/>
                <a:cs typeface="Hepta Slab"/>
                <a:sym typeface="Hepta Slab"/>
              </a:rPr>
              <a:t>France higher customer count</a:t>
            </a:r>
            <a:endParaRPr b="1" sz="1800">
              <a:latin typeface="Hepta Slab"/>
              <a:ea typeface="Hepta Slab"/>
              <a:cs typeface="Hepta Slab"/>
              <a:sym typeface="Hepta Slab"/>
            </a:endParaRPr>
          </a:p>
          <a:p>
            <a:pPr indent="0" lvl="0" marL="0" rtl="0" algn="l">
              <a:lnSpc>
                <a:spcPct val="115000"/>
              </a:lnSpc>
              <a:spcBef>
                <a:spcPts val="0"/>
              </a:spcBef>
              <a:spcAft>
                <a:spcPts val="0"/>
              </a:spcAft>
              <a:buNone/>
            </a:pPr>
            <a:r>
              <a:t/>
            </a:r>
            <a:endParaRPr b="1" sz="1800">
              <a:latin typeface="Hepta Slab"/>
              <a:ea typeface="Hepta Slab"/>
              <a:cs typeface="Hepta Slab"/>
              <a:sym typeface="Hepta Slab"/>
            </a:endParaRPr>
          </a:p>
          <a:p>
            <a:pPr indent="0" lvl="0" marL="0" rtl="0" algn="l">
              <a:lnSpc>
                <a:spcPct val="115000"/>
              </a:lnSpc>
              <a:spcBef>
                <a:spcPts val="0"/>
              </a:spcBef>
              <a:spcAft>
                <a:spcPts val="0"/>
              </a:spcAft>
              <a:buNone/>
            </a:pPr>
            <a:r>
              <a:rPr b="1" lang="en" sz="1800">
                <a:latin typeface="Hepta Slab"/>
                <a:ea typeface="Hepta Slab"/>
                <a:cs typeface="Hepta Slab"/>
                <a:sym typeface="Hepta Slab"/>
              </a:rPr>
              <a:t>Potential reasons</a:t>
            </a:r>
            <a:endParaRPr b="1" sz="1800">
              <a:latin typeface="Hepta Slab"/>
              <a:ea typeface="Hepta Slab"/>
              <a:cs typeface="Hepta Slab"/>
              <a:sym typeface="Hepta Slab"/>
            </a:endParaRPr>
          </a:p>
          <a:p>
            <a:pPr indent="-342900" lvl="0" marL="457200" rtl="0" algn="l">
              <a:lnSpc>
                <a:spcPct val="115000"/>
              </a:lnSpc>
              <a:spcBef>
                <a:spcPts val="0"/>
              </a:spcBef>
              <a:spcAft>
                <a:spcPts val="0"/>
              </a:spcAft>
              <a:buSzPts val="1800"/>
              <a:buChar char="-"/>
            </a:pPr>
            <a:r>
              <a:rPr lang="en" sz="1800"/>
              <a:t>Different </a:t>
            </a:r>
            <a:r>
              <a:rPr lang="en" sz="1800"/>
              <a:t>policies</a:t>
            </a:r>
            <a:r>
              <a:rPr lang="en" sz="1800"/>
              <a:t> in Germany</a:t>
            </a:r>
            <a:endParaRPr sz="1800"/>
          </a:p>
          <a:p>
            <a:pPr indent="-342900" lvl="0" marL="457200" rtl="0" algn="l">
              <a:lnSpc>
                <a:spcPct val="115000"/>
              </a:lnSpc>
              <a:spcBef>
                <a:spcPts val="0"/>
              </a:spcBef>
              <a:spcAft>
                <a:spcPts val="0"/>
              </a:spcAft>
              <a:buSzPts val="1800"/>
              <a:buChar char="-"/>
            </a:pPr>
            <a:r>
              <a:rPr lang="en" sz="1800"/>
              <a:t>Customer dissatisfaction in that region.</a:t>
            </a:r>
            <a:endParaRPr sz="1800"/>
          </a:p>
          <a:p>
            <a:pPr indent="0" lvl="0" marL="457200" rtl="0" algn="l">
              <a:lnSpc>
                <a:spcPct val="115000"/>
              </a:lnSpc>
              <a:spcBef>
                <a:spcPts val="0"/>
              </a:spcBef>
              <a:spcAft>
                <a:spcPts val="0"/>
              </a:spcAft>
              <a:buNone/>
            </a:pPr>
            <a:r>
              <a:t/>
            </a:r>
            <a:endParaRPr b="1" sz="2100">
              <a:latin typeface="Hepta Slab"/>
              <a:ea typeface="Hepta Slab"/>
              <a:cs typeface="Hepta Slab"/>
              <a:sym typeface="Hepta Slab"/>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414" name="Google Shape;414;p6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5" name="Google Shape;415;p65"/>
          <p:cNvPicPr preferRelativeResize="0"/>
          <p:nvPr/>
        </p:nvPicPr>
        <p:blipFill>
          <a:blip r:embed="rId3">
            <a:alphaModFix/>
          </a:blip>
          <a:stretch>
            <a:fillRect/>
          </a:stretch>
        </p:blipFill>
        <p:spPr>
          <a:xfrm>
            <a:off x="6057350" y="1010525"/>
            <a:ext cx="2564400" cy="3815050"/>
          </a:xfrm>
          <a:prstGeom prst="rect">
            <a:avLst/>
          </a:prstGeom>
          <a:noFill/>
          <a:ln>
            <a:noFill/>
          </a:ln>
        </p:spPr>
      </p:pic>
      <p:pic>
        <p:nvPicPr>
          <p:cNvPr id="416" name="Google Shape;416;p65"/>
          <p:cNvPicPr preferRelativeResize="0"/>
          <p:nvPr/>
        </p:nvPicPr>
        <p:blipFill rotWithShape="1">
          <a:blip r:embed="rId4">
            <a:alphaModFix/>
          </a:blip>
          <a:srcRect b="0" l="0" r="0" t="41985"/>
          <a:stretch/>
        </p:blipFill>
        <p:spPr>
          <a:xfrm>
            <a:off x="4138775" y="4433225"/>
            <a:ext cx="1762125" cy="39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6"/>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Age Distribution For Customers</a:t>
            </a:r>
            <a:endParaRPr sz="3200">
              <a:solidFill>
                <a:schemeClr val="dk1"/>
              </a:solidFill>
            </a:endParaRPr>
          </a:p>
        </p:txBody>
      </p:sp>
      <p:sp>
        <p:nvSpPr>
          <p:cNvPr id="422" name="Google Shape;422;p66"/>
          <p:cNvSpPr txBox="1"/>
          <p:nvPr>
            <p:ph idx="3" type="subTitle"/>
          </p:nvPr>
        </p:nvSpPr>
        <p:spPr>
          <a:xfrm>
            <a:off x="327525" y="1074500"/>
            <a:ext cx="4410900" cy="3529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Hepta Slab"/>
              <a:buChar char="●"/>
            </a:pPr>
            <a:r>
              <a:rPr b="1" lang="en" sz="1800">
                <a:latin typeface="Hepta Slab"/>
                <a:ea typeface="Hepta Slab"/>
                <a:cs typeface="Hepta Slab"/>
                <a:sym typeface="Hepta Slab"/>
              </a:rPr>
              <a:t>Middle aged customers churn the most</a:t>
            </a:r>
            <a:endParaRPr b="1" sz="1800">
              <a:latin typeface="Hepta Slab"/>
              <a:ea typeface="Hepta Slab"/>
              <a:cs typeface="Hepta Slab"/>
              <a:sym typeface="Hepta Slab"/>
            </a:endParaRPr>
          </a:p>
          <a:p>
            <a:pPr indent="0" lvl="0" marL="457200" rtl="0" algn="l">
              <a:lnSpc>
                <a:spcPct val="115000"/>
              </a:lnSpc>
              <a:spcBef>
                <a:spcPts val="0"/>
              </a:spcBef>
              <a:spcAft>
                <a:spcPts val="0"/>
              </a:spcAft>
              <a:buNone/>
            </a:pPr>
            <a:r>
              <a:t/>
            </a:r>
            <a:endParaRPr b="1" sz="1800">
              <a:latin typeface="Hepta Slab"/>
              <a:ea typeface="Hepta Slab"/>
              <a:cs typeface="Hepta Slab"/>
              <a:sym typeface="Hepta Slab"/>
            </a:endParaRPr>
          </a:p>
          <a:p>
            <a:pPr indent="0" lvl="0" marL="0" rtl="0" algn="l">
              <a:lnSpc>
                <a:spcPct val="115000"/>
              </a:lnSpc>
              <a:spcBef>
                <a:spcPts val="0"/>
              </a:spcBef>
              <a:spcAft>
                <a:spcPts val="0"/>
              </a:spcAft>
              <a:buNone/>
            </a:pPr>
            <a:r>
              <a:rPr b="1" lang="en" sz="1800">
                <a:latin typeface="Hepta Slab"/>
                <a:ea typeface="Hepta Slab"/>
                <a:cs typeface="Hepta Slab"/>
                <a:sym typeface="Hepta Slab"/>
              </a:rPr>
              <a:t>Potential reasons</a:t>
            </a:r>
            <a:endParaRPr b="1" sz="1800">
              <a:latin typeface="Hepta Slab"/>
              <a:ea typeface="Hepta Slab"/>
              <a:cs typeface="Hepta Slab"/>
              <a:sym typeface="Hepta Slab"/>
            </a:endParaRPr>
          </a:p>
          <a:p>
            <a:pPr indent="-342900" lvl="0" marL="457200" rtl="0" algn="l">
              <a:lnSpc>
                <a:spcPct val="115000"/>
              </a:lnSpc>
              <a:spcBef>
                <a:spcPts val="0"/>
              </a:spcBef>
              <a:spcAft>
                <a:spcPts val="0"/>
              </a:spcAft>
              <a:buSzPts val="1800"/>
              <a:buChar char="-"/>
            </a:pPr>
            <a:r>
              <a:rPr lang="en" sz="1800"/>
              <a:t>Customers may be switching for better deals</a:t>
            </a:r>
            <a:endParaRPr sz="1800"/>
          </a:p>
          <a:p>
            <a:pPr indent="-342900" lvl="0" marL="457200" rtl="0" algn="l">
              <a:lnSpc>
                <a:spcPct val="115000"/>
              </a:lnSpc>
              <a:spcBef>
                <a:spcPts val="0"/>
              </a:spcBef>
              <a:spcAft>
                <a:spcPts val="0"/>
              </a:spcAft>
              <a:buSzPts val="1800"/>
              <a:buChar char="-"/>
            </a:pPr>
            <a:r>
              <a:rPr lang="en" sz="1800"/>
              <a:t>Older customers have higher loyalty due to their tenure.</a:t>
            </a:r>
            <a:endParaRPr sz="1800"/>
          </a:p>
          <a:p>
            <a:pPr indent="0" lvl="0" marL="0" rtl="0" algn="l">
              <a:spcBef>
                <a:spcPts val="0"/>
              </a:spcBef>
              <a:spcAft>
                <a:spcPts val="0"/>
              </a:spcAft>
              <a:buNone/>
            </a:pPr>
            <a:r>
              <a:t/>
            </a:r>
            <a:endParaRPr/>
          </a:p>
        </p:txBody>
      </p:sp>
      <p:sp>
        <p:nvSpPr>
          <p:cNvPr id="423" name="Google Shape;423;p6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4" name="Google Shape;424;p66"/>
          <p:cNvPicPr preferRelativeResize="0"/>
          <p:nvPr/>
        </p:nvPicPr>
        <p:blipFill>
          <a:blip r:embed="rId3">
            <a:alphaModFix/>
          </a:blip>
          <a:stretch>
            <a:fillRect/>
          </a:stretch>
        </p:blipFill>
        <p:spPr>
          <a:xfrm>
            <a:off x="4805425" y="1172625"/>
            <a:ext cx="4127874" cy="279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7"/>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Customer Products</a:t>
            </a:r>
            <a:endParaRPr sz="3200">
              <a:solidFill>
                <a:schemeClr val="dk1"/>
              </a:solidFill>
            </a:endParaRPr>
          </a:p>
        </p:txBody>
      </p:sp>
      <p:sp>
        <p:nvSpPr>
          <p:cNvPr id="430" name="Google Shape;430;p6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67"/>
          <p:cNvSpPr txBox="1"/>
          <p:nvPr/>
        </p:nvSpPr>
        <p:spPr>
          <a:xfrm>
            <a:off x="571500" y="1090900"/>
            <a:ext cx="4431300" cy="345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Hepta Slab"/>
              <a:buChar char="●"/>
            </a:pPr>
            <a:r>
              <a:rPr b="1" lang="en" sz="1800">
                <a:solidFill>
                  <a:schemeClr val="lt1"/>
                </a:solidFill>
                <a:latin typeface="Hepta Slab"/>
                <a:ea typeface="Hepta Slab"/>
                <a:cs typeface="Hepta Slab"/>
                <a:sym typeface="Hepta Slab"/>
              </a:rPr>
              <a:t>Customers with 2 products churn the least 8%</a:t>
            </a:r>
            <a:endParaRPr b="1" sz="1800">
              <a:solidFill>
                <a:schemeClr val="lt1"/>
              </a:solidFill>
              <a:latin typeface="Hepta Slab"/>
              <a:ea typeface="Hepta Slab"/>
              <a:cs typeface="Hepta Slab"/>
              <a:sym typeface="Hepta Slab"/>
            </a:endParaRPr>
          </a:p>
          <a:p>
            <a:pPr indent="-342900" lvl="0" marL="457200" rtl="0" algn="l">
              <a:lnSpc>
                <a:spcPct val="115000"/>
              </a:lnSpc>
              <a:spcBef>
                <a:spcPts val="0"/>
              </a:spcBef>
              <a:spcAft>
                <a:spcPts val="0"/>
              </a:spcAft>
              <a:buClr>
                <a:schemeClr val="lt1"/>
              </a:buClr>
              <a:buSzPts val="1800"/>
              <a:buFont typeface="Hepta Slab"/>
              <a:buChar char="●"/>
            </a:pPr>
            <a:r>
              <a:rPr b="1" lang="en" sz="1800">
                <a:solidFill>
                  <a:schemeClr val="lt1"/>
                </a:solidFill>
                <a:latin typeface="Hepta Slab"/>
                <a:ea typeface="Hepta Slab"/>
                <a:cs typeface="Hepta Slab"/>
                <a:sym typeface="Hepta Slab"/>
              </a:rPr>
              <a:t>Customers with 3+ products churn rate alarmingly high</a:t>
            </a:r>
            <a:endParaRPr b="1" sz="1800">
              <a:solidFill>
                <a:schemeClr val="lt1"/>
              </a:solidFill>
              <a:latin typeface="Hepta Slab"/>
              <a:ea typeface="Hepta Slab"/>
              <a:cs typeface="Hepta Slab"/>
              <a:sym typeface="Hepta Slab"/>
            </a:endParaRPr>
          </a:p>
          <a:p>
            <a:pPr indent="0" lvl="0" marL="457200" rtl="0" algn="l">
              <a:lnSpc>
                <a:spcPct val="115000"/>
              </a:lnSpc>
              <a:spcBef>
                <a:spcPts val="0"/>
              </a:spcBef>
              <a:spcAft>
                <a:spcPts val="0"/>
              </a:spcAft>
              <a:buNone/>
            </a:pPr>
            <a:r>
              <a:t/>
            </a:r>
            <a:endParaRPr b="1" sz="1800">
              <a:solidFill>
                <a:schemeClr val="lt1"/>
              </a:solidFill>
              <a:latin typeface="Hepta Slab"/>
              <a:ea typeface="Hepta Slab"/>
              <a:cs typeface="Hepta Slab"/>
              <a:sym typeface="Hepta Slab"/>
            </a:endParaRPr>
          </a:p>
          <a:p>
            <a:pPr indent="0" lvl="0" marL="0" rtl="0" algn="l">
              <a:lnSpc>
                <a:spcPct val="115000"/>
              </a:lnSpc>
              <a:spcBef>
                <a:spcPts val="0"/>
              </a:spcBef>
              <a:spcAft>
                <a:spcPts val="0"/>
              </a:spcAft>
              <a:buNone/>
            </a:pPr>
            <a:r>
              <a:rPr b="1" lang="en" sz="1800">
                <a:solidFill>
                  <a:schemeClr val="lt1"/>
                </a:solidFill>
                <a:latin typeface="Hepta Slab"/>
                <a:ea typeface="Hepta Slab"/>
                <a:cs typeface="Hepta Slab"/>
                <a:sym typeface="Hepta Slab"/>
              </a:rPr>
              <a:t>Potential reasons</a:t>
            </a:r>
            <a:endParaRPr b="1" sz="1800">
              <a:solidFill>
                <a:schemeClr val="lt1"/>
              </a:solidFill>
              <a:latin typeface="Hepta Slab"/>
              <a:ea typeface="Hepta Slab"/>
              <a:cs typeface="Hepta Slab"/>
              <a:sym typeface="Hepta Slab"/>
            </a:endParaRPr>
          </a:p>
          <a:p>
            <a:pPr indent="-342900" lvl="0" marL="457200" rtl="0" algn="l">
              <a:lnSpc>
                <a:spcPct val="115000"/>
              </a:lnSpc>
              <a:spcBef>
                <a:spcPts val="0"/>
              </a:spcBef>
              <a:spcAft>
                <a:spcPts val="0"/>
              </a:spcAft>
              <a:buClr>
                <a:schemeClr val="lt1"/>
              </a:buClr>
              <a:buSzPts val="1800"/>
              <a:buFont typeface="Hepta Slab Medium"/>
              <a:buChar char="-"/>
            </a:pPr>
            <a:r>
              <a:rPr lang="en" sz="1800">
                <a:solidFill>
                  <a:schemeClr val="lt1"/>
                </a:solidFill>
                <a:latin typeface="Hepta Slab Medium"/>
                <a:ea typeface="Hepta Slab Medium"/>
                <a:cs typeface="Hepta Slab Medium"/>
                <a:sym typeface="Hepta Slab Medium"/>
              </a:rPr>
              <a:t>D</a:t>
            </a:r>
            <a:r>
              <a:rPr lang="en" sz="1800">
                <a:solidFill>
                  <a:schemeClr val="lt1"/>
                </a:solidFill>
                <a:latin typeface="Hepta Slab Medium"/>
                <a:ea typeface="Hepta Slab Medium"/>
                <a:cs typeface="Hepta Slab Medium"/>
                <a:sym typeface="Hepta Slab Medium"/>
              </a:rPr>
              <a:t>issatisfaction, aggressive cross-selling, or financial strain</a:t>
            </a:r>
            <a:endParaRPr/>
          </a:p>
        </p:txBody>
      </p:sp>
      <p:pic>
        <p:nvPicPr>
          <p:cNvPr id="432" name="Google Shape;432;p67"/>
          <p:cNvPicPr preferRelativeResize="0"/>
          <p:nvPr/>
        </p:nvPicPr>
        <p:blipFill>
          <a:blip r:embed="rId3">
            <a:alphaModFix/>
          </a:blip>
          <a:stretch>
            <a:fillRect/>
          </a:stretch>
        </p:blipFill>
        <p:spPr>
          <a:xfrm>
            <a:off x="4984164" y="966650"/>
            <a:ext cx="3962585" cy="345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