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85766" y="3734653"/>
            <a:ext cx="6858000" cy="142165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日期占位符 3"/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C05C3C-1148-45A9-8BDC-314231CEF079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E15918-F5F5-4BA3-9639-D9B2DFBBE82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4" y="2282148"/>
            <a:ext cx="9157127" cy="187452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矩形 12"/>
          <p:cNvSpPr/>
          <p:nvPr userDrawn="1"/>
        </p:nvSpPr>
        <p:spPr>
          <a:xfrm>
            <a:off x="2370978" y="619780"/>
            <a:ext cx="66988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海洋科学与技术学院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  <a:p>
            <a:r>
              <a:rPr lang="en-US" altLang="zh-CN" sz="2800" i="1" dirty="0" smtClean="0">
                <a:solidFill>
                  <a:schemeClr val="accent1">
                    <a:lumMod val="50000"/>
                  </a:schemeClr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School </a:t>
            </a:r>
            <a:r>
              <a:rPr lang="en-US" altLang="zh-CN" sz="2800" i="1" dirty="0">
                <a:solidFill>
                  <a:schemeClr val="accent1">
                    <a:lumMod val="50000"/>
                  </a:schemeClr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of Marine Science and Technology</a:t>
            </a:r>
            <a:endParaRPr lang="zh-CN" altLang="en-US" sz="2800" i="1" dirty="0">
              <a:solidFill>
                <a:schemeClr val="accent1">
                  <a:lumMod val="50000"/>
                </a:schemeClr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996739"/>
            <a:ext cx="2447109" cy="17993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7041" y="2193571"/>
            <a:ext cx="5663952" cy="211734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2983634" y="4041258"/>
            <a:ext cx="6166929" cy="23082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1" y="234890"/>
            <a:ext cx="1780158" cy="178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8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11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/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0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11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/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4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234" y="105889"/>
            <a:ext cx="7699220" cy="679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1754" y="1266720"/>
            <a:ext cx="7886700" cy="483731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17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/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4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06335" y="4434118"/>
            <a:ext cx="7341436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6334" y="2578090"/>
            <a:ext cx="7437665" cy="15937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877" y="2405849"/>
            <a:ext cx="5663952" cy="211734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-1" y="4100854"/>
            <a:ext cx="9152877" cy="23082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72830" y="11185"/>
            <a:ext cx="3391270" cy="2522515"/>
          </a:xfrm>
          <a:prstGeom prst="rect">
            <a:avLst/>
          </a:prstGeom>
        </p:spPr>
      </p:pic>
      <p:pic>
        <p:nvPicPr>
          <p:cNvPr id="11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/>
        </p:blipFill>
        <p:spPr bwMode="auto">
          <a:xfrm>
            <a:off x="71022" y="4273513"/>
            <a:ext cx="488271" cy="2223022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335" y="2705941"/>
            <a:ext cx="7116891" cy="135052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8" y="2665121"/>
            <a:ext cx="1394913" cy="139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5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234" y="171450"/>
            <a:ext cx="7566116" cy="6143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1754" y="1183996"/>
            <a:ext cx="3753096" cy="482491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254" y="1183996"/>
            <a:ext cx="3753096" cy="482491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18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/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6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234" y="105890"/>
            <a:ext cx="7886700" cy="7496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8556" y="1190660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67364" y="2014572"/>
            <a:ext cx="3869532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67864" y="1190660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67864" y="2014572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14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/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9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234" y="105890"/>
            <a:ext cx="7886700" cy="7496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10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/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9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/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1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12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/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7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12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/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5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5C3C-1148-45A9-8BDC-314231CEF079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2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潮汐调和分析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60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err="1" smtClean="0"/>
              <a:t>T_Tide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8" y="1894314"/>
            <a:ext cx="8426824" cy="41775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8904" y="1124873"/>
            <a:ext cx="61946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搜索</a:t>
            </a:r>
            <a:r>
              <a:rPr lang="en-US" altLang="zh-CN" sz="2400" dirty="0" smtClean="0">
                <a:solidFill>
                  <a:srgbClr val="FF0000"/>
                </a:solidFill>
              </a:rPr>
              <a:t>SEA-MAT</a:t>
            </a:r>
            <a:r>
              <a:rPr lang="zh-CN" altLang="en-US" sz="2400" dirty="0" smtClean="0"/>
              <a:t>或</a:t>
            </a:r>
            <a:r>
              <a:rPr lang="en-US" altLang="zh-CN" sz="2400" dirty="0" smtClean="0">
                <a:solidFill>
                  <a:srgbClr val="FF0000"/>
                </a:solidFill>
              </a:rPr>
              <a:t>google</a:t>
            </a:r>
            <a:r>
              <a:rPr lang="zh-CN" altLang="en-US" sz="2400" dirty="0" smtClean="0">
                <a:solidFill>
                  <a:srgbClr val="FF0000"/>
                </a:solidFill>
              </a:rPr>
              <a:t>搜索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T_Tide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000" dirty="0"/>
              <a:t>https://www.eoas.ubc.ca/~rich/#T_Tide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778904" y="6194976"/>
            <a:ext cx="821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t_tide</a:t>
            </a:r>
            <a:r>
              <a:rPr lang="zh-CN" altLang="en-US" dirty="0" smtClean="0"/>
              <a:t>文件夹放入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搜索路径中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:\</a:t>
            </a:r>
            <a:r>
              <a:rPr lang="en-US" altLang="zh-CN" dirty="0" smtClean="0"/>
              <a:t>Program Files\MATLAB\R2017a\toolbox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51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T_Tide</a:t>
            </a:r>
            <a:r>
              <a:rPr lang="zh-CN" altLang="en-US" dirty="0" smtClean="0"/>
              <a:t>的基本用法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7988" y="1331634"/>
            <a:ext cx="7590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T_Tide</a:t>
            </a:r>
            <a:r>
              <a:rPr lang="zh-CN" altLang="en-US" dirty="0" smtClean="0"/>
              <a:t>主要用到两个函数：</a:t>
            </a:r>
            <a:endParaRPr lang="en-US" altLang="zh-CN" dirty="0" smtClean="0"/>
          </a:p>
          <a:p>
            <a:r>
              <a:rPr lang="zh-CN" altLang="en-US" dirty="0" smtClean="0"/>
              <a:t>潮汐调和分析函数</a:t>
            </a:r>
            <a:r>
              <a:rPr lang="en-US" altLang="zh-CN" dirty="0" err="1" smtClean="0"/>
              <a:t>t_tide</a:t>
            </a:r>
            <a:r>
              <a:rPr lang="zh-CN" altLang="en-US" dirty="0" smtClean="0"/>
              <a:t>及预报函数</a:t>
            </a:r>
            <a:r>
              <a:rPr lang="en-US" altLang="zh-CN" dirty="0" err="1" smtClean="0"/>
              <a:t>t_predic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507988" y="2199903"/>
            <a:ext cx="8140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t_tide</a:t>
            </a:r>
            <a:r>
              <a:rPr lang="zh-CN" altLang="en-US" dirty="0" smtClean="0"/>
              <a:t>用法：</a:t>
            </a:r>
            <a:endParaRPr lang="en-US" altLang="zh-CN" dirty="0" smtClean="0"/>
          </a:p>
          <a:p>
            <a:r>
              <a:rPr lang="en-US" altLang="zh-CN" dirty="0"/>
              <a:t>[</a:t>
            </a:r>
            <a:r>
              <a:rPr lang="en-US" altLang="zh-CN" dirty="0" smtClean="0"/>
              <a:t>NAME,FREQ,TIDECON,XOUT]=</a:t>
            </a:r>
            <a:r>
              <a:rPr lang="zh-CN" altLang="en-US" dirty="0" smtClean="0"/>
              <a:t>t</a:t>
            </a:r>
            <a:r>
              <a:rPr lang="zh-CN" altLang="en-US" dirty="0"/>
              <a:t>_tide(XIN,INTERVAL,START_TIME,LATITUDE,RAYLEIGH</a:t>
            </a:r>
            <a:r>
              <a:rPr lang="zh-CN" altLang="en-US" dirty="0" smtClean="0"/>
              <a:t>)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07988" y="2969876"/>
            <a:ext cx="7324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zh-CN" altLang="en-US" dirty="0" smtClean="0"/>
              <a:t>参数：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C000"/>
                </a:solidFill>
              </a:rPr>
              <a:t>XIN</a:t>
            </a:r>
            <a:r>
              <a:rPr lang="zh-CN" altLang="en-US" dirty="0" smtClean="0"/>
              <a:t>：输入的潮位变量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C000"/>
                </a:solidFill>
              </a:rPr>
              <a:t>INTERVAL</a:t>
            </a:r>
            <a:r>
              <a:rPr lang="zh-CN" altLang="en-US" dirty="0" smtClean="0"/>
              <a:t>：时间间隔，单位</a:t>
            </a:r>
            <a:r>
              <a:rPr lang="en-US" altLang="zh-CN" dirty="0" smtClean="0"/>
              <a:t>1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C000"/>
                </a:solidFill>
              </a:rPr>
              <a:t>START_</a:t>
            </a:r>
            <a:r>
              <a:rPr lang="zh-CN" altLang="en-US" dirty="0" smtClean="0">
                <a:solidFill>
                  <a:srgbClr val="FFC000"/>
                </a:solidFill>
              </a:rPr>
              <a:t>TIME</a:t>
            </a:r>
            <a:r>
              <a:rPr lang="zh-CN" altLang="en-US" dirty="0" smtClean="0"/>
              <a:t>：起始时间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格林威治时间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，如</a:t>
            </a:r>
            <a:r>
              <a:rPr lang="en-US" altLang="zh-CN" dirty="0"/>
              <a:t>[</a:t>
            </a:r>
            <a:r>
              <a:rPr lang="en-US" altLang="zh-CN" dirty="0" smtClean="0"/>
              <a:t>1975,01,01,00]</a:t>
            </a:r>
          </a:p>
          <a:p>
            <a:r>
              <a:rPr lang="zh-CN" altLang="en-US" dirty="0" smtClean="0">
                <a:solidFill>
                  <a:srgbClr val="FFC000"/>
                </a:solidFill>
              </a:rPr>
              <a:t>LATITUDE</a:t>
            </a:r>
            <a:r>
              <a:rPr lang="zh-CN" altLang="en-US" dirty="0"/>
              <a:t>：</a:t>
            </a:r>
            <a:r>
              <a:rPr lang="zh-CN" altLang="en-US" dirty="0" smtClean="0"/>
              <a:t>纬度</a:t>
            </a:r>
            <a:endParaRPr lang="en-US" altLang="zh-CN" dirty="0" smtClean="0"/>
          </a:p>
          <a:p>
            <a:r>
              <a:rPr lang="zh-CN" altLang="en-US" dirty="0" smtClean="0"/>
              <a:t>RAYLEIGH：输出指定的分潮，如</a:t>
            </a:r>
            <a:r>
              <a:rPr lang="en-US" altLang="zh-CN" dirty="0"/>
              <a:t>['M2';'S2';'O1';'K1</a:t>
            </a:r>
            <a:r>
              <a:rPr lang="en-US" altLang="zh-CN" dirty="0" smtClean="0"/>
              <a:t>']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7988" y="4724202"/>
            <a:ext cx="7888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输出参数：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NAME</a:t>
            </a:r>
            <a:r>
              <a:rPr lang="zh-CN" altLang="en-US" dirty="0" smtClean="0"/>
              <a:t>：得到的分潮名</a:t>
            </a:r>
            <a:endParaRPr lang="en-US" altLang="zh-CN" dirty="0" smtClean="0"/>
          </a:p>
          <a:p>
            <a:r>
              <a:rPr lang="en-US" altLang="zh-CN" dirty="0" smtClean="0"/>
              <a:t>FREQ</a:t>
            </a:r>
            <a:r>
              <a:rPr lang="zh-CN" altLang="en-US" dirty="0"/>
              <a:t>：分潮的角速率</a:t>
            </a:r>
            <a:r>
              <a:rPr lang="zh-CN" altLang="en-US" dirty="0" smtClean="0"/>
              <a:t>（</a:t>
            </a:r>
            <a:r>
              <a:rPr lang="en-US" altLang="zh-CN" dirty="0"/>
              <a:t>°/h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TIDECON</a:t>
            </a:r>
            <a:r>
              <a:rPr lang="zh-CN" altLang="en-US" dirty="0" smtClean="0"/>
              <a:t>：第一</a:t>
            </a:r>
            <a:r>
              <a:rPr lang="zh-CN" altLang="en-US" dirty="0"/>
              <a:t>列为分潮振幅，第三列为</a:t>
            </a:r>
            <a:r>
              <a:rPr lang="zh-CN" altLang="en-US" dirty="0" smtClean="0"/>
              <a:t>分潮迟角</a:t>
            </a:r>
            <a:endParaRPr lang="en-US" altLang="zh-CN" dirty="0" smtClean="0"/>
          </a:p>
          <a:p>
            <a:r>
              <a:rPr lang="en-US" altLang="zh-CN" dirty="0" smtClean="0"/>
              <a:t>XOUT</a:t>
            </a:r>
            <a:r>
              <a:rPr lang="zh-CN" altLang="en-US" dirty="0" smtClean="0"/>
              <a:t>：调和分析</a:t>
            </a:r>
            <a:r>
              <a:rPr lang="zh-CN" altLang="en-US" dirty="0"/>
              <a:t>回报的</a:t>
            </a:r>
            <a:r>
              <a:rPr lang="zh-CN" altLang="en-US" dirty="0" smtClean="0"/>
              <a:t>潮位</a:t>
            </a:r>
            <a:r>
              <a:rPr lang="zh-CN" altLang="en-US" dirty="0"/>
              <a:t>（未加上平均海平面）</a:t>
            </a:r>
          </a:p>
        </p:txBody>
      </p:sp>
    </p:spTree>
    <p:extLst>
      <p:ext uri="{BB962C8B-B14F-4D97-AF65-F5344CB8AC3E}">
        <p14:creationId xmlns:p14="http://schemas.microsoft.com/office/powerpoint/2010/main" val="263279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101634" y="258289"/>
            <a:ext cx="7699220" cy="67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T_Tide</a:t>
            </a:r>
            <a:r>
              <a:rPr lang="zh-CN" altLang="en-US" smtClean="0"/>
              <a:t>的基本用法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3602" y="1879038"/>
            <a:ext cx="7093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t_predic</a:t>
            </a:r>
            <a:r>
              <a:rPr lang="zh-CN" altLang="en-US" dirty="0" smtClean="0"/>
              <a:t>用法：</a:t>
            </a:r>
            <a:endParaRPr lang="en-US" altLang="zh-CN" dirty="0" smtClean="0"/>
          </a:p>
          <a:p>
            <a:r>
              <a:rPr lang="en-US" altLang="zh-CN" dirty="0" smtClean="0"/>
              <a:t>YOUT=</a:t>
            </a:r>
            <a:r>
              <a:rPr lang="en-US" altLang="zh-CN" dirty="0" err="1" smtClean="0"/>
              <a:t>t_predic</a:t>
            </a:r>
            <a:r>
              <a:rPr lang="en-US" altLang="zh-CN" dirty="0" smtClean="0"/>
              <a:t>(TIME,NAMES,FREQ,TIDECON,LATITUDE)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933602" y="1325040"/>
            <a:ext cx="734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t_predict</a:t>
            </a:r>
            <a:r>
              <a:rPr lang="zh-CN" altLang="en-US" dirty="0" smtClean="0"/>
              <a:t>就是将经过</a:t>
            </a:r>
            <a:r>
              <a:rPr lang="en-US" altLang="zh-CN" dirty="0" err="1" smtClean="0"/>
              <a:t>t_tide</a:t>
            </a:r>
            <a:r>
              <a:rPr lang="zh-CN" altLang="en-US" dirty="0" smtClean="0"/>
              <a:t>分析得到的结果作为输入参数进行预报的过程。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33602" y="2923648"/>
            <a:ext cx="67948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输入参数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C000"/>
                </a:solidFill>
              </a:rPr>
              <a:t>TIME</a:t>
            </a:r>
            <a:r>
              <a:rPr lang="zh-CN" altLang="en-US" dirty="0" smtClean="0"/>
              <a:t>：时间序列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C000"/>
                </a:solidFill>
              </a:rPr>
              <a:t>NAMES,FREQ,TIDECON</a:t>
            </a:r>
            <a:r>
              <a:rPr lang="zh-CN" altLang="en-US" dirty="0" smtClean="0"/>
              <a:t>：分别对应</a:t>
            </a:r>
            <a:r>
              <a:rPr lang="en-US" altLang="zh-CN" dirty="0" err="1" smtClean="0"/>
              <a:t>t_tide</a:t>
            </a:r>
            <a:r>
              <a:rPr lang="zh-CN" altLang="en-US" dirty="0" smtClean="0"/>
              <a:t>的输出参数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C000"/>
                </a:solidFill>
              </a:rPr>
              <a:t>LATITUDE</a:t>
            </a:r>
            <a:r>
              <a:rPr lang="zh-CN" altLang="en-US" dirty="0" smtClean="0"/>
              <a:t>：纬度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933602" y="4589914"/>
            <a:ext cx="444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输出参数：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YOUT</a:t>
            </a:r>
            <a:r>
              <a:rPr lang="zh-CN" altLang="en-US" dirty="0" smtClean="0"/>
              <a:t>：输出的潮位值（未加上平均潮位）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31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用法举例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8894" y="1354014"/>
            <a:ext cx="746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以北海验潮站</a:t>
            </a:r>
            <a:r>
              <a:rPr lang="en-US" altLang="zh-CN" dirty="0" smtClean="0"/>
              <a:t>1975</a:t>
            </a:r>
            <a:r>
              <a:rPr lang="zh-CN" altLang="en-US" dirty="0" smtClean="0"/>
              <a:t>年实测数据进行预报，然后将得到的调和常数等信息预报</a:t>
            </a:r>
            <a:r>
              <a:rPr lang="en-US" altLang="zh-CN" dirty="0" smtClean="0"/>
              <a:t>1976</a:t>
            </a:r>
            <a:r>
              <a:rPr lang="zh-CN" altLang="en-US" dirty="0" smtClean="0"/>
              <a:t>年潮位，并画图对比验证准确性。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14064" y="2000345"/>
            <a:ext cx="739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潮位资料获取：</a:t>
            </a:r>
            <a:r>
              <a:rPr lang="en-US" altLang="zh-CN" dirty="0"/>
              <a:t>http://uhslc.soest.hawaii.edu/data/?rq#uh288a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8894" y="3016008"/>
            <a:ext cx="7051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调和分析</a:t>
            </a:r>
            <a:r>
              <a:rPr lang="zh-CN" altLang="en-US" dirty="0" smtClean="0">
                <a:latin typeface="Garamond" panose="02020404030301010803" pitchFamily="18" charset="0"/>
              </a:rPr>
              <a:t>：</a:t>
            </a:r>
            <a:endParaRPr lang="en-US" altLang="zh-CN" dirty="0" smtClean="0">
              <a:latin typeface="Garamond" panose="02020404030301010803" pitchFamily="18" charset="0"/>
            </a:endParaRPr>
          </a:p>
          <a:p>
            <a:r>
              <a:rPr lang="en-US" altLang="zh-CN" dirty="0" smtClean="0">
                <a:latin typeface="Garamond" panose="02020404030301010803" pitchFamily="18" charset="0"/>
              </a:rPr>
              <a:t>[</a:t>
            </a:r>
            <a:r>
              <a:rPr lang="en-US" altLang="zh-CN" dirty="0">
                <a:latin typeface="Garamond" panose="02020404030301010803" pitchFamily="18" charset="0"/>
              </a:rPr>
              <a:t>NAME,FREQ,TIDECON,XOUT]=</a:t>
            </a:r>
            <a:r>
              <a:rPr lang="en-US" altLang="zh-CN" dirty="0" err="1">
                <a:latin typeface="Garamond" panose="02020404030301010803" pitchFamily="18" charset="0"/>
              </a:rPr>
              <a:t>t_tide</a:t>
            </a:r>
            <a:r>
              <a:rPr lang="en-US" altLang="zh-CN" dirty="0">
                <a:latin typeface="Garamond" panose="02020404030301010803" pitchFamily="18" charset="0"/>
              </a:rPr>
              <a:t>(data</a:t>
            </a:r>
            <a:r>
              <a:rPr lang="en-US" altLang="zh-CN" dirty="0" smtClean="0">
                <a:latin typeface="Garamond" panose="02020404030301010803" pitchFamily="18" charset="0"/>
              </a:rPr>
              <a:t>,‘interval’,</a:t>
            </a:r>
            <a:r>
              <a:rPr lang="en-US" altLang="zh-CN" dirty="0">
                <a:latin typeface="Garamond" panose="02020404030301010803" pitchFamily="18" charset="0"/>
              </a:rPr>
              <a:t>1</a:t>
            </a:r>
            <a:r>
              <a:rPr lang="en-US" altLang="zh-CN" dirty="0" smtClean="0">
                <a:latin typeface="Garamond" panose="02020404030301010803" pitchFamily="18" charset="0"/>
              </a:rPr>
              <a:t>,‘latitude’,</a:t>
            </a:r>
            <a:r>
              <a:rPr lang="en-US" altLang="zh-CN" dirty="0">
                <a:latin typeface="Garamond" panose="02020404030301010803" pitchFamily="18" charset="0"/>
              </a:rPr>
              <a:t>latitude</a:t>
            </a:r>
            <a:r>
              <a:rPr lang="en-US" altLang="zh-CN" dirty="0" smtClean="0">
                <a:latin typeface="Garamond" panose="02020404030301010803" pitchFamily="18" charset="0"/>
              </a:rPr>
              <a:t>,‘start time’,[1975,01,01,00],</a:t>
            </a:r>
            <a:r>
              <a:rPr lang="pt-BR" altLang="zh-CN" dirty="0">
                <a:latin typeface="Garamond" panose="02020404030301010803" pitchFamily="18" charset="0"/>
              </a:rPr>
              <a:t> 'rayleigh',['M2';'S2';'O1';'K1']</a:t>
            </a:r>
            <a:r>
              <a:rPr lang="en-US" altLang="zh-CN" dirty="0" smtClean="0">
                <a:latin typeface="Garamond" panose="02020404030301010803" pitchFamily="18" charset="0"/>
              </a:rPr>
              <a:t>);</a:t>
            </a:r>
          </a:p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预报</a:t>
            </a:r>
            <a:r>
              <a:rPr lang="zh-CN" altLang="en-US" dirty="0" smtClean="0">
                <a:latin typeface="Garamond" panose="02020404030301010803" pitchFamily="18" charset="0"/>
              </a:rPr>
              <a:t>：</a:t>
            </a:r>
            <a:endParaRPr lang="en-US" altLang="zh-CN" dirty="0" smtClean="0">
              <a:latin typeface="Garamond" panose="02020404030301010803" pitchFamily="18" charset="0"/>
            </a:endParaRPr>
          </a:p>
          <a:p>
            <a:r>
              <a:rPr lang="en-US" altLang="zh-CN" dirty="0" err="1">
                <a:latin typeface="Garamond" panose="02020404030301010803" pitchFamily="18" charset="0"/>
              </a:rPr>
              <a:t>ypre</a:t>
            </a:r>
            <a:r>
              <a:rPr lang="en-US" altLang="zh-CN" dirty="0">
                <a:latin typeface="Garamond" panose="02020404030301010803" pitchFamily="18" charset="0"/>
              </a:rPr>
              <a:t>=</a:t>
            </a:r>
            <a:r>
              <a:rPr lang="en-US" altLang="zh-CN" dirty="0" err="1">
                <a:latin typeface="Garamond" panose="02020404030301010803" pitchFamily="18" charset="0"/>
              </a:rPr>
              <a:t>t_predic</a:t>
            </a:r>
            <a:r>
              <a:rPr lang="en-US" altLang="zh-CN" dirty="0">
                <a:latin typeface="Garamond" panose="02020404030301010803" pitchFamily="18" charset="0"/>
              </a:rPr>
              <a:t>(</a:t>
            </a:r>
            <a:r>
              <a:rPr lang="en-US" altLang="zh-CN" dirty="0" err="1">
                <a:latin typeface="Garamond" panose="02020404030301010803" pitchFamily="18" charset="0"/>
              </a:rPr>
              <a:t>time,NAME,FREQ,TIDECON,latitude</a:t>
            </a:r>
            <a:r>
              <a:rPr lang="en-US" altLang="zh-CN" dirty="0" smtClean="0">
                <a:latin typeface="Garamond" panose="02020404030301010803" pitchFamily="18" charset="0"/>
              </a:rPr>
              <a:t>);</a:t>
            </a:r>
          </a:p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画图</a:t>
            </a:r>
            <a:r>
              <a:rPr lang="zh-CN" altLang="en-US" dirty="0" smtClean="0">
                <a:latin typeface="Garamond" panose="02020404030301010803" pitchFamily="18" charset="0"/>
              </a:rPr>
              <a:t>：</a:t>
            </a:r>
            <a:endParaRPr lang="en-US" altLang="zh-CN" dirty="0" smtClean="0">
              <a:latin typeface="Garamond" panose="02020404030301010803" pitchFamily="18" charset="0"/>
            </a:endParaRPr>
          </a:p>
          <a:p>
            <a:r>
              <a:rPr lang="en-US" altLang="zh-CN" dirty="0">
                <a:latin typeface="Garamond" panose="02020404030301010803" pitchFamily="18" charset="0"/>
              </a:rPr>
              <a:t>plot(data);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hold </a:t>
            </a:r>
            <a:r>
              <a:rPr lang="en-US" altLang="zh-CN" dirty="0" smtClean="0">
                <a:latin typeface="Garamond" panose="02020404030301010803" pitchFamily="18" charset="0"/>
              </a:rPr>
              <a:t>on</a:t>
            </a:r>
            <a:endParaRPr lang="en-US" altLang="zh-CN" dirty="0">
              <a:latin typeface="Garamond" panose="02020404030301010803" pitchFamily="18" charset="0"/>
            </a:endParaRPr>
          </a:p>
          <a:p>
            <a:r>
              <a:rPr lang="en-US" altLang="zh-CN" dirty="0">
                <a:latin typeface="Garamond" panose="02020404030301010803" pitchFamily="18" charset="0"/>
              </a:rPr>
              <a:t>plot(</a:t>
            </a:r>
            <a:r>
              <a:rPr lang="en-US" altLang="zh-CN" dirty="0" err="1">
                <a:latin typeface="Garamond" panose="02020404030301010803" pitchFamily="18" charset="0"/>
              </a:rPr>
              <a:t>ypre+data_aver</a:t>
            </a:r>
            <a:r>
              <a:rPr lang="en-US" altLang="zh-CN" dirty="0" smtClean="0">
                <a:latin typeface="Garamond" panose="02020404030301010803" pitchFamily="18" charset="0"/>
              </a:rPr>
              <a:t>)</a:t>
            </a:r>
            <a:r>
              <a:rPr lang="zh-CN" altLang="en-US" dirty="0" smtClean="0">
                <a:latin typeface="Garamond" panose="02020404030301010803" pitchFamily="18" charset="0"/>
              </a:rPr>
              <a:t>；</a:t>
            </a:r>
            <a:endParaRPr lang="en-US" altLang="zh-CN" dirty="0">
              <a:latin typeface="Garamond" panose="02020404030301010803" pitchFamily="18" charset="0"/>
            </a:endParaRPr>
          </a:p>
          <a:p>
            <a:r>
              <a:rPr lang="en-US" altLang="zh-CN" dirty="0">
                <a:latin typeface="Garamond" panose="02020404030301010803" pitchFamily="18" charset="0"/>
              </a:rPr>
              <a:t>hold </a:t>
            </a:r>
            <a:r>
              <a:rPr lang="en-US" altLang="zh-CN" dirty="0" smtClean="0">
                <a:latin typeface="Garamond" panose="02020404030301010803" pitchFamily="18" charset="0"/>
              </a:rPr>
              <a:t>off</a:t>
            </a:r>
            <a:endParaRPr lang="zh-CN" altLang="en-US" dirty="0">
              <a:latin typeface="Garamond" panose="020204040303010108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4064" y="2639110"/>
            <a:ext cx="717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主要程序：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40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画图结果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6" y="1230922"/>
            <a:ext cx="4422529" cy="3710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844" y="1230921"/>
            <a:ext cx="4345156" cy="37103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28800" y="5204991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全年对比结果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899638" y="5201752"/>
            <a:ext cx="281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截取一月份对比结果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29666" y="5831560"/>
            <a:ext cx="7338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获取程序及</a:t>
            </a:r>
            <a:r>
              <a:rPr lang="en-US" altLang="zh-CN" dirty="0" err="1" smtClean="0"/>
              <a:t>T_Tide</a:t>
            </a:r>
            <a:r>
              <a:rPr lang="zh-CN" altLang="en-US" dirty="0" smtClean="0"/>
              <a:t>工具包：</a:t>
            </a:r>
            <a:r>
              <a:rPr lang="en-US" altLang="zh-CN" dirty="0"/>
              <a:t>https://github.com/KeegenTang/tiaohefenxi.git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4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.potx" id="{7E1893C8-3982-4100-BD53-3D5043B76A42}" vid="{EF791726-8BF9-4282-8D33-EA2B8D0667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海洋学院模板</Template>
  <TotalTime>152</TotalTime>
  <Words>324</Words>
  <Application>Microsoft Office PowerPoint</Application>
  <PresentationFormat>全屏显示(4:3)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 Unicode MS</vt:lpstr>
      <vt:lpstr>黑体</vt:lpstr>
      <vt:lpstr>宋体</vt:lpstr>
      <vt:lpstr>Arial</vt:lpstr>
      <vt:lpstr>Calibri</vt:lpstr>
      <vt:lpstr>Calibri Light</vt:lpstr>
      <vt:lpstr>Garamond</vt:lpstr>
      <vt:lpstr>Times New Roman</vt:lpstr>
      <vt:lpstr>Office 主题</vt:lpstr>
      <vt:lpstr>潮汐调和分析</vt:lpstr>
      <vt:lpstr>下载T_Tide</vt:lpstr>
      <vt:lpstr>T_Tide的基本用法</vt:lpstr>
      <vt:lpstr>PowerPoint 演示文稿</vt:lpstr>
      <vt:lpstr>用法举例</vt:lpstr>
      <vt:lpstr>画图结果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潮汐调和分析</dc:title>
  <dc:creator>Keegen</dc:creator>
  <cp:lastModifiedBy>Keegen</cp:lastModifiedBy>
  <cp:revision>13</cp:revision>
  <dcterms:created xsi:type="dcterms:W3CDTF">2019-05-28T07:08:29Z</dcterms:created>
  <dcterms:modified xsi:type="dcterms:W3CDTF">2019-05-28T10:30:44Z</dcterms:modified>
</cp:coreProperties>
</file>