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1630" r:id="rId3"/>
    <p:sldId id="334" r:id="rId4"/>
    <p:sldId id="257" r:id="rId5"/>
    <p:sldId id="277" r:id="rId6"/>
    <p:sldId id="258" r:id="rId7"/>
    <p:sldId id="259" r:id="rId8"/>
    <p:sldId id="260" r:id="rId9"/>
    <p:sldId id="261" r:id="rId10"/>
    <p:sldId id="278" r:id="rId11"/>
    <p:sldId id="264" r:id="rId12"/>
    <p:sldId id="282" r:id="rId13"/>
    <p:sldId id="301" r:id="rId14"/>
    <p:sldId id="280" r:id="rId15"/>
    <p:sldId id="263" r:id="rId16"/>
    <p:sldId id="266" r:id="rId17"/>
    <p:sldId id="267" r:id="rId18"/>
    <p:sldId id="281" r:id="rId19"/>
    <p:sldId id="313" r:id="rId20"/>
    <p:sldId id="268" r:id="rId21"/>
    <p:sldId id="269" r:id="rId22"/>
    <p:sldId id="270" r:id="rId23"/>
    <p:sldId id="279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85766" y="3734653"/>
            <a:ext cx="6858000" cy="142165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3"/>
          <p:cNvSpPr txBox="1"/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C05C3C-1148-45A9-8BDC-314231CEF079}" type="datetimeFigureOut">
              <a:rPr lang="zh-CN" altLang="en-US" smtClean="0">
                <a:ea typeface="微软雅黑" panose="020B0503020204020204" pitchFamily="34" charset="-122"/>
              </a:rPr>
              <a:t>2019/7/29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E15918-F5F5-4BA3-9639-D9B2DFBBE82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4" y="2282148"/>
            <a:ext cx="9157127" cy="187452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矩形 12"/>
          <p:cNvSpPr/>
          <p:nvPr userDrawn="1"/>
        </p:nvSpPr>
        <p:spPr>
          <a:xfrm>
            <a:off x="2370978" y="619780"/>
            <a:ext cx="6698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海洋科学与技术学院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School of Marine Science and Technology</a:t>
            </a:r>
            <a:endParaRPr lang="zh-CN" altLang="en-US" sz="2800" i="1" dirty="0">
              <a:solidFill>
                <a:schemeClr val="accent1">
                  <a:lumMod val="50000"/>
                </a:schemeClr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996739"/>
            <a:ext cx="2447109" cy="17993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7041" y="2193571"/>
            <a:ext cx="5663952" cy="21173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2983634" y="4041258"/>
            <a:ext cx="6166929" cy="23082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1" y="234890"/>
            <a:ext cx="1780158" cy="17801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85766" y="3734653"/>
            <a:ext cx="6858000" cy="142165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3"/>
          <p:cNvSpPr txBox="1"/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C05C3C-1148-45A9-8BDC-314231CEF079}" type="datetimeFigureOut">
              <a:rPr lang="zh-CN" altLang="en-US" smtClean="0">
                <a:ea typeface="微软雅黑" panose="020B0503020204020204" pitchFamily="34" charset="-122"/>
              </a:rPr>
              <a:t>2019/7/29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E15918-F5F5-4BA3-9639-D9B2DFBBE82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4" y="2282148"/>
            <a:ext cx="9157127" cy="187452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矩形 12"/>
          <p:cNvSpPr/>
          <p:nvPr userDrawn="1"/>
        </p:nvSpPr>
        <p:spPr>
          <a:xfrm>
            <a:off x="2370978" y="619780"/>
            <a:ext cx="6698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海洋科学与技术学院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School of Marine Science and Technology</a:t>
            </a:r>
            <a:endParaRPr lang="zh-CN" altLang="en-US" sz="2800" i="1" dirty="0">
              <a:solidFill>
                <a:schemeClr val="accent1">
                  <a:lumMod val="50000"/>
                </a:schemeClr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996739"/>
            <a:ext cx="2447109" cy="17993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7041" y="2193571"/>
            <a:ext cx="5663952" cy="21173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2983634" y="4041258"/>
            <a:ext cx="6166929" cy="23082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1" y="234890"/>
            <a:ext cx="1780158" cy="17801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89"/>
            <a:ext cx="7699220" cy="679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754" y="1266720"/>
            <a:ext cx="7886700" cy="483731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7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335" y="4434118"/>
            <a:ext cx="7341436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6334" y="2578090"/>
            <a:ext cx="7437665" cy="15937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877" y="2405849"/>
            <a:ext cx="5663952" cy="21173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1" y="4100854"/>
            <a:ext cx="9152877" cy="23082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72830" y="11185"/>
            <a:ext cx="3391270" cy="252251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71022" y="4273513"/>
            <a:ext cx="488271" cy="2223022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335" y="2705941"/>
            <a:ext cx="7116891" cy="135052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" y="2665121"/>
            <a:ext cx="1394913" cy="139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71450"/>
            <a:ext cx="7566116" cy="6143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1754" y="1183996"/>
            <a:ext cx="3753096" cy="48249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254" y="1183996"/>
            <a:ext cx="3753096" cy="48249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8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90"/>
            <a:ext cx="7886700" cy="7496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8556" y="1190660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7364" y="2014572"/>
            <a:ext cx="38695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67864" y="1190660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7864" y="2014572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4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90"/>
            <a:ext cx="7886700" cy="7496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0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9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2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89"/>
            <a:ext cx="7699220" cy="679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754" y="1266720"/>
            <a:ext cx="7886700" cy="483731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7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2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335" y="4434118"/>
            <a:ext cx="7341436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6334" y="2578090"/>
            <a:ext cx="7437665" cy="15937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877" y="2405849"/>
            <a:ext cx="5663952" cy="21173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1" y="4100854"/>
            <a:ext cx="9152877" cy="23082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72830" y="11185"/>
            <a:ext cx="3391270" cy="2522515"/>
          </a:xfrm>
          <a:prstGeom prst="rect">
            <a:avLst/>
          </a:prstGeom>
        </p:spPr>
      </p:pic>
      <p:pic>
        <p:nvPicPr>
          <p:cNvPr id="11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71022" y="4273513"/>
            <a:ext cx="488271" cy="2223022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335" y="2705941"/>
            <a:ext cx="7116891" cy="135052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" y="2665121"/>
            <a:ext cx="1394913" cy="139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71450"/>
            <a:ext cx="7566116" cy="6143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1754" y="1183996"/>
            <a:ext cx="3753096" cy="48249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254" y="1183996"/>
            <a:ext cx="3753096" cy="48249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8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90"/>
            <a:ext cx="7886700" cy="7496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8556" y="1190660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7364" y="2014572"/>
            <a:ext cx="38695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67864" y="1190660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7864" y="2014572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4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05890"/>
            <a:ext cx="7886700" cy="7496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0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9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2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5C3C-1148-45A9-8BDC-314231CEF07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5918-F5F5-4BA3-9639-D9B2DFBBE8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09276" y="476506"/>
            <a:ext cx="252310" cy="87085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855511"/>
            <a:ext cx="8194767" cy="1825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6634" y="0"/>
            <a:ext cx="1188987" cy="874255"/>
          </a:xfrm>
          <a:prstGeom prst="rect">
            <a:avLst/>
          </a:prstGeom>
        </p:spPr>
      </p:pic>
      <p:pic>
        <p:nvPicPr>
          <p:cNvPr id="12" name="Picture 3" descr="E:\简历\天津大学视觉形象识别系统(TU VI)手册_图片版\校训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r="23719"/>
          <a:stretch>
            <a:fillRect/>
          </a:stretch>
        </p:blipFill>
        <p:spPr bwMode="auto">
          <a:xfrm>
            <a:off x="8750602" y="5136802"/>
            <a:ext cx="352577" cy="1605229"/>
          </a:xfrm>
          <a:prstGeom prst="rect">
            <a:avLst/>
          </a:prstGeom>
          <a:noFill/>
          <a:effectLst>
            <a:glow>
              <a:schemeClr val="accent1"/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006" y="6008914"/>
            <a:ext cx="655447" cy="840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" y="97802"/>
            <a:ext cx="678650" cy="6786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C05C3C-1148-45A9-8BDC-314231CEF079}" type="datetimeFigureOut">
              <a:rPr lang="zh-CN" altLang="en-US" smtClean="0"/>
              <a:pPr/>
              <a:t>2019/7/29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BE15918-F5F5-4BA3-9639-D9B2DFBBE8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C05C3C-1148-45A9-8BDC-314231CEF079}" type="datetimeFigureOut">
              <a:rPr lang="zh-CN" altLang="en-US" smtClean="0"/>
              <a:pPr/>
              <a:t>2019/7/29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BE15918-F5F5-4BA3-9639-D9B2DFBBE8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70038"/>
            <a:ext cx="6858000" cy="23876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Use of </a:t>
            </a:r>
            <a:r>
              <a:rPr lang="en-US" altLang="zh-CN" sz="4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U_Tide</a:t>
            </a:r>
            <a:r>
              <a:rPr lang="en-US" altLang="zh-C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Package</a:t>
            </a:r>
            <a:endParaRPr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3215" y="5543550"/>
            <a:ext cx="2475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任课教师：邓增安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511" y="199683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0511" y="1340534"/>
            <a:ext cx="222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潮流椭圆要素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1070"/>
          <a:stretch>
            <a:fillRect/>
          </a:stretch>
        </p:blipFill>
        <p:spPr>
          <a:xfrm>
            <a:off x="4629785" y="2018590"/>
            <a:ext cx="4514215" cy="38704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59" y="2322254"/>
            <a:ext cx="4765675" cy="2917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74215" y="5889072"/>
            <a:ext cx="162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</a:rPr>
              <a:t>分潮流椭圆示意图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122" y="252925"/>
            <a:ext cx="7699220" cy="679890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" y="1196975"/>
            <a:ext cx="8888730" cy="3924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5386070"/>
            <a:ext cx="8984615" cy="1247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07036" y="1743611"/>
            <a:ext cx="19837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=-(v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0i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+d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ui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249555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172845"/>
            <a:ext cx="9128760" cy="543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223335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" y="1814830"/>
            <a:ext cx="887095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90" y="229430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7490" y="5837403"/>
            <a:ext cx="76727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ea typeface="微软雅黑" panose="020B0503020204020204" pitchFamily="34" charset="-122"/>
              </a:rPr>
              <a:t>可分析等间隔或不等间隔分布的时间序列。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7490" y="1158511"/>
            <a:ext cx="474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4.3.4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调和分析工具包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UTide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7490" y="1721237"/>
            <a:ext cx="73588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UTide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由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Dan Codiga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开发，将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T_Tide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r_t_tid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IOS Tidal Package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整合到一个通用框架中。 潮流调和分析主要由两个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Matlab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函数组成：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4622" y="2797631"/>
            <a:ext cx="36639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用于调和分析的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ut_solv（）；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4622" y="3275786"/>
            <a:ext cx="50749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利用调和常数进行预报的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ut_reconstr（）。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7490" y="3833505"/>
            <a:ext cx="735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除了将先前的软件产品的大部分特征组合在一起之外，还有几个新颖的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特征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7490" y="4603442"/>
            <a:ext cx="704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分析函数可以处理一维数据（潮汐）和二维数据（潮流）；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7490" y="5065603"/>
            <a:ext cx="735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适用于多年分析，并为长于一年或两年的数据提供精确的节点校正；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257" r="5881"/>
          <a:stretch>
            <a:fillRect/>
          </a:stretch>
        </p:blipFill>
        <p:spPr>
          <a:xfrm>
            <a:off x="0" y="1898032"/>
            <a:ext cx="9144000" cy="425726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684145" y="5603240"/>
            <a:ext cx="4781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07959" y="1038757"/>
            <a:ext cx="5066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下载潮流调和分析程序包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UTide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SEA-MAT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34" y="169280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4394835"/>
            <a:ext cx="8858885" cy="127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9234" y="1271465"/>
            <a:ext cx="6501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微软雅黑" panose="020B0503020204020204" pitchFamily="34" charset="-122"/>
              </a:rPr>
              <a:t>UTide</a:t>
            </a:r>
            <a:r>
              <a:rPr lang="zh-CN" altLang="en-US" sz="2400" dirty="0">
                <a:ea typeface="微软雅黑" panose="020B0503020204020204" pitchFamily="34" charset="-122"/>
              </a:rPr>
              <a:t>包括四部分</a:t>
            </a:r>
            <a:r>
              <a:rPr lang="zh-CN" altLang="en-US" dirty="0"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55949" y="1884363"/>
            <a:ext cx="311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用户手册</a:t>
            </a:r>
            <a:r>
              <a:rPr lang="en-US" altLang="zh-CN" sz="2000" dirty="0" err="1">
                <a:ea typeface="微软雅黑" panose="020B0503020204020204" pitchFamily="34" charset="-122"/>
                <a:sym typeface="+mn-ea"/>
              </a:rPr>
              <a:t>UTide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-Report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000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5949" y="2429744"/>
            <a:ext cx="537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描述调和分析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所需常数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的文件</a:t>
            </a:r>
            <a:r>
              <a:rPr lang="en-US" altLang="zh-CN" sz="2000" dirty="0" err="1">
                <a:ea typeface="微软雅黑" panose="020B0503020204020204" pitchFamily="34" charset="-122"/>
                <a:sym typeface="+mn-ea"/>
              </a:rPr>
              <a:t>ut_constants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000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5949" y="2982581"/>
            <a:ext cx="4431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用于调和分析的程序函数</a:t>
            </a:r>
            <a:r>
              <a:rPr lang="en-US" altLang="zh-CN" sz="2000" dirty="0" err="1">
                <a:ea typeface="微软雅黑" panose="020B0503020204020204" pitchFamily="34" charset="-122"/>
                <a:sym typeface="+mn-ea"/>
              </a:rPr>
              <a:t>ut_solv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000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55949" y="3535418"/>
            <a:ext cx="4430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 4.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用于预报的程序函数</a:t>
            </a:r>
            <a:r>
              <a:rPr lang="en-US" altLang="zh-CN" sz="2000" dirty="0" err="1">
                <a:ea typeface="微软雅黑" panose="020B0503020204020204" pitchFamily="34" charset="-122"/>
                <a:sym typeface="+mn-ea"/>
              </a:rPr>
              <a:t>ut_reconstr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480" y="281280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3060" y="2220928"/>
            <a:ext cx="62757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for i=1:4320;</a:t>
            </a:r>
          </a:p>
          <a:p>
            <a:r>
              <a:rPr lang="zh-CN" altLang="en-US" sz="2000" dirty="0">
                <a:ea typeface="微软雅黑" panose="020B0503020204020204" pitchFamily="34" charset="-122"/>
              </a:rPr>
              <a:t>t1mon</a:t>
            </a:r>
            <a:r>
              <a:rPr lang="en-US" altLang="zh-CN" sz="2000" dirty="0"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ea typeface="微软雅黑" panose="020B0503020204020204" pitchFamily="34" charset="-122"/>
              </a:rPr>
              <a:t>=datenum(2008,01,01,00,00,00)+(i*600)/86400</a:t>
            </a:r>
          </a:p>
          <a:p>
            <a:r>
              <a:rPr lang="zh-CN" altLang="en-US" sz="2000" dirty="0"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9480" y="4448526"/>
            <a:ext cx="77920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coef=ut_solv(t1mon, u1, v1, </a:t>
            </a:r>
            <a:r>
              <a:rPr lang="zh-CN" altLang="en-US" sz="2000" u="sng" dirty="0">
                <a:ea typeface="微软雅黑" panose="020B0503020204020204" pitchFamily="34" charset="-122"/>
              </a:rPr>
              <a:t>38.233</a:t>
            </a:r>
            <a:r>
              <a:rPr lang="zh-CN" altLang="en-US" sz="2000" dirty="0">
                <a:ea typeface="微软雅黑" panose="020B0503020204020204" pitchFamily="34" charset="-122"/>
              </a:rPr>
              <a:t>, {'O1  ';'K1  ';'M2  ';'S2  '}, </a:t>
            </a:r>
            <a:r>
              <a:rPr lang="zh-CN" altLang="en-US" sz="2000" u="sng" dirty="0">
                <a:ea typeface="微软雅黑" panose="020B0503020204020204" pitchFamily="34" charset="-122"/>
              </a:rPr>
              <a:t>'OLS'</a:t>
            </a:r>
            <a:r>
              <a:rPr lang="zh-CN" altLang="en-US" sz="200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1230" y="1198880"/>
            <a:ext cx="559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UTide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程序包运行实例：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49480" y="1789530"/>
            <a:ext cx="22110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输出时间序列：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9480" y="3272125"/>
            <a:ext cx="7179452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加载一个月的潮流数据；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9480" y="4016478"/>
            <a:ext cx="17030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调和分析：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45410" y="5125436"/>
            <a:ext cx="77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纬度</a:t>
            </a:r>
          </a:p>
        </p:txBody>
      </p:sp>
      <p:cxnSp>
        <p:nvCxnSpPr>
          <p:cNvPr id="11" name="直接箭头连接符 10"/>
          <p:cNvCxnSpPr>
            <a:stCxn id="10" idx="0"/>
          </p:cNvCxnSpPr>
          <p:nvPr/>
        </p:nvCxnSpPr>
        <p:spPr>
          <a:xfrm flipV="1">
            <a:off x="4333240" y="4837430"/>
            <a:ext cx="1651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42740" y="5098766"/>
            <a:ext cx="131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选择分潮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987570" y="4847306"/>
            <a:ext cx="512445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6797" y="5125436"/>
            <a:ext cx="160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最小二乘法</a:t>
            </a: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flipH="1" flipV="1">
            <a:off x="7641745" y="4802469"/>
            <a:ext cx="588010" cy="322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49480" y="5524216"/>
            <a:ext cx="5954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微软雅黑" panose="020B0503020204020204" pitchFamily="34" charset="-122"/>
              </a:rPr>
              <a:t>调和常数信息储存于 </a:t>
            </a:r>
            <a:r>
              <a:rPr lang="en-US" altLang="zh-CN" sz="2000" b="1" dirty="0" err="1">
                <a:ea typeface="微软雅黑" panose="020B0503020204020204" pitchFamily="34" charset="-122"/>
              </a:rPr>
              <a:t>coef</a:t>
            </a:r>
            <a:r>
              <a:rPr lang="en-US" altLang="zh-CN" sz="2000" b="1" dirty="0"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ea typeface="微软雅黑" panose="020B0503020204020204" pitchFamily="34" charset="-122"/>
              </a:rPr>
              <a:t>中，便于预报时的调用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49480" y="5953775"/>
            <a:ext cx="71794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注意：时间向量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t1mon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，北分量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，东分量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，三者必须是相同维度的向量。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30955" y="1583690"/>
            <a:ext cx="4825365" cy="778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微软雅黑" panose="020B0503020204020204" pitchFamily="34" charset="-122"/>
                <a:sym typeface="+mn-ea"/>
              </a:rPr>
              <a:t>2008</a:t>
            </a:r>
            <a:r>
              <a:rPr lang="zh-CN" altLang="en-US" dirty="0"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dirty="0"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ea typeface="微软雅黑" panose="020B0503020204020204" pitchFamily="34" charset="-122"/>
                <a:sym typeface="+mn-ea"/>
              </a:rPr>
              <a:t>日开始，观测</a:t>
            </a:r>
            <a:r>
              <a:rPr lang="en-US" altLang="zh-CN" dirty="0"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ea typeface="微软雅黑" panose="020B0503020204020204" pitchFamily="34" charset="-122"/>
                <a:sym typeface="+mn-ea"/>
              </a:rPr>
              <a:t>个月，时间间隔为</a:t>
            </a:r>
            <a:r>
              <a:rPr lang="en-US" altLang="zh-CN" dirty="0"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dirty="0">
                <a:ea typeface="微软雅黑" panose="020B0503020204020204" pitchFamily="34" charset="-122"/>
                <a:sym typeface="+mn-ea"/>
              </a:rPr>
              <a:t>分钟：北分量u1，东分量v1（</a:t>
            </a:r>
            <a:r>
              <a:rPr lang="en-US" altLang="zh-CN" dirty="0">
                <a:ea typeface="微软雅黑" panose="020B0503020204020204" pitchFamily="34" charset="-122"/>
                <a:sym typeface="+mn-ea"/>
              </a:rPr>
              <a:t>4320</a:t>
            </a:r>
            <a:r>
              <a:rPr lang="zh-CN" altLang="en-US" dirty="0">
                <a:ea typeface="微软雅黑" panose="020B0503020204020204" pitchFamily="34" charset="-122"/>
                <a:sym typeface="+mn-ea"/>
              </a:rPr>
              <a:t>个观测）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082" y="290195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99858" y="1738313"/>
            <a:ext cx="8344284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coef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=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ut_solv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(t1mon,u1,v1,38.233,{'O1  ';'K1  ';'M2  ';'S2  '},'OLS')</a:t>
            </a:r>
          </a:p>
          <a:p>
            <a:pPr indent="0"/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UTide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Results:                                                                      </a:t>
            </a:r>
          </a:p>
          <a:p>
            <a:pPr indent="0"/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Cnstit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Lsmaj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Lsmaj_ci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Lsmin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Lsmin_ci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   Theta  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Theta_ci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     g    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g_ci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M2      21.5     0.325           -1.61     0.333         12.7      0.928         360.      1.24</a:t>
            </a:r>
          </a:p>
          <a:p>
            <a:pPr indent="0"/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K1       7.11     0.229           2.24      0.0785       5.97      0.955         253.      1.97</a:t>
            </a:r>
          </a:p>
          <a:p>
            <a:pPr indent="0"/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S2        5.10     0.250          0.871     0.428         3.54      4.51          258.      3.80</a:t>
            </a:r>
          </a:p>
          <a:p>
            <a:pPr indent="0"/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O1       4.54     0.220          1.34       0.0921       7.13      1.33          335.      2.65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9082" y="116014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运行结果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0502" y="4220140"/>
            <a:ext cx="368554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Lsmaj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ea typeface="微软雅黑" panose="020B0503020204020204" pitchFamily="34" charset="-122"/>
              </a:rPr>
              <a:t>潮流椭圆长轴长度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55222" y="4220140"/>
            <a:ext cx="41852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Lsmaj_ci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Lsmaj</a:t>
            </a:r>
            <a:r>
              <a:rPr lang="zh-CN" altLang="en-US" sz="2000" dirty="0">
                <a:ea typeface="微软雅黑" panose="020B0503020204020204" pitchFamily="34" charset="-122"/>
              </a:rPr>
              <a:t>的95％置信区间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80502" y="4879270"/>
            <a:ext cx="368554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Lsm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in—</a:t>
            </a:r>
            <a:r>
              <a:rPr lang="zh-CN" altLang="en-US" sz="2000" dirty="0">
                <a:ea typeface="微软雅黑" panose="020B0503020204020204" pitchFamily="34" charset="-122"/>
              </a:rPr>
              <a:t>潮流椭圆短轴长度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55222" y="4879270"/>
            <a:ext cx="41852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Lsm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_ci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Lsm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ea typeface="微软雅黑" panose="020B0503020204020204" pitchFamily="34" charset="-122"/>
              </a:rPr>
              <a:t>的95％置信区间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0502" y="5538400"/>
            <a:ext cx="32146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heta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ea typeface="微软雅黑" panose="020B0503020204020204" pitchFamily="34" charset="-122"/>
              </a:rPr>
              <a:t>潮流椭圆方向角度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55221" y="5538400"/>
            <a:ext cx="33639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ea typeface="微软雅黑" panose="020B0503020204020204" pitchFamily="34" charset="-122"/>
              </a:rPr>
              <a:t>速度达到最大时的相位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0502" y="6098837"/>
            <a:ext cx="6439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那么，椭率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k=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Lsmin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Lsmaj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最大流速发生时间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=g/</a:t>
            </a: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</a:rPr>
              <a:t>σ</a:t>
            </a:r>
            <a:r>
              <a:rPr lang="zh-CN" altLang="en-US" sz="2000" dirty="0">
                <a:latin typeface="Calibri" panose="020F0502020204030204" charset="0"/>
                <a:ea typeface="微软雅黑" panose="020B0503020204020204" charset="-122"/>
              </a:rPr>
              <a:t>。</a:t>
            </a:r>
            <a:endParaRPr lang="en-US" altLang="zh-CN" sz="2000" dirty="0"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047" y="326170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3047" y="1984375"/>
            <a:ext cx="3433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ea typeface="微软雅黑" panose="020B0503020204020204" pitchFamily="34" charset="-122"/>
              </a:rPr>
              <a:t>]=ut_reconstr(t , coef)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3047" y="1363980"/>
            <a:ext cx="17030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潮流预报：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15107" y="2813050"/>
            <a:ext cx="184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调用调和常数</a:t>
            </a:r>
          </a:p>
        </p:txBody>
      </p:sp>
      <p:cxnSp>
        <p:nvCxnSpPr>
          <p:cNvPr id="15" name="直接箭头连接符 14"/>
          <p:cNvCxnSpPr>
            <a:stCxn id="4" idx="0"/>
          </p:cNvCxnSpPr>
          <p:nvPr/>
        </p:nvCxnSpPr>
        <p:spPr>
          <a:xfrm flipH="1" flipV="1">
            <a:off x="3415107" y="2366011"/>
            <a:ext cx="921385" cy="447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19402" y="28136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预报时间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V="1">
            <a:off x="2824696" y="2366011"/>
            <a:ext cx="79236" cy="447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03047" y="3292695"/>
            <a:ext cx="4501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生成潮流的北分量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和东分量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3047" y="3913090"/>
            <a:ext cx="442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还可以做潮汐调和分析及预报：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3047" y="4401625"/>
            <a:ext cx="77920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coef=ut_solv(t1mon, </a:t>
            </a:r>
            <a:r>
              <a:rPr lang="en-US" altLang="zh-CN" sz="2000" dirty="0">
                <a:ea typeface="微软雅黑" panose="020B0503020204020204" pitchFamily="34" charset="-122"/>
              </a:rPr>
              <a:t>tide</a:t>
            </a:r>
            <a:r>
              <a:rPr lang="zh-CN" altLang="en-US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ea typeface="微软雅黑" panose="020B0503020204020204" pitchFamily="34" charset="-122"/>
              </a:rPr>
              <a:t>, 38.233, {'O1  ';'K1  ';'M2  ';'S2  '}, 'OLS')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635327" y="5230300"/>
            <a:ext cx="526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与潮流调和分析的区别是，变量只有潮位数据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662122" y="4809295"/>
            <a:ext cx="21082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本节要点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2802255"/>
            <a:ext cx="6207125" cy="4054475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潮流的基本概念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335" y="1861185"/>
            <a:ext cx="4004310" cy="3003550"/>
          </a:xfrm>
          <a:prstGeom prst="rect">
            <a:avLst/>
          </a:prstGeom>
        </p:spPr>
      </p:pic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544298" y="2809884"/>
            <a:ext cx="355479" cy="355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276AA"/>
          </a:solidFill>
          <a:ln w="12700" cap="flat">
            <a:noFill/>
            <a:miter lim="400000"/>
          </a:ln>
          <a:effectLst/>
        </p:spPr>
        <p:txBody>
          <a:bodyPr wrap="square" lIns="67500" tIns="35100" rIns="67500" bIns="35100" anchor="ctr">
            <a:normAutofit/>
          </a:bodyPr>
          <a:lstStyle/>
          <a:p>
            <a:pPr algn="ctr">
              <a:lnSpc>
                <a:spcPct val="130000"/>
              </a:lnSpc>
            </a:pPr>
            <a:endParaRPr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652912" y="2915119"/>
            <a:ext cx="138249" cy="145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67500" tIns="35100" rIns="67500" bIns="35100" anchor="ctr">
            <a:normAutofit fontScale="32500" lnSpcReduction="20000"/>
          </a:bodyPr>
          <a:lstStyle/>
          <a:p>
            <a:pPr algn="ctr">
              <a:lnSpc>
                <a:spcPct val="130000"/>
              </a:lnSpc>
            </a:pPr>
            <a:endParaRPr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3"/>
            </p:custDataLst>
          </p:nvPr>
        </p:nvSpPr>
        <p:spPr>
          <a:xfrm>
            <a:off x="544298" y="3611370"/>
            <a:ext cx="355479" cy="355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78AA1"/>
          </a:solidFill>
          <a:ln w="12700" cap="flat">
            <a:noFill/>
            <a:miter lim="400000"/>
          </a:ln>
          <a:effectLst/>
        </p:spPr>
        <p:txBody>
          <a:bodyPr wrap="square" lIns="67500" tIns="35100" rIns="67500" bIns="35100" anchor="ctr">
            <a:normAutofit/>
          </a:bodyPr>
          <a:lstStyle/>
          <a:p>
            <a:pPr algn="ctr">
              <a:lnSpc>
                <a:spcPct val="130000"/>
              </a:lnSpc>
            </a:pPr>
            <a:endParaRPr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>
            <a:off x="652912" y="3716604"/>
            <a:ext cx="138249" cy="145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67500" tIns="35100" rIns="67500" bIns="35100" anchor="ctr">
            <a:normAutofit fontScale="32500" lnSpcReduction="20000"/>
          </a:bodyPr>
          <a:lstStyle/>
          <a:p>
            <a:pPr algn="ctr">
              <a:lnSpc>
                <a:spcPct val="130000"/>
              </a:lnSpc>
            </a:pPr>
            <a:endParaRPr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44390" y="1721485"/>
            <a:ext cx="2579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subplot(2,1,1)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plot(u,'*r')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hold on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plot(u1,'linewidth',2)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ylabel('u','FontSize',16)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legend('forecast','obs')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subplot(2,1,2)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plot(v,'*r')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hold on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plot(v1,'linewidth',2)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ylabel('v','FontSize',16)</a:t>
            </a:r>
          </a:p>
          <a:p>
            <a:r>
              <a:rPr lang="zh-CN" altLang="en-US" dirty="0">
                <a:ea typeface="微软雅黑" panose="020B0503020204020204" pitchFamily="34" charset="-122"/>
              </a:rPr>
              <a:t>legend('forecast','obs')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344" y="327855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7689" r="7101"/>
          <a:stretch>
            <a:fillRect/>
          </a:stretch>
        </p:blipFill>
        <p:spPr>
          <a:xfrm>
            <a:off x="83890" y="1552575"/>
            <a:ext cx="8867163" cy="52660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5344" y="1192868"/>
            <a:ext cx="344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预报值和实测值的对比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511" y="280010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0511" y="1226168"/>
            <a:ext cx="50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画潮流椭圆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Tide_ellipse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511" y="1819211"/>
            <a:ext cx="3698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微软雅黑" panose="020B0503020204020204" pitchFamily="34" charset="-122"/>
              </a:rPr>
              <a:t>Tide_ellipse</a:t>
            </a:r>
            <a:r>
              <a:rPr lang="zh-CN" altLang="en-US" sz="2400" dirty="0">
                <a:ea typeface="微软雅黑" panose="020B0503020204020204" pitchFamily="34" charset="-122"/>
              </a:rPr>
              <a:t>的主要部分</a:t>
            </a:r>
            <a:r>
              <a:rPr lang="en-US" altLang="zh-CN" sz="2400" dirty="0">
                <a:ea typeface="微软雅黑" panose="020B0503020204020204" pitchFamily="34" charset="-122"/>
              </a:rPr>
              <a:t>:</a:t>
            </a:r>
            <a:r>
              <a:rPr lang="zh-CN" altLang="en-US" dirty="0">
                <a:ea typeface="微软雅黑" panose="020B0503020204020204" pitchFamily="34" charset="-122"/>
              </a:rPr>
              <a:t> 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511" y="2417317"/>
            <a:ext cx="5237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ea typeface="微软雅黑" panose="020B0503020204020204" pitchFamily="34" charset="-122"/>
              </a:rPr>
              <a:t>把调和常数转化为椭圆要素的函数</a:t>
            </a:r>
            <a:r>
              <a:rPr lang="en-US" altLang="zh-CN" sz="2000" dirty="0">
                <a:ea typeface="微软雅黑" panose="020B0503020204020204" pitchFamily="34" charset="-122"/>
              </a:rPr>
              <a:t>ap2ep.m</a:t>
            </a:r>
            <a:r>
              <a:rPr lang="zh-CN" altLang="en-US" sz="2000" dirty="0">
                <a:ea typeface="微软雅黑" panose="020B0503020204020204" pitchFamily="34" charset="-122"/>
              </a:rPr>
              <a:t>；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511" y="2991357"/>
            <a:ext cx="5236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把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椭圆要素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转化为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调和常数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的函数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ep2ap.m</a:t>
            </a:r>
            <a:r>
              <a:rPr lang="zh-CN" altLang="en-US" sz="2000" dirty="0">
                <a:ea typeface="微软雅黑" panose="020B0503020204020204" pitchFamily="34" charset="-122"/>
              </a:rPr>
              <a:t>；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511" y="3573652"/>
            <a:ext cx="509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ea typeface="微软雅黑" panose="020B0503020204020204" pitchFamily="34" charset="-122"/>
              </a:rPr>
              <a:t>画潮流椭圆图的函数</a:t>
            </a:r>
            <a:r>
              <a:rPr lang="en-US" altLang="zh-CN" sz="2000" dirty="0" err="1">
                <a:ea typeface="微软雅黑" panose="020B0503020204020204" pitchFamily="34" charset="-122"/>
              </a:rPr>
              <a:t>plot_ell.m</a:t>
            </a:r>
            <a:r>
              <a:rPr lang="zh-CN" altLang="en-US" sz="2000" dirty="0">
                <a:ea typeface="微软雅黑" panose="020B0503020204020204" pitchFamily="34" charset="-122"/>
              </a:rPr>
              <a:t>。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" y="4269874"/>
            <a:ext cx="8268335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33" y="202540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3733" y="1153931"/>
            <a:ext cx="721325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算潮流椭圆要素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ea typeface="微软雅黑" panose="020B0503020204020204" pitchFamily="34" charset="-122"/>
              </a:rPr>
              <a:t>[SEMA,  ECC, INC, PHA]=ap2ep(Au, PHIu, Av, PHIv)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3760" y="1963420"/>
            <a:ext cx="69138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Au，PHIu，Av，PHIv是调和常数</a:t>
            </a:r>
            <a:r>
              <a:rPr lang="en-US" altLang="zh-CN" sz="2000" dirty="0"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ea typeface="微软雅黑" panose="020B0503020204020204" pitchFamily="34" charset="-122"/>
              </a:rPr>
              <a:t>振幅和迟角（以度为单位）；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3731" y="2431853"/>
            <a:ext cx="432744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SEMA：半长轴，或最大速度；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3732" y="2897222"/>
            <a:ext cx="65455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ECC：偏心率，半短轴在半长轴上的比率; 其负值表示椭圆按顺时针方向运行；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3731" y="3670367"/>
            <a:ext cx="654558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INC：倾角，半长轴和u轴之间的角度（以度为单位）；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3731" y="4135736"/>
            <a:ext cx="72132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PHA：相角，当潮流达到其最大速度时的时间（以角度和度数表示）。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3731" y="4922778"/>
            <a:ext cx="522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画潮流椭圆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plot_ell(SEMA, ECC, INC, PHA) 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31" y="5463599"/>
            <a:ext cx="69615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ea typeface="微软雅黑" panose="020B0503020204020204" pitchFamily="34" charset="-122"/>
              </a:rPr>
              <a:t>已知潮流的调和常数时，先算出椭圆要素，再画图。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3731" y="5880155"/>
            <a:ext cx="7213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[SEMA,  ECC, INC, PHA]=ap2ep(20.9,0.69,4.99,341)</a:t>
            </a:r>
          </a:p>
          <a:p>
            <a:pPr algn="l"/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plot_ell(SEMA, ECC, INC, PHA)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900" y="332300"/>
            <a:ext cx="7699220" cy="679890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3535045"/>
            <a:ext cx="4427855" cy="3322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89655" y="4961255"/>
            <a:ext cx="10941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M2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分潮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8900" y="1236028"/>
            <a:ext cx="6054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ea typeface="微软雅黑" panose="020B0503020204020204" pitchFamily="34" charset="-122"/>
              </a:rPr>
              <a:t>已知椭圆要素时，直接作图（以</a:t>
            </a:r>
            <a:r>
              <a:rPr lang="en-US" altLang="zh-CN" sz="2000" dirty="0">
                <a:ea typeface="微软雅黑" panose="020B0503020204020204" pitchFamily="34" charset="-122"/>
              </a:rPr>
              <a:t>M2</a:t>
            </a:r>
            <a:r>
              <a:rPr lang="zh-CN" altLang="en-US" sz="2000" dirty="0">
                <a:ea typeface="微软雅黑" panose="020B0503020204020204" pitchFamily="34" charset="-122"/>
              </a:rPr>
              <a:t>分潮为例）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8900" y="3868419"/>
            <a:ext cx="35134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plot_ell(21.5, -0.075,12.7, 360)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98900" y="1736566"/>
            <a:ext cx="76992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coef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=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ut_solv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(t1mon,u1,v1,38.233,{'O1  ';'K1  ';'M2  ';'S2  '},'OLS')</a:t>
            </a:r>
          </a:p>
          <a:p>
            <a:pPr indent="0"/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UTide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Results:                                                                      </a:t>
            </a:r>
          </a:p>
          <a:p>
            <a:pPr indent="0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Cnstit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Lsmaj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Lsmaj_ci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Lsmin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Lsmin_ci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   Theta 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Theta_ci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     g          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g_ci</a:t>
            </a:r>
            <a:endParaRPr lang="en-US" altLang="zh-CN" b="0" dirty="0">
              <a:latin typeface="Times New Roman" panose="02020603050405020304" pitchFamily="18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M2      21.5     0.325           -1.61     0.333         12.7      0.928         360.      1.24</a:t>
            </a:r>
          </a:p>
          <a:p>
            <a:pPr indent="0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K1       7.11     0.229           2.24      0.0785       5.97      0.955         253.      1.97</a:t>
            </a:r>
          </a:p>
          <a:p>
            <a:pPr indent="0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S2        5.10     0.250          0.871     0.428         3.54      4.51          258.      3.80</a:t>
            </a:r>
          </a:p>
          <a:p>
            <a:pPr indent="0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  O1       4.54     0.220          1.34       0.0921       7.13      1.33          335.      2.65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952" y="278620"/>
            <a:ext cx="7699220" cy="6346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844684" y="2284557"/>
            <a:ext cx="7339874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海水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在月亮、太阳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等天体引潮力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的作用下，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水平方向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上的周期性运动。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9129" y="17209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潮流的定义：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4684" y="3411769"/>
            <a:ext cx="745476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和海流流向定义一致，指海水流去的方向，单位是°。向北为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°，向东为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90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°，向南为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180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°，向西为</a:t>
            </a:r>
            <a:r>
              <a:rPr lang="en-US" altLang="zh-CN" sz="2000" dirty="0">
                <a:ea typeface="微软雅黑" panose="020B0503020204020204" pitchFamily="34" charset="-122"/>
                <a:sym typeface="+mn-ea"/>
              </a:rPr>
              <a:t>270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°。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550" y="3013075"/>
            <a:ext cx="5447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潮流的流向：（知识点）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3952" y="4283151"/>
            <a:ext cx="5843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为了分析方便，常把潮流分解为北分量</a:t>
            </a:r>
            <a:r>
              <a:rPr lang="en-US" altLang="zh-CN" sz="2000" dirty="0"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ea typeface="微软雅黑" panose="020B0503020204020204" pitchFamily="34" charset="-122"/>
              </a:rPr>
              <a:t>和东分量</a:t>
            </a:r>
            <a:r>
              <a:rPr lang="en-US" altLang="zh-CN" sz="2000" dirty="0"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4" name="对象 -2147482620"/>
          <p:cNvGraphicFramePr>
            <a:graphicFrameLocks noChangeAspect="1"/>
          </p:cNvGraphicFramePr>
          <p:nvPr/>
        </p:nvGraphicFramePr>
        <p:xfrm>
          <a:off x="3942596" y="4845427"/>
          <a:ext cx="167894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3" imgW="711200" imgH="177165" progId="Equation.3">
                  <p:embed/>
                </p:oleObj>
              </mc:Choice>
              <mc:Fallback>
                <p:oleObj r:id="rId3" imgW="711200" imgH="1771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2596" y="4845427"/>
                        <a:ext cx="1678940" cy="38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20"/>
          <p:cNvGraphicFramePr>
            <a:graphicFrameLocks noChangeAspect="1"/>
          </p:cNvGraphicFramePr>
          <p:nvPr/>
        </p:nvGraphicFramePr>
        <p:xfrm>
          <a:off x="3987364" y="5512177"/>
          <a:ext cx="1589405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5" imgW="673100" imgH="177165" progId="Equation.3">
                  <p:embed/>
                </p:oleObj>
              </mc:Choice>
              <mc:Fallback>
                <p:oleObj r:id="rId5" imgW="673100" imgH="1771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7364" y="5512177"/>
                        <a:ext cx="1589405" cy="38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>
          <a:xfrm>
            <a:off x="3485396" y="4996557"/>
            <a:ext cx="289560" cy="815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4684" y="1192022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4.3.1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潮流的基本概念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9853"/>
          <a:stretch>
            <a:fillRect/>
          </a:stretch>
        </p:blipFill>
        <p:spPr>
          <a:xfrm>
            <a:off x="6040075" y="2170577"/>
            <a:ext cx="2588260" cy="397666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2102" y="131662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潮流的分类：（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以流向的变化划分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2101" y="1806233"/>
            <a:ext cx="222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ea typeface="微软雅黑" panose="020B0503020204020204" pitchFamily="34" charset="-122"/>
              </a:rPr>
              <a:t>旋转流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2101" y="2291669"/>
            <a:ext cx="313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一般发生在开阔海域。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2101" y="2777105"/>
            <a:ext cx="338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微软雅黑" panose="020B0503020204020204" pitchFamily="34" charset="-122"/>
              </a:rPr>
              <a:t>原理：</a:t>
            </a:r>
            <a:r>
              <a:rPr lang="zh-CN" altLang="en-US" sz="2000" dirty="0">
                <a:ea typeface="微软雅黑" panose="020B0503020204020204" pitchFamily="34" charset="-122"/>
              </a:rPr>
              <a:t>①地球自转效应；</a:t>
            </a:r>
          </a:p>
        </p:txBody>
      </p:sp>
      <p:sp>
        <p:nvSpPr>
          <p:cNvPr id="3" name="矩形 2"/>
          <p:cNvSpPr/>
          <p:nvPr/>
        </p:nvSpPr>
        <p:spPr>
          <a:xfrm>
            <a:off x="1663192" y="3262541"/>
            <a:ext cx="43280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②两个或多个潮波系斜交或正交干涉而造成的。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2101" y="4055753"/>
            <a:ext cx="5041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微软雅黑" panose="020B0503020204020204" pitchFamily="34" charset="-122"/>
              </a:rPr>
              <a:t>特点：</a:t>
            </a:r>
            <a:r>
              <a:rPr lang="zh-CN" altLang="en-US" sz="2000" dirty="0">
                <a:ea typeface="微软雅黑" panose="020B0503020204020204" pitchFamily="34" charset="-122"/>
              </a:rPr>
              <a:t>①由地球自转效应引起的旋转具有定向性，北半球潮流沿运动方向向右偏而形成顺时针的旋转流，在南半球则相反；</a:t>
            </a:r>
          </a:p>
        </p:txBody>
      </p:sp>
      <p:sp>
        <p:nvSpPr>
          <p:cNvPr id="19" name="矩形 18"/>
          <p:cNvSpPr/>
          <p:nvPr/>
        </p:nvSpPr>
        <p:spPr>
          <a:xfrm>
            <a:off x="882101" y="5156742"/>
            <a:ext cx="5109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②由波系斜交或正交干涉而造成的旋转流视不同波系的干涉情况而定，这种旋转是无定向性的。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32456" y="294969"/>
            <a:ext cx="7699220" cy="6346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sz="3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334205" y="6147238"/>
            <a:ext cx="7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</a:rPr>
              <a:t>旋转流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6513" b="39990"/>
          <a:stretch>
            <a:fillRect/>
          </a:stretch>
        </p:blipFill>
        <p:spPr>
          <a:xfrm>
            <a:off x="4746625" y="2815710"/>
            <a:ext cx="4397375" cy="17931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2709" y="5116431"/>
            <a:ext cx="72746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在潮流转向的时刻，流速很小，甚至为零，此时称为 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“转流”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或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憩流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2709" y="3712284"/>
            <a:ext cx="38210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②一个周期内两次达到最大流速；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2709" y="1316345"/>
            <a:ext cx="1203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ea typeface="微软雅黑" panose="020B0503020204020204" pitchFamily="34" charset="-122"/>
              </a:rPr>
              <a:t>往复流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2709" y="1806921"/>
            <a:ext cx="727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一般发生在海峡、水道或狭窄的海湾内，水流在平面上仅表现主要沿某一轴线方向的往复运动。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62709" y="217770"/>
            <a:ext cx="7699220" cy="6346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sz="3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62709" y="2606603"/>
            <a:ext cx="382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微软雅黑" panose="020B0503020204020204" pitchFamily="34" charset="-122"/>
              </a:rPr>
              <a:t>特点：</a:t>
            </a:r>
            <a:r>
              <a:rPr lang="zh-CN" altLang="en-US" sz="2000" dirty="0">
                <a:ea typeface="微软雅黑" panose="020B0503020204020204" pitchFamily="34" charset="-122"/>
              </a:rPr>
              <a:t>①前半个周期内，潮流大致向一个方向流动，后半个周期，潮流向相反的方向流动；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2709" y="4201082"/>
            <a:ext cx="382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③水质点仅在潮流运动的垂直剖面内摆动。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30684" y="4385748"/>
            <a:ext cx="829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微软雅黑" panose="020B0503020204020204" pitchFamily="34" charset="-122"/>
              </a:rPr>
              <a:t>往复流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10935"/>
          <a:stretch>
            <a:fillRect/>
          </a:stretch>
        </p:blipFill>
        <p:spPr>
          <a:xfrm>
            <a:off x="4271010" y="2102827"/>
            <a:ext cx="4872990" cy="4126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2965" y="1210310"/>
            <a:ext cx="794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高低潮与转流和最大潮流的关系（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6240" y="2268249"/>
            <a:ext cx="3098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①从低潮至高潮的</a:t>
            </a:r>
            <a:r>
              <a:rPr lang="zh-CN" altLang="en-US" sz="2000" b="1" dirty="0">
                <a:ea typeface="微软雅黑" panose="020B0503020204020204" pitchFamily="34" charset="-122"/>
              </a:rPr>
              <a:t>涨潮期间</a:t>
            </a:r>
            <a:r>
              <a:rPr lang="zh-CN" altLang="en-US" sz="2000" dirty="0">
                <a:ea typeface="微软雅黑" panose="020B0503020204020204" pitchFamily="34" charset="-122"/>
              </a:rPr>
              <a:t>，潮流向湾内流动。海面升至半潮面时，潮流流速达到最大。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2709" y="1782762"/>
            <a:ext cx="4828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 驻波海区（通过海峡进入海湾的潮）：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2709" y="4571218"/>
            <a:ext cx="310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③从高潮至低潮的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落潮期间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，潮流向湾外流动，海面落至半潮面时，向湾外流动的流速达到最大。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2709" y="3727510"/>
            <a:ext cx="3098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②海面位于高潮和低潮时，流速为零，为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转流时刻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62709" y="176131"/>
            <a:ext cx="7699220" cy="6346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88513" y="6226480"/>
            <a:ext cx="307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</a:rPr>
              <a:t>驻波海区的潮位、流向、流速曲线图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1720"/>
          <a:stretch>
            <a:fillRect/>
          </a:stretch>
        </p:blipFill>
        <p:spPr>
          <a:xfrm>
            <a:off x="3933190" y="1833362"/>
            <a:ext cx="5210810" cy="39324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2965" y="1261745"/>
            <a:ext cx="5395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前进波海区（开阔海域的潮）：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2708" y="1907682"/>
            <a:ext cx="3070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①海面位于半潮面之上时，潮流流向与潮波传播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方向一致</a:t>
            </a:r>
            <a:r>
              <a:rPr lang="zh-CN" altLang="en-US" sz="2000" dirty="0">
                <a:ea typeface="微软雅黑" panose="020B0503020204020204" pitchFamily="34" charset="-122"/>
              </a:rPr>
              <a:t>，为</a:t>
            </a:r>
            <a:r>
              <a:rPr lang="zh-CN" altLang="en-US" sz="2000" b="1" dirty="0">
                <a:ea typeface="微软雅黑" panose="020B0503020204020204" pitchFamily="34" charset="-122"/>
              </a:rPr>
              <a:t>涨潮流</a:t>
            </a:r>
            <a:r>
              <a:rPr lang="zh-CN" altLang="en-US" sz="2000" dirty="0">
                <a:ea typeface="微软雅黑" panose="020B0503020204020204" pitchFamily="34" charset="-122"/>
              </a:rPr>
              <a:t>。当海面达到高潮，涨潮流流速最大。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2709" y="3784699"/>
            <a:ext cx="3070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②海面位于半潮面之下时，流向与潮波传播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方向相反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，为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落潮流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。海面达到低潮时，落潮流速最大。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62709" y="217770"/>
            <a:ext cx="7699220" cy="6346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186508" y="5765800"/>
            <a:ext cx="345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微软雅黑" panose="020B0503020204020204" pitchFamily="34" charset="-122"/>
              </a:rPr>
              <a:t>前进波海区的潮位、流向、流速曲线图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2965" y="1119505"/>
            <a:ext cx="4781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潮流调和分析（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2965" y="1630045"/>
            <a:ext cx="755332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调和分析基本原理：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把月亮等天体引起的潮流，分离成由许多天体引起的分潮之和。把潮流表示成多个余弦函数（分潮）的叠加，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每一个余弦函数可被看做一个分潮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。（目标：求解各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余弦函数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</a:p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任意时刻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的流可表示为：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594485" y="3121407"/>
            <a:ext cx="526415" cy="1979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910939"/>
            <a:ext cx="5019040" cy="1190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92" y="4145093"/>
            <a:ext cx="4895215" cy="1219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1055" y="5407660"/>
            <a:ext cx="78136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为余流（常流）；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，ξ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为北分量的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调和常数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，η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为东分量的调和常数；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为振幅订正和迟角订正，是时间的函数（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已知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）；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0i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σ</a:t>
            </a:r>
            <a:r>
              <a:rPr lang="en-US" altLang="zh-CN" sz="2000" baseline="-25000" dirty="0" err="1"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000" dirty="0"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为各分潮的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天文初相角</a:t>
            </a:r>
            <a:r>
              <a:rPr lang="zh-CN" altLang="en-US" sz="2000" dirty="0"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和角速度。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0i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也是时间的函数。（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已知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73476" y="3948430"/>
            <a:ext cx="605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62709" y="217770"/>
            <a:ext cx="7699220" cy="6346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2709" y="1380192"/>
            <a:ext cx="424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以潮流北分量为例，上式可表示为：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" y="1979831"/>
            <a:ext cx="6274435" cy="151892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67954" y="3466172"/>
          <a:ext cx="196723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1002665" imgH="266700" progId="Equation.KSEE3">
                  <p:embed/>
                </p:oleObj>
              </mc:Choice>
              <mc:Fallback>
                <p:oleObj r:id="rId4" imgW="1002665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7954" y="3466172"/>
                        <a:ext cx="196723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2709" y="3527737"/>
            <a:ext cx="424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对（</a:t>
            </a:r>
            <a:r>
              <a:rPr lang="en-US" altLang="zh-CN" sz="2000" dirty="0"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ea typeface="微软雅黑" panose="020B0503020204020204" pitchFamily="34" charset="-122"/>
              </a:rPr>
              <a:t>）式按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最小二乘法</a:t>
            </a:r>
            <a:r>
              <a:rPr lang="zh-CN" altLang="en-US" sz="2000" dirty="0">
                <a:ea typeface="微软雅黑" panose="020B0503020204020204" pitchFamily="34" charset="-122"/>
              </a:rPr>
              <a:t>求解，使得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40364" y="2671981"/>
            <a:ext cx="605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35184" y="3559547"/>
            <a:ext cx="805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最小，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09" y="4099378"/>
            <a:ext cx="2847340" cy="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0049" y="4132937"/>
            <a:ext cx="4180840" cy="4483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2770" y="4666615"/>
            <a:ext cx="814768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微软雅黑" panose="020B0503020204020204" pitchFamily="34" charset="-122"/>
              </a:rPr>
              <a:t>将所得到的调和常数代入式（</a:t>
            </a:r>
            <a:r>
              <a:rPr lang="en-US" altLang="zh-CN" sz="2000" dirty="0"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ea typeface="微软雅黑" panose="020B0503020204020204" pitchFamily="34" charset="-122"/>
              </a:rPr>
              <a:t>），预报给定时刻的潮流北分量和东分量，实现潮流预报。</a:t>
            </a:r>
          </a:p>
          <a:p>
            <a:endParaRPr lang="zh-CN" altLang="en-US" sz="2000" dirty="0"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调和分析及预报本质</a:t>
            </a:r>
            <a:r>
              <a:rPr lang="zh-CN" altLang="en-US" sz="2000" dirty="0">
                <a:ea typeface="微软雅黑" panose="020B0503020204020204" pitchFamily="34" charset="-122"/>
              </a:rPr>
              <a:t>：利用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最小二乘法</a:t>
            </a:r>
            <a:r>
              <a:rPr lang="zh-CN" altLang="en-US" sz="2000" dirty="0">
                <a:ea typeface="微软雅黑" panose="020B0503020204020204" pitchFamily="34" charset="-122"/>
              </a:rPr>
              <a:t>，对观测流进行调和分析，求各分潮的潮流调和常数，然后进行潮流预报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62709" y="217770"/>
            <a:ext cx="7699220" cy="6346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潮流调和分析</a:t>
            </a:r>
            <a:endParaRPr lang="zh-CN" altLang="en-US" sz="3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02"/>
  <p:tag name="KSO_WM_UNIT_TYPE" val="l_h_i"/>
  <p:tag name="KSO_WM_UNIT_INDEX" val="1_1_1"/>
  <p:tag name="KSO_WM_UNIT_ID" val="diagram20187602_3*l_h_i*1_1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02"/>
  <p:tag name="KSO_WM_UNIT_TYPE" val="l_h_i"/>
  <p:tag name="KSO_WM_UNIT_INDEX" val="1_1_2"/>
  <p:tag name="KSO_WM_UNIT_ID" val="diagram20187602_3*l_h_i*1_1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02"/>
  <p:tag name="KSO_WM_UNIT_TYPE" val="l_h_i"/>
  <p:tag name="KSO_WM_UNIT_INDEX" val="1_2_1"/>
  <p:tag name="KSO_WM_UNIT_ID" val="diagram20187602_3*l_h_i*1_2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02"/>
  <p:tag name="KSO_WM_UNIT_TYPE" val="l_h_i"/>
  <p:tag name="KSO_WM_UNIT_INDEX" val="1_2_2"/>
  <p:tag name="KSO_WM_UNIT_ID" val="diagram20187602_3*l_h_i*1_2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1805</Words>
  <Application>Microsoft Office PowerPoint</Application>
  <PresentationFormat>全屏显示(4:3)</PresentationFormat>
  <Paragraphs>165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 Unicode MS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1_Office 主题</vt:lpstr>
      <vt:lpstr>Microsoft 公式 3.0</vt:lpstr>
      <vt:lpstr>Equation.KSEE3</vt:lpstr>
      <vt:lpstr>Use of U_Tide Package</vt:lpstr>
      <vt:lpstr>本节要点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  <vt:lpstr>4.3 潮流调和分析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K415</dc:creator>
  <cp:lastModifiedBy>Keegen</cp:lastModifiedBy>
  <cp:revision>179</cp:revision>
  <dcterms:created xsi:type="dcterms:W3CDTF">2016-03-03T05:50:00Z</dcterms:created>
  <dcterms:modified xsi:type="dcterms:W3CDTF">2019-07-29T15:08:07Z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