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65" r:id="rId6"/>
    <p:sldId id="257" r:id="rId7"/>
    <p:sldId id="258" r:id="rId8"/>
    <p:sldId id="260" r:id="rId9"/>
    <p:sldId id="259" r:id="rId10"/>
    <p:sldId id="261"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27" autoAdjust="0"/>
    <p:restoredTop sz="94660"/>
  </p:normalViewPr>
  <p:slideViewPr>
    <p:cSldViewPr snapToGrid="0">
      <p:cViewPr varScale="1">
        <p:scale>
          <a:sx n="71" d="100"/>
          <a:sy n="71" d="100"/>
        </p:scale>
        <p:origin x="-120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jpe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jpe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jpe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0.jpeg"/><Relationship Id="rId5" Type="http://schemas.openxmlformats.org/officeDocument/2006/relationships/image" Target="../media/image6.jpe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jpe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jpe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jpe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jpe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jpe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jpe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2085766" y="3734653"/>
            <a:ext cx="6858000" cy="1421659"/>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DEC05C3C-1148-45A9-8BDC-314231CEF079}" type="datetimeFigureOut">
              <a:rPr lang="zh-CN" altLang="en-US" smtClean="0"/>
              <a:t>2019/7/30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E15918-F5F5-4BA3-9639-D9B2DFBBE82A}" type="slidenum">
              <a:rPr lang="zh-CN" altLang="en-US" smtClean="0"/>
              <a:t>‹#›</a:t>
            </a:fld>
            <a:endParaRPr lang="zh-CN" altLang="en-US"/>
          </a:p>
        </p:txBody>
      </p:sp>
      <p:sp>
        <p:nvSpPr>
          <p:cNvPr id="9" name="日期占位符 3"/>
          <p:cNvSpPr txBox="1">
            <a:spLocks/>
          </p:cNvSpPr>
          <p:nvPr userDrawn="1"/>
        </p:nvSpPr>
        <p:spPr>
          <a:xfrm>
            <a:off x="628650" y="6356351"/>
            <a:ext cx="2057400" cy="365125"/>
          </a:xfrm>
          <a:prstGeom prst="rect">
            <a:avLst/>
          </a:prstGeom>
        </p:spPr>
        <p:txBody>
          <a:bodyPr vert="horz" lIns="91440" tIns="45720" rIns="91440" bIns="45720" rtlCol="0" anchor="ctr"/>
          <a:lstStyle>
            <a:defPPr>
              <a:defRPr lang="zh-CN"/>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EC05C3C-1148-45A9-8BDC-314231CEF079}" type="datetimeFigureOut">
              <a:rPr lang="zh-CN" altLang="en-US" smtClean="0"/>
              <a:pPr/>
              <a:t>2019/7/30</a:t>
            </a:fld>
            <a:endParaRPr lang="zh-CN" altLang="en-US"/>
          </a:p>
        </p:txBody>
      </p:sp>
      <p:sp>
        <p:nvSpPr>
          <p:cNvPr id="10" name="灯片编号占位符 5"/>
          <p:cNvSpPr txBox="1">
            <a:spLocks/>
          </p:cNvSpPr>
          <p:nvPr userDrawn="1"/>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BE15918-F5F5-4BA3-9639-D9B2DFBBE82A}" type="slidenum">
              <a:rPr lang="zh-CN" altLang="en-US" smtClean="0"/>
              <a:pPr/>
              <a:t>‹#›</a:t>
            </a:fld>
            <a:endParaRPr lang="zh-CN" altLang="en-US"/>
          </a:p>
        </p:txBody>
      </p:sp>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64" y="2282148"/>
            <a:ext cx="9157127" cy="1874520"/>
          </a:xfrm>
          <a:prstGeom prst="rect">
            <a:avLst/>
          </a:prstGeom>
          <a:ln>
            <a:noFill/>
          </a:ln>
          <a:effectLst/>
        </p:spPr>
      </p:pic>
      <p:sp>
        <p:nvSpPr>
          <p:cNvPr id="13" name="矩形 12"/>
          <p:cNvSpPr/>
          <p:nvPr userDrawn="1"/>
        </p:nvSpPr>
        <p:spPr>
          <a:xfrm>
            <a:off x="2370978" y="619780"/>
            <a:ext cx="6698817" cy="954107"/>
          </a:xfrm>
          <a:prstGeom prst="rect">
            <a:avLst/>
          </a:prstGeom>
        </p:spPr>
        <p:txBody>
          <a:bodyPr wrap="square">
            <a:spAutoFit/>
          </a:bodyPr>
          <a:lstStyle/>
          <a:p>
            <a:r>
              <a:rPr lang="zh-CN" altLang="en-US" sz="2800" dirty="0">
                <a:solidFill>
                  <a:schemeClr val="accent1">
                    <a:lumMod val="50000"/>
                  </a:schemeClr>
                </a:solidFill>
                <a:latin typeface="黑体" panose="02010609060101010101" pitchFamily="49" charset="-122"/>
                <a:ea typeface="黑体" panose="02010609060101010101" pitchFamily="49" charset="-122"/>
                <a:cs typeface="Times New Roman" pitchFamily="18" charset="0"/>
              </a:rPr>
              <a:t>海洋科学与技术学院</a:t>
            </a:r>
            <a:endParaRPr lang="en-US" altLang="zh-CN" sz="2800" dirty="0">
              <a:solidFill>
                <a:schemeClr val="accent1">
                  <a:lumMod val="50000"/>
                </a:schemeClr>
              </a:solidFill>
              <a:latin typeface="黑体" panose="02010609060101010101" pitchFamily="49" charset="-122"/>
              <a:ea typeface="黑体" panose="02010609060101010101" pitchFamily="49" charset="-122"/>
              <a:cs typeface="Times New Roman" pitchFamily="18" charset="0"/>
            </a:endParaRPr>
          </a:p>
          <a:p>
            <a:r>
              <a:rPr lang="en-US" altLang="zh-CN" sz="2800" i="1" dirty="0" smtClean="0">
                <a:solidFill>
                  <a:schemeClr val="accent1">
                    <a:lumMod val="50000"/>
                  </a:schemeClr>
                </a:solidFill>
                <a:ea typeface="Arial Unicode MS" panose="020B0604020202020204" pitchFamily="34" charset="-122"/>
                <a:cs typeface="Arial Unicode MS" panose="020B0604020202020204" pitchFamily="34" charset="-122"/>
              </a:rPr>
              <a:t>School </a:t>
            </a:r>
            <a:r>
              <a:rPr lang="en-US" altLang="zh-CN" sz="2800" i="1" dirty="0">
                <a:solidFill>
                  <a:schemeClr val="accent1">
                    <a:lumMod val="50000"/>
                  </a:schemeClr>
                </a:solidFill>
                <a:ea typeface="Arial Unicode MS" panose="020B0604020202020204" pitchFamily="34" charset="-122"/>
                <a:cs typeface="Arial Unicode MS" panose="020B0604020202020204" pitchFamily="34" charset="-122"/>
              </a:rPr>
              <a:t>of Marine Science and Technology</a:t>
            </a:r>
            <a:endParaRPr lang="zh-CN" altLang="en-US" sz="2800" i="1" dirty="0">
              <a:solidFill>
                <a:schemeClr val="accent1">
                  <a:lumMod val="50000"/>
                </a:schemeClr>
              </a:solidFill>
              <a:ea typeface="Arial Unicode MS" panose="020B0604020202020204" pitchFamily="34" charset="-122"/>
              <a:cs typeface="Arial Unicode MS" panose="020B0604020202020204" pitchFamily="34" charset="-122"/>
            </a:endParaRPr>
          </a:p>
        </p:txBody>
      </p:sp>
      <p:pic>
        <p:nvPicPr>
          <p:cNvPr id="17" name="图片 16"/>
          <p:cNvPicPr>
            <a:picLocks noChangeAspect="1"/>
          </p:cNvPicPr>
          <p:nvPr userDrawn="1"/>
        </p:nvPicPr>
        <p:blipFill>
          <a:blip r:embed="rId3"/>
          <a:stretch>
            <a:fillRect/>
          </a:stretch>
        </p:blipFill>
        <p:spPr>
          <a:xfrm>
            <a:off x="0" y="4996739"/>
            <a:ext cx="2447109" cy="1799345"/>
          </a:xfrm>
          <a:prstGeom prst="rect">
            <a:avLst/>
          </a:prstGeom>
        </p:spPr>
      </p:pic>
      <p:pic>
        <p:nvPicPr>
          <p:cNvPr id="19" name="图片 18"/>
          <p:cNvPicPr>
            <a:picLocks noChangeAspect="1"/>
          </p:cNvPicPr>
          <p:nvPr userDrawn="1"/>
        </p:nvPicPr>
        <p:blipFill>
          <a:blip r:embed="rId4"/>
          <a:stretch>
            <a:fillRect/>
          </a:stretch>
        </p:blipFill>
        <p:spPr>
          <a:xfrm>
            <a:off x="-17041" y="2193571"/>
            <a:ext cx="5663952" cy="211734"/>
          </a:xfrm>
          <a:prstGeom prst="rect">
            <a:avLst/>
          </a:prstGeom>
          <a:effectLst>
            <a:softEdge rad="12700"/>
          </a:effectLst>
        </p:spPr>
      </p:pic>
      <p:pic>
        <p:nvPicPr>
          <p:cNvPr id="20" name="图片 19"/>
          <p:cNvPicPr>
            <a:picLocks noChangeAspect="1"/>
          </p:cNvPicPr>
          <p:nvPr userDrawn="1"/>
        </p:nvPicPr>
        <p:blipFill>
          <a:blip r:embed="rId4"/>
          <a:stretch>
            <a:fillRect/>
          </a:stretch>
        </p:blipFill>
        <p:spPr>
          <a:xfrm rot="10800000">
            <a:off x="2983634" y="4041258"/>
            <a:ext cx="6166929" cy="230820"/>
          </a:xfrm>
          <a:prstGeom prst="rect">
            <a:avLst/>
          </a:prstGeom>
          <a:effectLst>
            <a:softEdge rad="12700"/>
          </a:effectLst>
        </p:spPr>
      </p:pic>
      <p:pic>
        <p:nvPicPr>
          <p:cNvPr id="8" name="图片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06951" y="234890"/>
            <a:ext cx="1780158" cy="1780158"/>
          </a:xfrm>
          <a:prstGeom prst="rect">
            <a:avLst/>
          </a:prstGeom>
        </p:spPr>
      </p:pic>
    </p:spTree>
    <p:extLst>
      <p:ext uri="{BB962C8B-B14F-4D97-AF65-F5344CB8AC3E}">
        <p14:creationId xmlns:p14="http://schemas.microsoft.com/office/powerpoint/2010/main" val="1119687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C05C3C-1148-45A9-8BDC-314231CEF079}" type="datetimeFigureOut">
              <a:rPr lang="zh-CN" altLang="en-US" smtClean="0"/>
              <a:t>2019/7/30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E15918-F5F5-4BA3-9639-D9B2DFBBE82A}" type="slidenum">
              <a:rPr lang="zh-CN" altLang="en-US" smtClean="0"/>
              <a:t>‹#›</a:t>
            </a:fld>
            <a:endParaRPr lang="zh-CN" altLang="en-US"/>
          </a:p>
        </p:txBody>
      </p:sp>
      <p:pic>
        <p:nvPicPr>
          <p:cNvPr id="7" name="图片 6"/>
          <p:cNvPicPr>
            <a:picLocks noChangeAspect="1"/>
          </p:cNvPicPr>
          <p:nvPr userDrawn="1"/>
        </p:nvPicPr>
        <p:blipFill>
          <a:blip r:embed="rId2"/>
          <a:stretch>
            <a:fillRect/>
          </a:stretch>
        </p:blipFill>
        <p:spPr>
          <a:xfrm rot="16200000">
            <a:off x="309276" y="476506"/>
            <a:ext cx="252310" cy="870859"/>
          </a:xfrm>
          <a:prstGeom prst="rect">
            <a:avLst/>
          </a:prstGeom>
          <a:effectLst>
            <a:softEdge rad="31750"/>
          </a:effectLst>
        </p:spPr>
      </p:pic>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9234" y="855511"/>
            <a:ext cx="8194767" cy="182581"/>
          </a:xfrm>
          <a:prstGeom prst="rect">
            <a:avLst/>
          </a:prstGeom>
          <a:effectLst>
            <a:softEdge rad="31750"/>
          </a:effectLst>
        </p:spPr>
      </p:pic>
      <p:pic>
        <p:nvPicPr>
          <p:cNvPr id="9" name="图片 8"/>
          <p:cNvPicPr>
            <a:picLocks noChangeAspect="1"/>
          </p:cNvPicPr>
          <p:nvPr userDrawn="1"/>
        </p:nvPicPr>
        <p:blipFill>
          <a:blip r:embed="rId4"/>
          <a:stretch>
            <a:fillRect/>
          </a:stretch>
        </p:blipFill>
        <p:spPr>
          <a:xfrm>
            <a:off x="7946634" y="0"/>
            <a:ext cx="1188987" cy="874255"/>
          </a:xfrm>
          <a:prstGeom prst="rect">
            <a:avLst/>
          </a:prstGeom>
        </p:spPr>
      </p:pic>
      <p:pic>
        <p:nvPicPr>
          <p:cNvPr id="11" name="Picture 3" descr="E:\简历\天津大学视觉形象识别系统(TU VI)手册_图片版\校训.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l="25082" r="23719"/>
          <a:stretch/>
        </p:blipFill>
        <p:spPr bwMode="auto">
          <a:xfrm>
            <a:off x="8750602" y="5136802"/>
            <a:ext cx="352577" cy="1605229"/>
          </a:xfrm>
          <a:prstGeom prst="rect">
            <a:avLst/>
          </a:prstGeom>
          <a:noFill/>
          <a:effectLst>
            <a:glow>
              <a:schemeClr val="accent1"/>
            </a:glow>
            <a:softEdge rad="63500"/>
          </a:effectLst>
          <a:extLst>
            <a:ext uri="{909E8E84-426E-40DD-AFC4-6F175D3DCCD1}">
              <a14:hiddenFill xmlns:a14="http://schemas.microsoft.com/office/drawing/2010/main">
                <a:solidFill>
                  <a:srgbClr val="FFFFFF"/>
                </a:solidFill>
              </a14:hiddenFill>
            </a:ext>
          </a:extLst>
        </p:spPr>
      </p:pic>
      <p:pic>
        <p:nvPicPr>
          <p:cNvPr id="12" name="图片 11"/>
          <p:cNvPicPr>
            <a:picLocks noChangeAspect="1"/>
          </p:cNvPicPr>
          <p:nvPr userDrawn="1"/>
        </p:nvPicPr>
        <p:blipFill>
          <a:blip r:embed="rId6">
            <a:lum bright="70000" contrast="-70000"/>
          </a:blip>
          <a:stretch>
            <a:fillRect/>
          </a:stretch>
        </p:blipFill>
        <p:spPr>
          <a:xfrm>
            <a:off x="22006" y="6008914"/>
            <a:ext cx="655447" cy="840377"/>
          </a:xfrm>
          <a:prstGeom prst="rect">
            <a:avLst/>
          </a:prstGeom>
        </p:spPr>
      </p:pic>
      <p:pic>
        <p:nvPicPr>
          <p:cNvPr id="13" name="图片 12"/>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6316" y="97802"/>
            <a:ext cx="678650" cy="678650"/>
          </a:xfrm>
          <a:prstGeom prst="rect">
            <a:avLst/>
          </a:prstGeom>
        </p:spPr>
      </p:pic>
    </p:spTree>
    <p:extLst>
      <p:ext uri="{BB962C8B-B14F-4D97-AF65-F5344CB8AC3E}">
        <p14:creationId xmlns:p14="http://schemas.microsoft.com/office/powerpoint/2010/main" val="3082509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C05C3C-1148-45A9-8BDC-314231CEF079}" type="datetimeFigureOut">
              <a:rPr lang="zh-CN" altLang="en-US" smtClean="0"/>
              <a:t>2019/7/30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E15918-F5F5-4BA3-9639-D9B2DFBBE82A}" type="slidenum">
              <a:rPr lang="zh-CN" altLang="en-US" smtClean="0"/>
              <a:t>‹#›</a:t>
            </a:fld>
            <a:endParaRPr lang="zh-CN" altLang="en-US"/>
          </a:p>
        </p:txBody>
      </p:sp>
      <p:pic>
        <p:nvPicPr>
          <p:cNvPr id="7" name="图片 6"/>
          <p:cNvPicPr>
            <a:picLocks noChangeAspect="1"/>
          </p:cNvPicPr>
          <p:nvPr userDrawn="1"/>
        </p:nvPicPr>
        <p:blipFill>
          <a:blip r:embed="rId2"/>
          <a:stretch>
            <a:fillRect/>
          </a:stretch>
        </p:blipFill>
        <p:spPr>
          <a:xfrm rot="16200000">
            <a:off x="309276" y="476506"/>
            <a:ext cx="252310" cy="870859"/>
          </a:xfrm>
          <a:prstGeom prst="rect">
            <a:avLst/>
          </a:prstGeom>
          <a:effectLst>
            <a:softEdge rad="31750"/>
          </a:effectLst>
        </p:spPr>
      </p:pic>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9234" y="855511"/>
            <a:ext cx="8194767" cy="182581"/>
          </a:xfrm>
          <a:prstGeom prst="rect">
            <a:avLst/>
          </a:prstGeom>
          <a:effectLst>
            <a:softEdge rad="31750"/>
          </a:effectLst>
        </p:spPr>
      </p:pic>
      <p:pic>
        <p:nvPicPr>
          <p:cNvPr id="9" name="图片 8"/>
          <p:cNvPicPr>
            <a:picLocks noChangeAspect="1"/>
          </p:cNvPicPr>
          <p:nvPr userDrawn="1"/>
        </p:nvPicPr>
        <p:blipFill>
          <a:blip r:embed="rId4"/>
          <a:stretch>
            <a:fillRect/>
          </a:stretch>
        </p:blipFill>
        <p:spPr>
          <a:xfrm>
            <a:off x="7946634" y="0"/>
            <a:ext cx="1188987" cy="874255"/>
          </a:xfrm>
          <a:prstGeom prst="rect">
            <a:avLst/>
          </a:prstGeom>
        </p:spPr>
      </p:pic>
      <p:pic>
        <p:nvPicPr>
          <p:cNvPr id="11" name="Picture 3" descr="E:\简历\天津大学视觉形象识别系统(TU VI)手册_图片版\校训.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l="25082" r="23719"/>
          <a:stretch/>
        </p:blipFill>
        <p:spPr bwMode="auto">
          <a:xfrm>
            <a:off x="8750602" y="5136802"/>
            <a:ext cx="352577" cy="1605229"/>
          </a:xfrm>
          <a:prstGeom prst="rect">
            <a:avLst/>
          </a:prstGeom>
          <a:noFill/>
          <a:effectLst>
            <a:glow>
              <a:schemeClr val="accent1"/>
            </a:glow>
            <a:softEdge rad="63500"/>
          </a:effectLst>
          <a:extLst>
            <a:ext uri="{909E8E84-426E-40DD-AFC4-6F175D3DCCD1}">
              <a14:hiddenFill xmlns:a14="http://schemas.microsoft.com/office/drawing/2010/main">
                <a:solidFill>
                  <a:srgbClr val="FFFFFF"/>
                </a:solidFill>
              </a14:hiddenFill>
            </a:ext>
          </a:extLst>
        </p:spPr>
      </p:pic>
      <p:pic>
        <p:nvPicPr>
          <p:cNvPr id="12" name="图片 11"/>
          <p:cNvPicPr>
            <a:picLocks noChangeAspect="1"/>
          </p:cNvPicPr>
          <p:nvPr userDrawn="1"/>
        </p:nvPicPr>
        <p:blipFill>
          <a:blip r:embed="rId6">
            <a:lum bright="70000" contrast="-70000"/>
          </a:blip>
          <a:stretch>
            <a:fillRect/>
          </a:stretch>
        </p:blipFill>
        <p:spPr>
          <a:xfrm>
            <a:off x="22006" y="6008914"/>
            <a:ext cx="655447" cy="840377"/>
          </a:xfrm>
          <a:prstGeom prst="rect">
            <a:avLst/>
          </a:prstGeom>
        </p:spPr>
      </p:pic>
      <p:pic>
        <p:nvPicPr>
          <p:cNvPr id="13" name="图片 12"/>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6316" y="97802"/>
            <a:ext cx="678650" cy="678650"/>
          </a:xfrm>
          <a:prstGeom prst="rect">
            <a:avLst/>
          </a:prstGeom>
        </p:spPr>
      </p:pic>
    </p:spTree>
    <p:extLst>
      <p:ext uri="{BB962C8B-B14F-4D97-AF65-F5344CB8AC3E}">
        <p14:creationId xmlns:p14="http://schemas.microsoft.com/office/powerpoint/2010/main" val="3801345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49234" y="105889"/>
            <a:ext cx="7699220" cy="679890"/>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61754" y="1266720"/>
            <a:ext cx="7886700" cy="483731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DEC05C3C-1148-45A9-8BDC-314231CEF079}" type="datetimeFigureOut">
              <a:rPr lang="zh-CN" altLang="en-US" smtClean="0"/>
              <a:t>2019/7/30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E15918-F5F5-4BA3-9639-D9B2DFBBE82A}" type="slidenum">
              <a:rPr lang="zh-CN" altLang="en-US" smtClean="0"/>
              <a:t>‹#›</a:t>
            </a:fld>
            <a:endParaRPr lang="zh-CN" altLang="en-US"/>
          </a:p>
        </p:txBody>
      </p:sp>
      <p:pic>
        <p:nvPicPr>
          <p:cNvPr id="13" name="图片 12"/>
          <p:cNvPicPr>
            <a:picLocks noChangeAspect="1"/>
          </p:cNvPicPr>
          <p:nvPr userDrawn="1"/>
        </p:nvPicPr>
        <p:blipFill>
          <a:blip r:embed="rId2"/>
          <a:stretch>
            <a:fillRect/>
          </a:stretch>
        </p:blipFill>
        <p:spPr>
          <a:xfrm rot="16200000">
            <a:off x="309276" y="476506"/>
            <a:ext cx="252310" cy="870859"/>
          </a:xfrm>
          <a:prstGeom prst="rect">
            <a:avLst/>
          </a:prstGeom>
          <a:effectLst>
            <a:softEdge rad="31750"/>
          </a:effectLst>
        </p:spPr>
      </p:pic>
      <p:pic>
        <p:nvPicPr>
          <p:cNvPr id="14" name="图片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9234" y="855511"/>
            <a:ext cx="8194767" cy="182581"/>
          </a:xfrm>
          <a:prstGeom prst="rect">
            <a:avLst/>
          </a:prstGeom>
          <a:effectLst>
            <a:softEdge rad="31750"/>
          </a:effectLst>
        </p:spPr>
      </p:pic>
      <p:pic>
        <p:nvPicPr>
          <p:cNvPr id="15" name="图片 14"/>
          <p:cNvPicPr>
            <a:picLocks noChangeAspect="1"/>
          </p:cNvPicPr>
          <p:nvPr userDrawn="1"/>
        </p:nvPicPr>
        <p:blipFill>
          <a:blip r:embed="rId4"/>
          <a:stretch>
            <a:fillRect/>
          </a:stretch>
        </p:blipFill>
        <p:spPr>
          <a:xfrm>
            <a:off x="7946634" y="0"/>
            <a:ext cx="1188987" cy="874255"/>
          </a:xfrm>
          <a:prstGeom prst="rect">
            <a:avLst/>
          </a:prstGeom>
        </p:spPr>
      </p:pic>
      <p:pic>
        <p:nvPicPr>
          <p:cNvPr id="17" name="Picture 3" descr="E:\简历\天津大学视觉形象识别系统(TU VI)手册_图片版\校训.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l="25082" r="23719"/>
          <a:stretch/>
        </p:blipFill>
        <p:spPr bwMode="auto">
          <a:xfrm>
            <a:off x="8750602" y="5136802"/>
            <a:ext cx="352577" cy="1605229"/>
          </a:xfrm>
          <a:prstGeom prst="rect">
            <a:avLst/>
          </a:prstGeom>
          <a:noFill/>
          <a:effectLst>
            <a:glow>
              <a:schemeClr val="accent1"/>
            </a:glow>
            <a:softEdge rad="63500"/>
          </a:effectLst>
          <a:extLst>
            <a:ext uri="{909E8E84-426E-40DD-AFC4-6F175D3DCCD1}">
              <a14:hiddenFill xmlns:a14="http://schemas.microsoft.com/office/drawing/2010/main">
                <a:solidFill>
                  <a:srgbClr val="FFFFFF"/>
                </a:solidFill>
              </a14:hiddenFill>
            </a:ext>
          </a:extLst>
        </p:spPr>
      </p:pic>
      <p:pic>
        <p:nvPicPr>
          <p:cNvPr id="18" name="图片 17"/>
          <p:cNvPicPr>
            <a:picLocks noChangeAspect="1"/>
          </p:cNvPicPr>
          <p:nvPr userDrawn="1"/>
        </p:nvPicPr>
        <p:blipFill>
          <a:blip r:embed="rId6">
            <a:lum bright="70000" contrast="-70000"/>
          </a:blip>
          <a:stretch>
            <a:fillRect/>
          </a:stretch>
        </p:blipFill>
        <p:spPr>
          <a:xfrm>
            <a:off x="22006" y="6008914"/>
            <a:ext cx="655447" cy="840377"/>
          </a:xfrm>
          <a:prstGeom prst="rect">
            <a:avLst/>
          </a:prstGeom>
        </p:spPr>
      </p:pic>
      <p:pic>
        <p:nvPicPr>
          <p:cNvPr id="7" name="图片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6316" y="97802"/>
            <a:ext cx="678650" cy="678650"/>
          </a:xfrm>
          <a:prstGeom prst="rect">
            <a:avLst/>
          </a:prstGeom>
        </p:spPr>
      </p:pic>
    </p:spTree>
    <p:extLst>
      <p:ext uri="{BB962C8B-B14F-4D97-AF65-F5344CB8AC3E}">
        <p14:creationId xmlns:p14="http://schemas.microsoft.com/office/powerpoint/2010/main" val="3085841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706335" y="4434118"/>
            <a:ext cx="7341436"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EC05C3C-1148-45A9-8BDC-314231CEF079}" type="datetimeFigureOut">
              <a:rPr lang="zh-CN" altLang="en-US" smtClean="0"/>
              <a:t>2019/7/30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E15918-F5F5-4BA3-9639-D9B2DFBBE82A}" type="slidenum">
              <a:rPr lang="zh-CN" altLang="en-US" smtClean="0"/>
              <a:t>‹#›</a:t>
            </a:fld>
            <a:endParaRPr lang="zh-CN" altLang="en-US"/>
          </a:p>
        </p:txBody>
      </p:sp>
      <p:pic>
        <p:nvPicPr>
          <p:cNvPr id="7" name="图片 6"/>
          <p:cNvPicPr>
            <a:picLocks noChangeAspect="1"/>
          </p:cNvPicPr>
          <p:nvPr userDrawn="1"/>
        </p:nvPicPr>
        <p:blipFill>
          <a:blip r:embed="rId2"/>
          <a:stretch>
            <a:fillRect/>
          </a:stretch>
        </p:blipFill>
        <p:spPr>
          <a:xfrm>
            <a:off x="1706334" y="2578090"/>
            <a:ext cx="7437665" cy="1593784"/>
          </a:xfrm>
          <a:prstGeom prst="rect">
            <a:avLst/>
          </a:prstGeom>
        </p:spPr>
      </p:pic>
      <p:pic>
        <p:nvPicPr>
          <p:cNvPr id="8" name="图片 7"/>
          <p:cNvPicPr>
            <a:picLocks noChangeAspect="1"/>
          </p:cNvPicPr>
          <p:nvPr userDrawn="1"/>
        </p:nvPicPr>
        <p:blipFill>
          <a:blip r:embed="rId3"/>
          <a:stretch>
            <a:fillRect/>
          </a:stretch>
        </p:blipFill>
        <p:spPr>
          <a:xfrm>
            <a:off x="-8877" y="2405849"/>
            <a:ext cx="5663952" cy="211734"/>
          </a:xfrm>
          <a:prstGeom prst="rect">
            <a:avLst/>
          </a:prstGeom>
          <a:effectLst>
            <a:softEdge rad="12700"/>
          </a:effectLst>
        </p:spPr>
      </p:pic>
      <p:pic>
        <p:nvPicPr>
          <p:cNvPr id="9" name="图片 8"/>
          <p:cNvPicPr>
            <a:picLocks noChangeAspect="1"/>
          </p:cNvPicPr>
          <p:nvPr userDrawn="1"/>
        </p:nvPicPr>
        <p:blipFill>
          <a:blip r:embed="rId3"/>
          <a:stretch>
            <a:fillRect/>
          </a:stretch>
        </p:blipFill>
        <p:spPr>
          <a:xfrm rot="10800000">
            <a:off x="-1" y="4100854"/>
            <a:ext cx="9152877" cy="230820"/>
          </a:xfrm>
          <a:prstGeom prst="rect">
            <a:avLst/>
          </a:prstGeom>
          <a:effectLst>
            <a:softEdge rad="12700"/>
          </a:effectLst>
        </p:spPr>
      </p:pic>
      <p:pic>
        <p:nvPicPr>
          <p:cNvPr id="10" name="图片 9"/>
          <p:cNvPicPr>
            <a:picLocks noChangeAspect="1"/>
          </p:cNvPicPr>
          <p:nvPr userDrawn="1"/>
        </p:nvPicPr>
        <p:blipFill>
          <a:blip r:embed="rId4"/>
          <a:stretch>
            <a:fillRect/>
          </a:stretch>
        </p:blipFill>
        <p:spPr>
          <a:xfrm>
            <a:off x="5672830" y="11185"/>
            <a:ext cx="3391270" cy="2522515"/>
          </a:xfrm>
          <a:prstGeom prst="rect">
            <a:avLst/>
          </a:prstGeom>
        </p:spPr>
      </p:pic>
      <p:pic>
        <p:nvPicPr>
          <p:cNvPr id="11" name="Picture 3" descr="E:\简历\天津大学视觉形象识别系统(TU VI)手册_图片版\校训.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l="25082" r="23719"/>
          <a:stretch/>
        </p:blipFill>
        <p:spPr bwMode="auto">
          <a:xfrm>
            <a:off x="71022" y="4273513"/>
            <a:ext cx="488271" cy="2223022"/>
          </a:xfrm>
          <a:prstGeom prst="rect">
            <a:avLst/>
          </a:prstGeom>
          <a:noFill/>
          <a:effectLst>
            <a:glow>
              <a:schemeClr val="accent1"/>
            </a:glow>
            <a:softEdge rad="63500"/>
          </a:effectLst>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1706335" y="2705941"/>
            <a:ext cx="7116891" cy="1350523"/>
          </a:xfrm>
        </p:spPr>
        <p:txBody>
          <a:bodyPr anchor="b"/>
          <a:lstStyle>
            <a:lvl1pPr>
              <a:defRPr sz="4500"/>
            </a:lvl1pPr>
          </a:lstStyle>
          <a:p>
            <a:r>
              <a:rPr lang="zh-CN" altLang="en-US" smtClean="0"/>
              <a:t>单击此处编辑母版标题样式</a:t>
            </a:r>
            <a:endParaRPr lang="zh-CN" altLang="en-US" dirty="0"/>
          </a:p>
        </p:txBody>
      </p:sp>
      <p:pic>
        <p:nvPicPr>
          <p:cNvPr id="13" name="图片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78428" y="2665121"/>
            <a:ext cx="1394913" cy="1394913"/>
          </a:xfrm>
          <a:prstGeom prst="rect">
            <a:avLst/>
          </a:prstGeom>
        </p:spPr>
      </p:pic>
    </p:spTree>
    <p:extLst>
      <p:ext uri="{BB962C8B-B14F-4D97-AF65-F5344CB8AC3E}">
        <p14:creationId xmlns:p14="http://schemas.microsoft.com/office/powerpoint/2010/main" val="3670558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949234" y="171450"/>
            <a:ext cx="7566116" cy="614329"/>
          </a:xfrm>
        </p:spPr>
        <p:txBody>
          <a:body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761754" y="1183996"/>
            <a:ext cx="3753096" cy="482491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762254" y="1183996"/>
            <a:ext cx="3753096" cy="482491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p>
            <a:fld id="{DEC05C3C-1148-45A9-8BDC-314231CEF079}" type="datetimeFigureOut">
              <a:rPr lang="zh-CN" altLang="en-US" smtClean="0"/>
              <a:t>2019/7/30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E15918-F5F5-4BA3-9639-D9B2DFBBE82A}" type="slidenum">
              <a:rPr lang="zh-CN" altLang="en-US" smtClean="0"/>
              <a:t>‹#›</a:t>
            </a:fld>
            <a:endParaRPr lang="zh-CN" altLang="en-US"/>
          </a:p>
        </p:txBody>
      </p:sp>
      <p:pic>
        <p:nvPicPr>
          <p:cNvPr id="14" name="图片 13"/>
          <p:cNvPicPr>
            <a:picLocks noChangeAspect="1"/>
          </p:cNvPicPr>
          <p:nvPr userDrawn="1"/>
        </p:nvPicPr>
        <p:blipFill>
          <a:blip r:embed="rId2"/>
          <a:stretch>
            <a:fillRect/>
          </a:stretch>
        </p:blipFill>
        <p:spPr>
          <a:xfrm rot="16200000">
            <a:off x="309276" y="476506"/>
            <a:ext cx="252310" cy="870859"/>
          </a:xfrm>
          <a:prstGeom prst="rect">
            <a:avLst/>
          </a:prstGeom>
          <a:effectLst>
            <a:softEdge rad="31750"/>
          </a:effectLst>
        </p:spPr>
      </p:pic>
      <p:pic>
        <p:nvPicPr>
          <p:cNvPr id="15" name="图片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9234" y="855511"/>
            <a:ext cx="8194767" cy="182581"/>
          </a:xfrm>
          <a:prstGeom prst="rect">
            <a:avLst/>
          </a:prstGeom>
          <a:effectLst>
            <a:softEdge rad="31750"/>
          </a:effectLst>
        </p:spPr>
      </p:pic>
      <p:pic>
        <p:nvPicPr>
          <p:cNvPr id="16" name="图片 15"/>
          <p:cNvPicPr>
            <a:picLocks noChangeAspect="1"/>
          </p:cNvPicPr>
          <p:nvPr userDrawn="1"/>
        </p:nvPicPr>
        <p:blipFill>
          <a:blip r:embed="rId4"/>
          <a:stretch>
            <a:fillRect/>
          </a:stretch>
        </p:blipFill>
        <p:spPr>
          <a:xfrm>
            <a:off x="7946634" y="0"/>
            <a:ext cx="1188987" cy="874255"/>
          </a:xfrm>
          <a:prstGeom prst="rect">
            <a:avLst/>
          </a:prstGeom>
        </p:spPr>
      </p:pic>
      <p:pic>
        <p:nvPicPr>
          <p:cNvPr id="18" name="Picture 3" descr="E:\简历\天津大学视觉形象识别系统(TU VI)手册_图片版\校训.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l="25082" r="23719"/>
          <a:stretch/>
        </p:blipFill>
        <p:spPr bwMode="auto">
          <a:xfrm>
            <a:off x="8750602" y="5136802"/>
            <a:ext cx="352577" cy="1605229"/>
          </a:xfrm>
          <a:prstGeom prst="rect">
            <a:avLst/>
          </a:prstGeom>
          <a:noFill/>
          <a:effectLst>
            <a:glow>
              <a:schemeClr val="accent1"/>
            </a:glow>
            <a:softEdge rad="63500"/>
          </a:effectLst>
          <a:extLst>
            <a:ext uri="{909E8E84-426E-40DD-AFC4-6F175D3DCCD1}">
              <a14:hiddenFill xmlns:a14="http://schemas.microsoft.com/office/drawing/2010/main">
                <a:solidFill>
                  <a:srgbClr val="FFFFFF"/>
                </a:solidFill>
              </a14:hiddenFill>
            </a:ext>
          </a:extLst>
        </p:spPr>
      </p:pic>
      <p:pic>
        <p:nvPicPr>
          <p:cNvPr id="19" name="图片 18"/>
          <p:cNvPicPr>
            <a:picLocks noChangeAspect="1"/>
          </p:cNvPicPr>
          <p:nvPr userDrawn="1"/>
        </p:nvPicPr>
        <p:blipFill>
          <a:blip r:embed="rId6">
            <a:lum bright="70000" contrast="-70000"/>
          </a:blip>
          <a:stretch>
            <a:fillRect/>
          </a:stretch>
        </p:blipFill>
        <p:spPr>
          <a:xfrm>
            <a:off x="22006" y="6008914"/>
            <a:ext cx="655447" cy="840377"/>
          </a:xfrm>
          <a:prstGeom prst="rect">
            <a:avLst/>
          </a:prstGeom>
        </p:spPr>
      </p:pic>
      <p:pic>
        <p:nvPicPr>
          <p:cNvPr id="20" name="图片 1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6316" y="97802"/>
            <a:ext cx="678650" cy="678650"/>
          </a:xfrm>
          <a:prstGeom prst="rect">
            <a:avLst/>
          </a:prstGeom>
        </p:spPr>
      </p:pic>
    </p:spTree>
    <p:extLst>
      <p:ext uri="{BB962C8B-B14F-4D97-AF65-F5344CB8AC3E}">
        <p14:creationId xmlns:p14="http://schemas.microsoft.com/office/powerpoint/2010/main" val="1677165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49234" y="105890"/>
            <a:ext cx="7886700" cy="749621"/>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68556" y="1190660"/>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4" name="内容占位符 3"/>
          <p:cNvSpPr>
            <a:spLocks noGrp="1"/>
          </p:cNvSpPr>
          <p:nvPr>
            <p:ph sz="half" idx="2"/>
          </p:nvPr>
        </p:nvSpPr>
        <p:spPr>
          <a:xfrm>
            <a:off x="767364" y="2014572"/>
            <a:ext cx="3869532"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767864" y="1190660"/>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6" name="内容占位符 5"/>
          <p:cNvSpPr>
            <a:spLocks noGrp="1"/>
          </p:cNvSpPr>
          <p:nvPr>
            <p:ph sz="quarter" idx="4"/>
          </p:nvPr>
        </p:nvSpPr>
        <p:spPr>
          <a:xfrm>
            <a:off x="4767864" y="2014572"/>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EC05C3C-1148-45A9-8BDC-314231CEF079}" type="datetimeFigureOut">
              <a:rPr lang="zh-CN" altLang="en-US" smtClean="0"/>
              <a:t>2019/7/30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E15918-F5F5-4BA3-9639-D9B2DFBBE82A}" type="slidenum">
              <a:rPr lang="zh-CN" altLang="en-US" smtClean="0"/>
              <a:t>‹#›</a:t>
            </a:fld>
            <a:endParaRPr lang="zh-CN" altLang="en-US"/>
          </a:p>
        </p:txBody>
      </p:sp>
      <p:pic>
        <p:nvPicPr>
          <p:cNvPr id="10" name="图片 9"/>
          <p:cNvPicPr>
            <a:picLocks noChangeAspect="1"/>
          </p:cNvPicPr>
          <p:nvPr userDrawn="1"/>
        </p:nvPicPr>
        <p:blipFill>
          <a:blip r:embed="rId2"/>
          <a:stretch>
            <a:fillRect/>
          </a:stretch>
        </p:blipFill>
        <p:spPr>
          <a:xfrm rot="16200000">
            <a:off x="309276" y="476506"/>
            <a:ext cx="252310" cy="870859"/>
          </a:xfrm>
          <a:prstGeom prst="rect">
            <a:avLst/>
          </a:prstGeom>
          <a:effectLst>
            <a:softEdge rad="31750"/>
          </a:effectLst>
        </p:spPr>
      </p:pic>
      <p:pic>
        <p:nvPicPr>
          <p:cNvPr id="11" name="图片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9234" y="855511"/>
            <a:ext cx="8194767" cy="182581"/>
          </a:xfrm>
          <a:prstGeom prst="rect">
            <a:avLst/>
          </a:prstGeom>
          <a:effectLst>
            <a:softEdge rad="31750"/>
          </a:effectLst>
        </p:spPr>
      </p:pic>
      <p:pic>
        <p:nvPicPr>
          <p:cNvPr id="12" name="图片 11"/>
          <p:cNvPicPr>
            <a:picLocks noChangeAspect="1"/>
          </p:cNvPicPr>
          <p:nvPr userDrawn="1"/>
        </p:nvPicPr>
        <p:blipFill>
          <a:blip r:embed="rId4"/>
          <a:stretch>
            <a:fillRect/>
          </a:stretch>
        </p:blipFill>
        <p:spPr>
          <a:xfrm>
            <a:off x="7946634" y="0"/>
            <a:ext cx="1188987" cy="874255"/>
          </a:xfrm>
          <a:prstGeom prst="rect">
            <a:avLst/>
          </a:prstGeom>
        </p:spPr>
      </p:pic>
      <p:pic>
        <p:nvPicPr>
          <p:cNvPr id="14" name="Picture 3" descr="E:\简历\天津大学视觉形象识别系统(TU VI)手册_图片版\校训.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l="25082" r="23719"/>
          <a:stretch/>
        </p:blipFill>
        <p:spPr bwMode="auto">
          <a:xfrm>
            <a:off x="8750602" y="5136802"/>
            <a:ext cx="352577" cy="1605229"/>
          </a:xfrm>
          <a:prstGeom prst="rect">
            <a:avLst/>
          </a:prstGeom>
          <a:noFill/>
          <a:effectLst>
            <a:glow>
              <a:schemeClr val="accent1"/>
            </a:glow>
            <a:softEdge rad="63500"/>
          </a:effectLst>
          <a:extLst>
            <a:ext uri="{909E8E84-426E-40DD-AFC4-6F175D3DCCD1}">
              <a14:hiddenFill xmlns:a14="http://schemas.microsoft.com/office/drawing/2010/main">
                <a:solidFill>
                  <a:srgbClr val="FFFFFF"/>
                </a:solidFill>
              </a14:hiddenFill>
            </a:ext>
          </a:extLst>
        </p:spPr>
      </p:pic>
      <p:pic>
        <p:nvPicPr>
          <p:cNvPr id="15" name="图片 14"/>
          <p:cNvPicPr>
            <a:picLocks noChangeAspect="1"/>
          </p:cNvPicPr>
          <p:nvPr userDrawn="1"/>
        </p:nvPicPr>
        <p:blipFill>
          <a:blip r:embed="rId6">
            <a:lum bright="70000" contrast="-70000"/>
          </a:blip>
          <a:stretch>
            <a:fillRect/>
          </a:stretch>
        </p:blipFill>
        <p:spPr>
          <a:xfrm>
            <a:off x="22006" y="6008914"/>
            <a:ext cx="655447" cy="840377"/>
          </a:xfrm>
          <a:prstGeom prst="rect">
            <a:avLst/>
          </a:prstGeom>
        </p:spPr>
      </p:pic>
      <p:pic>
        <p:nvPicPr>
          <p:cNvPr id="16" name="图片 15"/>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6316" y="97802"/>
            <a:ext cx="678650" cy="678650"/>
          </a:xfrm>
          <a:prstGeom prst="rect">
            <a:avLst/>
          </a:prstGeom>
        </p:spPr>
      </p:pic>
    </p:spTree>
    <p:extLst>
      <p:ext uri="{BB962C8B-B14F-4D97-AF65-F5344CB8AC3E}">
        <p14:creationId xmlns:p14="http://schemas.microsoft.com/office/powerpoint/2010/main" val="1800994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49234" y="105890"/>
            <a:ext cx="7886700" cy="749622"/>
          </a:xfrm>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DEC05C3C-1148-45A9-8BDC-314231CEF079}"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E15918-F5F5-4BA3-9639-D9B2DFBBE82A}" type="slidenum">
              <a:rPr lang="zh-CN" altLang="en-US" smtClean="0"/>
              <a:t>‹#›</a:t>
            </a:fld>
            <a:endParaRPr lang="zh-CN" altLang="en-US"/>
          </a:p>
        </p:txBody>
      </p:sp>
      <p:pic>
        <p:nvPicPr>
          <p:cNvPr id="6" name="图片 5"/>
          <p:cNvPicPr>
            <a:picLocks noChangeAspect="1"/>
          </p:cNvPicPr>
          <p:nvPr userDrawn="1"/>
        </p:nvPicPr>
        <p:blipFill>
          <a:blip r:embed="rId2"/>
          <a:stretch>
            <a:fillRect/>
          </a:stretch>
        </p:blipFill>
        <p:spPr>
          <a:xfrm rot="16200000">
            <a:off x="309276" y="476506"/>
            <a:ext cx="252310" cy="870859"/>
          </a:xfrm>
          <a:prstGeom prst="rect">
            <a:avLst/>
          </a:prstGeom>
          <a:effectLst>
            <a:softEdge rad="31750"/>
          </a:effectLst>
        </p:spPr>
      </p:pic>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9234" y="855511"/>
            <a:ext cx="8194767" cy="182581"/>
          </a:xfrm>
          <a:prstGeom prst="rect">
            <a:avLst/>
          </a:prstGeom>
          <a:effectLst>
            <a:softEdge rad="31750"/>
          </a:effectLst>
        </p:spPr>
      </p:pic>
      <p:pic>
        <p:nvPicPr>
          <p:cNvPr id="8" name="图片 7"/>
          <p:cNvPicPr>
            <a:picLocks noChangeAspect="1"/>
          </p:cNvPicPr>
          <p:nvPr userDrawn="1"/>
        </p:nvPicPr>
        <p:blipFill>
          <a:blip r:embed="rId4"/>
          <a:stretch>
            <a:fillRect/>
          </a:stretch>
        </p:blipFill>
        <p:spPr>
          <a:xfrm>
            <a:off x="7946634" y="0"/>
            <a:ext cx="1188987" cy="874255"/>
          </a:xfrm>
          <a:prstGeom prst="rect">
            <a:avLst/>
          </a:prstGeom>
        </p:spPr>
      </p:pic>
      <p:pic>
        <p:nvPicPr>
          <p:cNvPr id="10" name="Picture 3" descr="E:\简历\天津大学视觉形象识别系统(TU VI)手册_图片版\校训.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l="25082" r="23719"/>
          <a:stretch/>
        </p:blipFill>
        <p:spPr bwMode="auto">
          <a:xfrm>
            <a:off x="8750602" y="5136802"/>
            <a:ext cx="352577" cy="1605229"/>
          </a:xfrm>
          <a:prstGeom prst="rect">
            <a:avLst/>
          </a:prstGeom>
          <a:noFill/>
          <a:effectLst>
            <a:glow>
              <a:schemeClr val="accent1"/>
            </a:glow>
            <a:softEdge rad="63500"/>
          </a:effectLst>
          <a:extLst>
            <a:ext uri="{909E8E84-426E-40DD-AFC4-6F175D3DCCD1}">
              <a14:hiddenFill xmlns:a14="http://schemas.microsoft.com/office/drawing/2010/main">
                <a:solidFill>
                  <a:srgbClr val="FFFFFF"/>
                </a:solidFill>
              </a14:hiddenFill>
            </a:ext>
          </a:extLst>
        </p:spPr>
      </p:pic>
      <p:pic>
        <p:nvPicPr>
          <p:cNvPr id="11" name="图片 10"/>
          <p:cNvPicPr>
            <a:picLocks noChangeAspect="1"/>
          </p:cNvPicPr>
          <p:nvPr userDrawn="1"/>
        </p:nvPicPr>
        <p:blipFill>
          <a:blip r:embed="rId6">
            <a:lum bright="70000" contrast="-70000"/>
          </a:blip>
          <a:stretch>
            <a:fillRect/>
          </a:stretch>
        </p:blipFill>
        <p:spPr>
          <a:xfrm>
            <a:off x="22006" y="6008914"/>
            <a:ext cx="655447" cy="840377"/>
          </a:xfrm>
          <a:prstGeom prst="rect">
            <a:avLst/>
          </a:prstGeom>
        </p:spPr>
      </p:pic>
      <p:pic>
        <p:nvPicPr>
          <p:cNvPr id="12" name="图片 11"/>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6316" y="97802"/>
            <a:ext cx="678650" cy="678650"/>
          </a:xfrm>
          <a:prstGeom prst="rect">
            <a:avLst/>
          </a:prstGeom>
        </p:spPr>
      </p:pic>
    </p:spTree>
    <p:extLst>
      <p:ext uri="{BB962C8B-B14F-4D97-AF65-F5344CB8AC3E}">
        <p14:creationId xmlns:p14="http://schemas.microsoft.com/office/powerpoint/2010/main" val="206326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EC05C3C-1148-45A9-8BDC-314231CEF079}" type="datetimeFigureOut">
              <a:rPr lang="zh-CN" altLang="en-US" smtClean="0"/>
              <a:t>2019/7/30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E15918-F5F5-4BA3-9639-D9B2DFBBE82A}" type="slidenum">
              <a:rPr lang="zh-CN" altLang="en-US" smtClean="0"/>
              <a:t>‹#›</a:t>
            </a:fld>
            <a:endParaRPr lang="zh-CN" altLang="en-US"/>
          </a:p>
        </p:txBody>
      </p:sp>
      <p:pic>
        <p:nvPicPr>
          <p:cNvPr id="5" name="图片 4"/>
          <p:cNvPicPr>
            <a:picLocks noChangeAspect="1"/>
          </p:cNvPicPr>
          <p:nvPr userDrawn="1"/>
        </p:nvPicPr>
        <p:blipFill>
          <a:blip r:embed="rId2"/>
          <a:stretch>
            <a:fillRect/>
          </a:stretch>
        </p:blipFill>
        <p:spPr>
          <a:xfrm rot="16200000">
            <a:off x="309276" y="476506"/>
            <a:ext cx="252310" cy="870859"/>
          </a:xfrm>
          <a:prstGeom prst="rect">
            <a:avLst/>
          </a:prstGeom>
          <a:effectLst>
            <a:softEdge rad="31750"/>
          </a:effectLst>
        </p:spPr>
      </p:pic>
      <p:pic>
        <p:nvPicPr>
          <p:cNvPr id="6" name="图片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9234" y="855511"/>
            <a:ext cx="8194767" cy="182581"/>
          </a:xfrm>
          <a:prstGeom prst="rect">
            <a:avLst/>
          </a:prstGeom>
          <a:effectLst>
            <a:softEdge rad="31750"/>
          </a:effectLst>
        </p:spPr>
      </p:pic>
      <p:pic>
        <p:nvPicPr>
          <p:cNvPr id="7" name="图片 6"/>
          <p:cNvPicPr>
            <a:picLocks noChangeAspect="1"/>
          </p:cNvPicPr>
          <p:nvPr userDrawn="1"/>
        </p:nvPicPr>
        <p:blipFill>
          <a:blip r:embed="rId4"/>
          <a:stretch>
            <a:fillRect/>
          </a:stretch>
        </p:blipFill>
        <p:spPr>
          <a:xfrm>
            <a:off x="7946634" y="0"/>
            <a:ext cx="1188987" cy="874255"/>
          </a:xfrm>
          <a:prstGeom prst="rect">
            <a:avLst/>
          </a:prstGeom>
        </p:spPr>
      </p:pic>
      <p:pic>
        <p:nvPicPr>
          <p:cNvPr id="9" name="Picture 3" descr="E:\简历\天津大学视觉形象识别系统(TU VI)手册_图片版\校训.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l="25082" r="23719"/>
          <a:stretch/>
        </p:blipFill>
        <p:spPr bwMode="auto">
          <a:xfrm>
            <a:off x="8750602" y="5136802"/>
            <a:ext cx="352577" cy="1605229"/>
          </a:xfrm>
          <a:prstGeom prst="rect">
            <a:avLst/>
          </a:prstGeom>
          <a:noFill/>
          <a:effectLst>
            <a:glow>
              <a:schemeClr val="accent1"/>
            </a:glow>
            <a:softEdge rad="63500"/>
          </a:effectLst>
          <a:extLst>
            <a:ext uri="{909E8E84-426E-40DD-AFC4-6F175D3DCCD1}">
              <a14:hiddenFill xmlns:a14="http://schemas.microsoft.com/office/drawing/2010/main">
                <a:solidFill>
                  <a:srgbClr val="FFFFFF"/>
                </a:solidFill>
              </a14:hiddenFill>
            </a:ext>
          </a:extLst>
        </p:spPr>
      </p:pic>
      <p:pic>
        <p:nvPicPr>
          <p:cNvPr id="10" name="图片 9"/>
          <p:cNvPicPr>
            <a:picLocks noChangeAspect="1"/>
          </p:cNvPicPr>
          <p:nvPr userDrawn="1"/>
        </p:nvPicPr>
        <p:blipFill>
          <a:blip r:embed="rId6">
            <a:lum bright="70000" contrast="-70000"/>
          </a:blip>
          <a:stretch>
            <a:fillRect/>
          </a:stretch>
        </p:blipFill>
        <p:spPr>
          <a:xfrm>
            <a:off x="22006" y="6008914"/>
            <a:ext cx="655447" cy="840377"/>
          </a:xfrm>
          <a:prstGeom prst="rect">
            <a:avLst/>
          </a:prstGeom>
        </p:spPr>
      </p:pic>
      <p:pic>
        <p:nvPicPr>
          <p:cNvPr id="11" name="图片 10"/>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6316" y="97802"/>
            <a:ext cx="678650" cy="678650"/>
          </a:xfrm>
          <a:prstGeom prst="rect">
            <a:avLst/>
          </a:prstGeom>
        </p:spPr>
      </p:pic>
    </p:spTree>
    <p:extLst>
      <p:ext uri="{BB962C8B-B14F-4D97-AF65-F5344CB8AC3E}">
        <p14:creationId xmlns:p14="http://schemas.microsoft.com/office/powerpoint/2010/main" val="485013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EC05C3C-1148-45A9-8BDC-314231CEF079}" type="datetimeFigureOut">
              <a:rPr lang="zh-CN" altLang="en-US" smtClean="0"/>
              <a:t>2019/7/30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E15918-F5F5-4BA3-9639-D9B2DFBBE82A}" type="slidenum">
              <a:rPr lang="zh-CN" altLang="en-US" smtClean="0"/>
              <a:t>‹#›</a:t>
            </a:fld>
            <a:endParaRPr lang="zh-CN" altLang="en-US"/>
          </a:p>
        </p:txBody>
      </p:sp>
      <p:pic>
        <p:nvPicPr>
          <p:cNvPr id="8" name="图片 7"/>
          <p:cNvPicPr>
            <a:picLocks noChangeAspect="1"/>
          </p:cNvPicPr>
          <p:nvPr userDrawn="1"/>
        </p:nvPicPr>
        <p:blipFill>
          <a:blip r:embed="rId2"/>
          <a:stretch>
            <a:fillRect/>
          </a:stretch>
        </p:blipFill>
        <p:spPr>
          <a:xfrm rot="16200000">
            <a:off x="309276" y="476506"/>
            <a:ext cx="252310" cy="870859"/>
          </a:xfrm>
          <a:prstGeom prst="rect">
            <a:avLst/>
          </a:prstGeom>
          <a:effectLst>
            <a:softEdge rad="31750"/>
          </a:effectLst>
        </p:spPr>
      </p:pic>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9234" y="855511"/>
            <a:ext cx="8194767" cy="182581"/>
          </a:xfrm>
          <a:prstGeom prst="rect">
            <a:avLst/>
          </a:prstGeom>
          <a:effectLst>
            <a:softEdge rad="31750"/>
          </a:effectLst>
        </p:spPr>
      </p:pic>
      <p:pic>
        <p:nvPicPr>
          <p:cNvPr id="10" name="图片 9"/>
          <p:cNvPicPr>
            <a:picLocks noChangeAspect="1"/>
          </p:cNvPicPr>
          <p:nvPr userDrawn="1"/>
        </p:nvPicPr>
        <p:blipFill>
          <a:blip r:embed="rId4"/>
          <a:stretch>
            <a:fillRect/>
          </a:stretch>
        </p:blipFill>
        <p:spPr>
          <a:xfrm>
            <a:off x="7946634" y="0"/>
            <a:ext cx="1188987" cy="874255"/>
          </a:xfrm>
          <a:prstGeom prst="rect">
            <a:avLst/>
          </a:prstGeom>
        </p:spPr>
      </p:pic>
      <p:pic>
        <p:nvPicPr>
          <p:cNvPr id="12" name="Picture 3" descr="E:\简历\天津大学视觉形象识别系统(TU VI)手册_图片版\校训.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l="25082" r="23719"/>
          <a:stretch/>
        </p:blipFill>
        <p:spPr bwMode="auto">
          <a:xfrm>
            <a:off x="8750602" y="5136802"/>
            <a:ext cx="352577" cy="1605229"/>
          </a:xfrm>
          <a:prstGeom prst="rect">
            <a:avLst/>
          </a:prstGeom>
          <a:noFill/>
          <a:effectLst>
            <a:glow>
              <a:schemeClr val="accent1"/>
            </a:glow>
            <a:softEdge rad="63500"/>
          </a:effectLst>
          <a:extLst>
            <a:ext uri="{909E8E84-426E-40DD-AFC4-6F175D3DCCD1}">
              <a14:hiddenFill xmlns:a14="http://schemas.microsoft.com/office/drawing/2010/main">
                <a:solidFill>
                  <a:srgbClr val="FFFFFF"/>
                </a:solidFill>
              </a14:hiddenFill>
            </a:ext>
          </a:extLst>
        </p:spPr>
      </p:pic>
      <p:pic>
        <p:nvPicPr>
          <p:cNvPr id="13" name="图片 12"/>
          <p:cNvPicPr>
            <a:picLocks noChangeAspect="1"/>
          </p:cNvPicPr>
          <p:nvPr userDrawn="1"/>
        </p:nvPicPr>
        <p:blipFill>
          <a:blip r:embed="rId6">
            <a:lum bright="70000" contrast="-70000"/>
          </a:blip>
          <a:stretch>
            <a:fillRect/>
          </a:stretch>
        </p:blipFill>
        <p:spPr>
          <a:xfrm>
            <a:off x="22006" y="6008914"/>
            <a:ext cx="655447" cy="840377"/>
          </a:xfrm>
          <a:prstGeom prst="rect">
            <a:avLst/>
          </a:prstGeom>
        </p:spPr>
      </p:pic>
      <p:pic>
        <p:nvPicPr>
          <p:cNvPr id="14" name="图片 1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6316" y="97802"/>
            <a:ext cx="678650" cy="678650"/>
          </a:xfrm>
          <a:prstGeom prst="rect">
            <a:avLst/>
          </a:prstGeom>
        </p:spPr>
      </p:pic>
    </p:spTree>
    <p:extLst>
      <p:ext uri="{BB962C8B-B14F-4D97-AF65-F5344CB8AC3E}">
        <p14:creationId xmlns:p14="http://schemas.microsoft.com/office/powerpoint/2010/main" val="4262371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EC05C3C-1148-45A9-8BDC-314231CEF079}" type="datetimeFigureOut">
              <a:rPr lang="zh-CN" altLang="en-US" smtClean="0"/>
              <a:t>2019/7/30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E15918-F5F5-4BA3-9639-D9B2DFBBE82A}" type="slidenum">
              <a:rPr lang="zh-CN" altLang="en-US" smtClean="0"/>
              <a:t>‹#›</a:t>
            </a:fld>
            <a:endParaRPr lang="zh-CN" altLang="en-US"/>
          </a:p>
        </p:txBody>
      </p:sp>
      <p:pic>
        <p:nvPicPr>
          <p:cNvPr id="8" name="图片 7"/>
          <p:cNvPicPr>
            <a:picLocks noChangeAspect="1"/>
          </p:cNvPicPr>
          <p:nvPr userDrawn="1"/>
        </p:nvPicPr>
        <p:blipFill>
          <a:blip r:embed="rId2"/>
          <a:stretch>
            <a:fillRect/>
          </a:stretch>
        </p:blipFill>
        <p:spPr>
          <a:xfrm rot="16200000">
            <a:off x="309276" y="476506"/>
            <a:ext cx="252310" cy="870859"/>
          </a:xfrm>
          <a:prstGeom prst="rect">
            <a:avLst/>
          </a:prstGeom>
          <a:effectLst>
            <a:softEdge rad="31750"/>
          </a:effectLst>
        </p:spPr>
      </p:pic>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9234" y="855511"/>
            <a:ext cx="8194767" cy="182581"/>
          </a:xfrm>
          <a:prstGeom prst="rect">
            <a:avLst/>
          </a:prstGeom>
          <a:effectLst>
            <a:softEdge rad="31750"/>
          </a:effectLst>
        </p:spPr>
      </p:pic>
      <p:pic>
        <p:nvPicPr>
          <p:cNvPr id="10" name="图片 9"/>
          <p:cNvPicPr>
            <a:picLocks noChangeAspect="1"/>
          </p:cNvPicPr>
          <p:nvPr userDrawn="1"/>
        </p:nvPicPr>
        <p:blipFill>
          <a:blip r:embed="rId4"/>
          <a:stretch>
            <a:fillRect/>
          </a:stretch>
        </p:blipFill>
        <p:spPr>
          <a:xfrm>
            <a:off x="7946634" y="0"/>
            <a:ext cx="1188987" cy="874255"/>
          </a:xfrm>
          <a:prstGeom prst="rect">
            <a:avLst/>
          </a:prstGeom>
        </p:spPr>
      </p:pic>
      <p:pic>
        <p:nvPicPr>
          <p:cNvPr id="12" name="Picture 3" descr="E:\简历\天津大学视觉形象识别系统(TU VI)手册_图片版\校训.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l="25082" r="23719"/>
          <a:stretch/>
        </p:blipFill>
        <p:spPr bwMode="auto">
          <a:xfrm>
            <a:off x="8750602" y="5136802"/>
            <a:ext cx="352577" cy="1605229"/>
          </a:xfrm>
          <a:prstGeom prst="rect">
            <a:avLst/>
          </a:prstGeom>
          <a:noFill/>
          <a:effectLst>
            <a:glow>
              <a:schemeClr val="accent1"/>
            </a:glow>
            <a:softEdge rad="63500"/>
          </a:effectLst>
          <a:extLst>
            <a:ext uri="{909E8E84-426E-40DD-AFC4-6F175D3DCCD1}">
              <a14:hiddenFill xmlns:a14="http://schemas.microsoft.com/office/drawing/2010/main">
                <a:solidFill>
                  <a:srgbClr val="FFFFFF"/>
                </a:solidFill>
              </a14:hiddenFill>
            </a:ext>
          </a:extLst>
        </p:spPr>
      </p:pic>
      <p:pic>
        <p:nvPicPr>
          <p:cNvPr id="13" name="图片 12"/>
          <p:cNvPicPr>
            <a:picLocks noChangeAspect="1"/>
          </p:cNvPicPr>
          <p:nvPr userDrawn="1"/>
        </p:nvPicPr>
        <p:blipFill>
          <a:blip r:embed="rId6">
            <a:lum bright="70000" contrast="-70000"/>
          </a:blip>
          <a:stretch>
            <a:fillRect/>
          </a:stretch>
        </p:blipFill>
        <p:spPr>
          <a:xfrm>
            <a:off x="22006" y="6008914"/>
            <a:ext cx="655447" cy="840377"/>
          </a:xfrm>
          <a:prstGeom prst="rect">
            <a:avLst/>
          </a:prstGeom>
        </p:spPr>
      </p:pic>
      <p:pic>
        <p:nvPicPr>
          <p:cNvPr id="14" name="图片 1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6316" y="97802"/>
            <a:ext cx="678650" cy="678650"/>
          </a:xfrm>
          <a:prstGeom prst="rect">
            <a:avLst/>
          </a:prstGeom>
        </p:spPr>
      </p:pic>
    </p:spTree>
    <p:extLst>
      <p:ext uri="{BB962C8B-B14F-4D97-AF65-F5344CB8AC3E}">
        <p14:creationId xmlns:p14="http://schemas.microsoft.com/office/powerpoint/2010/main" val="2189655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EC05C3C-1148-45A9-8BDC-314231CEF079}" type="datetimeFigureOut">
              <a:rPr lang="zh-CN" altLang="en-US" smtClean="0"/>
              <a:t>2019/7/30</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BE15918-F5F5-4BA3-9639-D9B2DFBBE82A}" type="slidenum">
              <a:rPr lang="zh-CN" altLang="en-US" smtClean="0"/>
              <a:t>‹#›</a:t>
            </a:fld>
            <a:endParaRPr lang="zh-CN" altLang="en-US"/>
          </a:p>
        </p:txBody>
      </p:sp>
    </p:spTree>
    <p:extLst>
      <p:ext uri="{BB962C8B-B14F-4D97-AF65-F5344CB8AC3E}">
        <p14:creationId xmlns:p14="http://schemas.microsoft.com/office/powerpoint/2010/main" val="1745725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oleObject" Target="../embeddings/oleObject3.bin"/><Relationship Id="rId7" Type="http://schemas.openxmlformats.org/officeDocument/2006/relationships/image" Target="../media/image19.jpe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8.wmf"/><Relationship Id="rId5" Type="http://schemas.openxmlformats.org/officeDocument/2006/relationships/oleObject" Target="../embeddings/oleObject4.bin"/><Relationship Id="rId4" Type="http://schemas.openxmlformats.org/officeDocument/2006/relationships/image" Target="../media/image17.wmf"/></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wmf"/><Relationship Id="rId5" Type="http://schemas.openxmlformats.org/officeDocument/2006/relationships/oleObject" Target="../embeddings/oleObject2.bin"/><Relationship Id="rId4" Type="http://schemas.openxmlformats.org/officeDocument/2006/relationships/image" Target="../media/image13.wmf"/></Relationships>
</file>

<file path=ppt/slides/_rels/slide6.xml.rels><?xml version="1.0" encoding="UTF-8" standalone="yes"?>
<Relationships xmlns="http://schemas.openxmlformats.org/package/2006/relationships"><Relationship Id="rId3" Type="http://schemas.openxmlformats.org/officeDocument/2006/relationships/hyperlink" Target="https://www.eoas.ubc.ca/~rich/#T_Tide"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uhslc.soest.hawaii.edu/data/?rq#uh288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Use of </a:t>
            </a:r>
            <a:r>
              <a:rPr lang="en-US" altLang="zh-CN" dirty="0" err="1" smtClean="0"/>
              <a:t>T_Tide</a:t>
            </a:r>
            <a:r>
              <a:rPr lang="en-US" altLang="zh-CN" dirty="0" smtClean="0"/>
              <a:t> </a:t>
            </a:r>
            <a:r>
              <a:rPr lang="en-US" altLang="zh-CN" dirty="0"/>
              <a:t>P</a:t>
            </a:r>
            <a:r>
              <a:rPr lang="en-US" altLang="zh-CN" dirty="0" smtClean="0"/>
              <a:t>ackage</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1086001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Drawing results</a:t>
            </a:r>
            <a:endParaRPr lang="zh-CN" altLang="en-US" dirty="0"/>
          </a:p>
        </p:txBody>
      </p:sp>
      <p:sp>
        <p:nvSpPr>
          <p:cNvPr id="6" name="文本框 5"/>
          <p:cNvSpPr txBox="1"/>
          <p:nvPr/>
        </p:nvSpPr>
        <p:spPr>
          <a:xfrm>
            <a:off x="1494692" y="5189666"/>
            <a:ext cx="271682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Annual comparison results</a:t>
            </a:r>
            <a:endParaRPr lang="zh-CN" altLang="en-US"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4798844" y="5189666"/>
            <a:ext cx="444890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Interception of January comparison results</a:t>
            </a:r>
            <a:endParaRPr lang="zh-CN" altLang="en-US" dirty="0">
              <a:latin typeface="Times New Roman" panose="02020603050405020304" pitchFamily="18" charset="0"/>
              <a:cs typeface="Times New Roman" panose="02020603050405020304" pitchFamily="18" charset="0"/>
            </a:endParaRPr>
          </a:p>
        </p:txBody>
      </p:sp>
      <p:sp>
        <p:nvSpPr>
          <p:cNvPr id="3" name="矩形 2"/>
          <p:cNvSpPr/>
          <p:nvPr/>
        </p:nvSpPr>
        <p:spPr>
          <a:xfrm>
            <a:off x="949234" y="5838037"/>
            <a:ext cx="8014117"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Getting Programs and </a:t>
            </a:r>
            <a:r>
              <a:rPr lang="en-US" altLang="zh-CN" dirty="0" err="1">
                <a:latin typeface="Times New Roman" panose="02020603050405020304" pitchFamily="18" charset="0"/>
                <a:cs typeface="Times New Roman" panose="02020603050405020304" pitchFamily="18" charset="0"/>
              </a:rPr>
              <a:t>T_Tide</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Tools</a:t>
            </a:r>
            <a:r>
              <a:rPr lang="zh-CN" altLang="en-US" dirty="0" smtClean="0">
                <a:latin typeface="Times New Roman" panose="02020603050405020304" pitchFamily="18" charset="0"/>
                <a:cs typeface="Times New Roman" panose="02020603050405020304" pitchFamily="18" charset="0"/>
              </a:rPr>
              <a:t>：</a:t>
            </a:r>
            <a:r>
              <a:rPr lang="en-US" altLang="zh-CN" dirty="0">
                <a:solidFill>
                  <a:srgbClr val="C00000"/>
                </a:solidFill>
                <a:latin typeface="Times New Roman" panose="02020603050405020304" pitchFamily="18" charset="0"/>
                <a:cs typeface="Times New Roman" panose="02020603050405020304" pitchFamily="18" charset="0"/>
              </a:rPr>
              <a:t>https://</a:t>
            </a:r>
            <a:r>
              <a:rPr lang="en-US" altLang="zh-CN" dirty="0" smtClean="0">
                <a:solidFill>
                  <a:srgbClr val="C00000"/>
                </a:solidFill>
                <a:latin typeface="Times New Roman" panose="02020603050405020304" pitchFamily="18" charset="0"/>
                <a:cs typeface="Times New Roman" panose="02020603050405020304" pitchFamily="18" charset="0"/>
              </a:rPr>
              <a:t>github.com/KeegenTang/tiaohefenxi</a:t>
            </a:r>
            <a:endParaRPr lang="zh-CN" altLang="en-US" dirty="0">
              <a:solidFill>
                <a:srgbClr val="C00000"/>
              </a:solidFill>
              <a:latin typeface="Times New Roman" panose="02020603050405020304" pitchFamily="18" charset="0"/>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509606885"/>
              </p:ext>
            </p:extLst>
          </p:nvPr>
        </p:nvGraphicFramePr>
        <p:xfrm>
          <a:off x="92075" y="92075"/>
          <a:ext cx="290513" cy="392113"/>
        </p:xfrm>
        <a:graphic>
          <a:graphicData uri="http://schemas.openxmlformats.org/presentationml/2006/ole">
            <mc:AlternateContent xmlns:mc="http://schemas.openxmlformats.org/markup-compatibility/2006">
              <mc:Choice xmlns:v="urn:schemas-microsoft-com:vml" Requires="v">
                <p:oleObj spid="_x0000_s2058" name="包装程序外壳对象" showAsIcon="1" r:id="rId3" imgW="289800" imgH="392040" progId="Package">
                  <p:embed/>
                </p:oleObj>
              </mc:Choice>
              <mc:Fallback>
                <p:oleObj name="包装程序外壳对象" showAsIcon="1" r:id="rId3" imgW="289800" imgH="392040" progId="Package">
                  <p:embed/>
                  <p:pic>
                    <p:nvPicPr>
                      <p:cNvPr id="0" name=""/>
                      <p:cNvPicPr/>
                      <p:nvPr/>
                    </p:nvPicPr>
                    <p:blipFill>
                      <a:blip r:embed="rId4"/>
                      <a:stretch>
                        <a:fillRect/>
                      </a:stretch>
                    </p:blipFill>
                    <p:spPr>
                      <a:xfrm>
                        <a:off x="92075" y="92075"/>
                        <a:ext cx="290513" cy="392113"/>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009977358"/>
              </p:ext>
            </p:extLst>
          </p:nvPr>
        </p:nvGraphicFramePr>
        <p:xfrm>
          <a:off x="92075" y="92075"/>
          <a:ext cx="290513" cy="392113"/>
        </p:xfrm>
        <a:graphic>
          <a:graphicData uri="http://schemas.openxmlformats.org/presentationml/2006/ole">
            <mc:AlternateContent xmlns:mc="http://schemas.openxmlformats.org/markup-compatibility/2006">
              <mc:Choice xmlns:v="urn:schemas-microsoft-com:vml" Requires="v">
                <p:oleObj spid="_x0000_s2059" name="包装程序外壳对象" showAsIcon="1" r:id="rId5" imgW="289800" imgH="392040" progId="Package">
                  <p:embed/>
                </p:oleObj>
              </mc:Choice>
              <mc:Fallback>
                <p:oleObj name="包装程序外壳对象" showAsIcon="1" r:id="rId5" imgW="289800" imgH="392040" progId="Package">
                  <p:embed/>
                  <p:pic>
                    <p:nvPicPr>
                      <p:cNvPr id="0" name=""/>
                      <p:cNvPicPr/>
                      <p:nvPr/>
                    </p:nvPicPr>
                    <p:blipFill>
                      <a:blip r:embed="rId6"/>
                      <a:stretch>
                        <a:fillRect/>
                      </a:stretch>
                    </p:blipFill>
                    <p:spPr>
                      <a:xfrm>
                        <a:off x="92075" y="92075"/>
                        <a:ext cx="290513" cy="392113"/>
                      </a:xfrm>
                      <a:prstGeom prst="rect">
                        <a:avLst/>
                      </a:prstGeom>
                    </p:spPr>
                  </p:pic>
                </p:oleObj>
              </mc:Fallback>
            </mc:AlternateContent>
          </a:graphicData>
        </a:graphic>
      </p:graphicFrame>
      <p:pic>
        <p:nvPicPr>
          <p:cNvPr id="10" name="图片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7331" y="1230922"/>
            <a:ext cx="4572001" cy="3657154"/>
          </a:xfrm>
          <a:prstGeom prst="rect">
            <a:avLst/>
          </a:prstGeom>
        </p:spPr>
      </p:pic>
      <p:pic>
        <p:nvPicPr>
          <p:cNvPr id="11" name="图片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49709" y="1230921"/>
            <a:ext cx="4494291" cy="3679705"/>
          </a:xfrm>
          <a:prstGeom prst="rect">
            <a:avLst/>
          </a:prstGeom>
        </p:spPr>
      </p:pic>
    </p:spTree>
    <p:extLst>
      <p:ext uri="{BB962C8B-B14F-4D97-AF65-F5344CB8AC3E}">
        <p14:creationId xmlns:p14="http://schemas.microsoft.com/office/powerpoint/2010/main" val="3075471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Tides and tidal current phenomena</a:t>
            </a:r>
            <a:endParaRPr lang="zh-CN" altLang="en-US" dirty="0"/>
          </a:p>
        </p:txBody>
      </p:sp>
      <p:sp>
        <p:nvSpPr>
          <p:cNvPr id="4" name="矩形 3"/>
          <p:cNvSpPr/>
          <p:nvPr/>
        </p:nvSpPr>
        <p:spPr>
          <a:xfrm>
            <a:off x="949233" y="1448444"/>
            <a:ext cx="7429835" cy="1015663"/>
          </a:xfrm>
          <a:prstGeom prst="rect">
            <a:avLst/>
          </a:prstGeom>
        </p:spPr>
        <p:txBody>
          <a:bodyPr wrap="square">
            <a:spAutoFit/>
          </a:bodyPr>
          <a:lstStyle/>
          <a:p>
            <a:r>
              <a:rPr lang="zh-CN" altLang="en-US" sz="2000" dirty="0">
                <a:latin typeface="Times New Roman" panose="02020603050405020304" pitchFamily="18" charset="0"/>
                <a:cs typeface="Times New Roman" panose="02020603050405020304" pitchFamily="18" charset="0"/>
              </a:rPr>
              <a:t>Under the action of tidal force (the combined force of </a:t>
            </a:r>
            <a:r>
              <a:rPr lang="zh-CN" altLang="en-US" sz="2000" dirty="0">
                <a:solidFill>
                  <a:schemeClr val="accent4">
                    <a:lumMod val="75000"/>
                  </a:schemeClr>
                </a:solidFill>
                <a:latin typeface="Times New Roman" panose="02020603050405020304" pitchFamily="18" charset="0"/>
                <a:cs typeface="Times New Roman" panose="02020603050405020304" pitchFamily="18" charset="0"/>
              </a:rPr>
              <a:t>gravitational force</a:t>
            </a:r>
            <a:r>
              <a:rPr lang="zh-CN" altLang="en-US" sz="2000" dirty="0">
                <a:latin typeface="Times New Roman" panose="02020603050405020304" pitchFamily="18" charset="0"/>
                <a:cs typeface="Times New Roman" panose="02020603050405020304" pitchFamily="18" charset="0"/>
              </a:rPr>
              <a:t> and </a:t>
            </a:r>
            <a:r>
              <a:rPr lang="zh-CN" altLang="en-US" sz="2000" dirty="0">
                <a:solidFill>
                  <a:schemeClr val="accent4">
                    <a:lumMod val="75000"/>
                  </a:schemeClr>
                </a:solidFill>
                <a:latin typeface="Times New Roman" panose="02020603050405020304" pitchFamily="18" charset="0"/>
                <a:cs typeface="Times New Roman" panose="02020603050405020304" pitchFamily="18" charset="0"/>
              </a:rPr>
              <a:t>inertial centrifugal force</a:t>
            </a:r>
            <a:r>
              <a:rPr lang="zh-CN" altLang="en-US" sz="2000" dirty="0">
                <a:latin typeface="Times New Roman" panose="02020603050405020304" pitchFamily="18" charset="0"/>
                <a:cs typeface="Times New Roman" panose="02020603050405020304" pitchFamily="18" charset="0"/>
              </a:rPr>
              <a:t> of celestial bodies), sea water produces a periodic motion.</a:t>
            </a:r>
          </a:p>
        </p:txBody>
      </p:sp>
      <p:sp>
        <p:nvSpPr>
          <p:cNvPr id="5" name="矩形 4"/>
          <p:cNvSpPr/>
          <p:nvPr/>
        </p:nvSpPr>
        <p:spPr>
          <a:xfrm>
            <a:off x="949233" y="2889378"/>
            <a:ext cx="3745859" cy="1631216"/>
          </a:xfrm>
          <a:prstGeom prst="rect">
            <a:avLst/>
          </a:prstGeom>
        </p:spPr>
        <p:txBody>
          <a:bodyPr wrap="square">
            <a:spAutoFit/>
          </a:bodyPr>
          <a:lstStyle/>
          <a:p>
            <a:r>
              <a:rPr lang="zh-CN" altLang="en-US" sz="2000" dirty="0" smtClean="0">
                <a:solidFill>
                  <a:srgbClr val="00B0F0"/>
                </a:solidFill>
                <a:latin typeface="Times New Roman" panose="02020603050405020304" pitchFamily="18" charset="0"/>
                <a:cs typeface="Times New Roman" panose="02020603050405020304" pitchFamily="18" charset="0"/>
              </a:rPr>
              <a:t>Tide</a:t>
            </a: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periodic </a:t>
            </a:r>
            <a:r>
              <a:rPr lang="zh-CN" altLang="en-US" sz="2000" dirty="0">
                <a:latin typeface="Times New Roman" panose="02020603050405020304" pitchFamily="18" charset="0"/>
                <a:cs typeface="Times New Roman" panose="02020603050405020304" pitchFamily="18" charset="0"/>
              </a:rPr>
              <a:t>rise and fall of sea level</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r>
              <a:rPr lang="zh-CN" altLang="en-US" sz="2000" dirty="0" smtClean="0">
                <a:solidFill>
                  <a:srgbClr val="00B0F0"/>
                </a:solidFill>
                <a:latin typeface="Times New Roman" panose="02020603050405020304" pitchFamily="18" charset="0"/>
                <a:cs typeface="Times New Roman" panose="02020603050405020304" pitchFamily="18" charset="0"/>
              </a:rPr>
              <a:t>Tidal current</a:t>
            </a:r>
            <a:r>
              <a:rPr lang="en-US" altLang="zh-CN" sz="2000" dirty="0" smtClean="0">
                <a:solidFill>
                  <a:srgbClr val="00B0F0"/>
                </a:solidFill>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periodic </a:t>
            </a:r>
            <a:r>
              <a:rPr lang="zh-CN" altLang="en-US" sz="2000" dirty="0">
                <a:latin typeface="Times New Roman" panose="02020603050405020304" pitchFamily="18" charset="0"/>
                <a:cs typeface="Times New Roman" panose="02020603050405020304" pitchFamily="18" charset="0"/>
              </a:rPr>
              <a:t>horizontal flow of sea water.</a:t>
            </a:r>
          </a:p>
        </p:txBody>
      </p:sp>
      <p:pic>
        <p:nvPicPr>
          <p:cNvPr id="6" name="图片 2" descr="http://www.mt-oceanography.info/IntExerc/basic5/images/forces.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98844" y="2464107"/>
            <a:ext cx="3965106" cy="338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1192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949234" y="1441911"/>
            <a:ext cx="2425857" cy="523220"/>
          </a:xfrm>
          <a:prstGeom prst="rect">
            <a:avLst/>
          </a:prstGeom>
        </p:spPr>
        <p:txBody>
          <a:bodyPr wrap="none">
            <a:spAutoFit/>
          </a:bodyPr>
          <a:lstStyle/>
          <a:p>
            <a:pPr marL="457200" indent="-457200">
              <a:buFont typeface="Wingdings" panose="05000000000000000000" pitchFamily="2" charset="2"/>
              <a:buChar char="u"/>
            </a:pPr>
            <a:r>
              <a:rPr lang="zh-CN" altLang="en-US" sz="2800" dirty="0">
                <a:solidFill>
                  <a:schemeClr val="accent2">
                    <a:lumMod val="50000"/>
                  </a:schemeClr>
                </a:solidFill>
                <a:latin typeface="Times New Roman" panose="02020603050405020304" pitchFamily="18" charset="0"/>
                <a:cs typeface="Times New Roman" panose="02020603050405020304" pitchFamily="18" charset="0"/>
              </a:rPr>
              <a:t>Tidal </a:t>
            </a:r>
            <a:r>
              <a:rPr lang="zh-CN" altLang="en-US" sz="2800" dirty="0" smtClean="0">
                <a:solidFill>
                  <a:schemeClr val="accent2">
                    <a:lumMod val="50000"/>
                  </a:schemeClr>
                </a:solidFill>
                <a:latin typeface="Times New Roman" panose="02020603050405020304" pitchFamily="18" charset="0"/>
                <a:cs typeface="Times New Roman" panose="02020603050405020304" pitchFamily="18" charset="0"/>
              </a:rPr>
              <a:t>types</a:t>
            </a:r>
            <a:r>
              <a:rPr lang="en-US" altLang="zh-CN" sz="2800" dirty="0" smtClean="0">
                <a:solidFill>
                  <a:schemeClr val="accent2">
                    <a:lumMod val="50000"/>
                  </a:schemeClr>
                </a:solidFill>
                <a:latin typeface="Times New Roman" panose="02020603050405020304" pitchFamily="18" charset="0"/>
                <a:cs typeface="Times New Roman" panose="02020603050405020304" pitchFamily="18" charset="0"/>
              </a:rPr>
              <a:t>: </a:t>
            </a:r>
            <a:endParaRPr lang="zh-CN" altLang="en-US" sz="28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5" name="矩形 4"/>
          <p:cNvSpPr/>
          <p:nvPr/>
        </p:nvSpPr>
        <p:spPr>
          <a:xfrm>
            <a:off x="2056968" y="2227204"/>
            <a:ext cx="4273927" cy="523220"/>
          </a:xfrm>
          <a:prstGeom prst="rect">
            <a:avLst/>
          </a:prstGeom>
        </p:spPr>
        <p:txBody>
          <a:bodyPr wrap="none">
            <a:spAutoFit/>
          </a:bodyPr>
          <a:lstStyle/>
          <a:p>
            <a:pPr algn="ctr"/>
            <a:r>
              <a:rPr lang="pt-BR" altLang="zh-CN" sz="2800" b="1" i="1" dirty="0">
                <a:latin typeface="Times New Roman" panose="02020603050405020304" pitchFamily="18" charset="0"/>
                <a:cs typeface="Times New Roman" panose="02020603050405020304" pitchFamily="18" charset="0"/>
                <a:sym typeface="Calibri" panose="020F0502020204030204" pitchFamily="34" charset="0"/>
              </a:rPr>
              <a:t>F</a:t>
            </a:r>
            <a:r>
              <a:rPr lang="pt-BR" altLang="zh-CN" sz="2800" b="1" dirty="0">
                <a:latin typeface="Times New Roman" panose="02020603050405020304" pitchFamily="18" charset="0"/>
                <a:cs typeface="Times New Roman" panose="02020603050405020304" pitchFamily="18" charset="0"/>
                <a:sym typeface="Calibri" panose="020F0502020204030204" pitchFamily="34" charset="0"/>
              </a:rPr>
              <a:t> = ( K</a:t>
            </a:r>
            <a:r>
              <a:rPr lang="pt-BR" altLang="zh-CN" sz="2800" b="1" baseline="-25000" dirty="0">
                <a:latin typeface="Times New Roman" panose="02020603050405020304" pitchFamily="18" charset="0"/>
                <a:cs typeface="Times New Roman" panose="02020603050405020304" pitchFamily="18" charset="0"/>
                <a:sym typeface="Calibri" panose="020F0502020204030204" pitchFamily="34" charset="0"/>
              </a:rPr>
              <a:t>1</a:t>
            </a:r>
            <a:r>
              <a:rPr lang="pt-BR" altLang="zh-CN" sz="2800" b="1" dirty="0">
                <a:latin typeface="Times New Roman" panose="02020603050405020304" pitchFamily="18" charset="0"/>
                <a:cs typeface="Times New Roman" panose="02020603050405020304" pitchFamily="18" charset="0"/>
                <a:sym typeface="Calibri" panose="020F0502020204030204" pitchFamily="34" charset="0"/>
              </a:rPr>
              <a:t> + O</a:t>
            </a:r>
            <a:r>
              <a:rPr lang="pt-BR" altLang="zh-CN" sz="2800" b="1" baseline="-25000" dirty="0">
                <a:latin typeface="Times New Roman" panose="02020603050405020304" pitchFamily="18" charset="0"/>
                <a:cs typeface="Times New Roman" panose="02020603050405020304" pitchFamily="18" charset="0"/>
                <a:sym typeface="Calibri" panose="020F0502020204030204" pitchFamily="34" charset="0"/>
              </a:rPr>
              <a:t>1</a:t>
            </a:r>
            <a:r>
              <a:rPr lang="pt-BR" altLang="zh-CN" sz="2800" b="1" dirty="0">
                <a:latin typeface="Times New Roman" panose="02020603050405020304" pitchFamily="18" charset="0"/>
                <a:cs typeface="Times New Roman" panose="02020603050405020304" pitchFamily="18" charset="0"/>
                <a:sym typeface="Calibri" panose="020F0502020204030204" pitchFamily="34" charset="0"/>
              </a:rPr>
              <a:t> ) / ( M</a:t>
            </a:r>
            <a:r>
              <a:rPr lang="pt-BR" altLang="zh-CN" sz="2800" b="1" baseline="-25000" dirty="0">
                <a:latin typeface="Times New Roman" panose="02020603050405020304" pitchFamily="18" charset="0"/>
                <a:cs typeface="Times New Roman" panose="02020603050405020304" pitchFamily="18" charset="0"/>
                <a:sym typeface="Calibri" panose="020F0502020204030204" pitchFamily="34" charset="0"/>
              </a:rPr>
              <a:t>2</a:t>
            </a:r>
            <a:r>
              <a:rPr lang="pt-BR" altLang="zh-CN" sz="2800" b="1" dirty="0">
                <a:latin typeface="Times New Roman" panose="02020603050405020304" pitchFamily="18" charset="0"/>
                <a:cs typeface="Times New Roman" panose="02020603050405020304" pitchFamily="18" charset="0"/>
                <a:sym typeface="Calibri" panose="020F0502020204030204" pitchFamily="34" charset="0"/>
              </a:rPr>
              <a:t> + S</a:t>
            </a:r>
            <a:r>
              <a:rPr lang="pt-BR" altLang="zh-CN" sz="2800" b="1" baseline="-25000" dirty="0">
                <a:latin typeface="Times New Roman" panose="02020603050405020304" pitchFamily="18" charset="0"/>
                <a:cs typeface="Times New Roman" panose="02020603050405020304" pitchFamily="18" charset="0"/>
                <a:sym typeface="Calibri" panose="020F0502020204030204" pitchFamily="34" charset="0"/>
              </a:rPr>
              <a:t>2</a:t>
            </a:r>
            <a:r>
              <a:rPr lang="pt-BR" altLang="zh-CN" sz="2800" b="1" dirty="0">
                <a:latin typeface="Times New Roman" panose="02020603050405020304" pitchFamily="18" charset="0"/>
                <a:cs typeface="Times New Roman" panose="02020603050405020304" pitchFamily="18" charset="0"/>
                <a:sym typeface="Calibri" panose="020F0502020204030204" pitchFamily="34" charset="0"/>
              </a:rPr>
              <a:t> )</a:t>
            </a:r>
            <a:endParaRPr lang="zh-CN" altLang="en-US" sz="2800" b="1" dirty="0">
              <a:latin typeface="Times New Roman" panose="02020603050405020304" pitchFamily="18" charset="0"/>
              <a:cs typeface="Times New Roman" panose="02020603050405020304" pitchFamily="18" charset="0"/>
              <a:sym typeface="Calibri" panose="020F0502020204030204" pitchFamily="34"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1971631025"/>
              </p:ext>
            </p:extLst>
          </p:nvPr>
        </p:nvGraphicFramePr>
        <p:xfrm>
          <a:off x="1072662" y="3100421"/>
          <a:ext cx="7272352" cy="3392680"/>
        </p:xfrm>
        <a:graphic>
          <a:graphicData uri="http://schemas.openxmlformats.org/drawingml/2006/table">
            <a:tbl>
              <a:tblPr/>
              <a:tblGrid>
                <a:gridCol w="1650031">
                  <a:extLst>
                    <a:ext uri="{9D8B030D-6E8A-4147-A177-3AD203B41FA5}">
                      <a16:colId xmlns:a16="http://schemas.microsoft.com/office/drawing/2014/main" xmlns="" val="20000"/>
                    </a:ext>
                  </a:extLst>
                </a:gridCol>
                <a:gridCol w="5622321">
                  <a:extLst>
                    <a:ext uri="{9D8B030D-6E8A-4147-A177-3AD203B41FA5}">
                      <a16:colId xmlns:a16="http://schemas.microsoft.com/office/drawing/2014/main" xmlns="" val="20001"/>
                    </a:ext>
                  </a:extLst>
                </a:gridCol>
              </a:tblGrid>
              <a:tr h="517359">
                <a:tc>
                  <a:txBody>
                    <a:bodyPr/>
                    <a:lstStyle/>
                    <a:p>
                      <a:pPr algn="ctr">
                        <a:lnSpc>
                          <a:spcPct val="150000"/>
                        </a:lnSpc>
                        <a:spcAft>
                          <a:spcPts val="0"/>
                        </a:spcAft>
                      </a:pPr>
                      <a:r>
                        <a:rPr lang="en-US" sz="2800" b="1" kern="100" dirty="0">
                          <a:solidFill>
                            <a:srgbClr val="7C0418"/>
                          </a:solidFill>
                          <a:latin typeface="Times New Roman" pitchFamily="18" charset="0"/>
                          <a:ea typeface="宋体"/>
                          <a:cs typeface="Times New Roman" pitchFamily="18" charset="0"/>
                        </a:rPr>
                        <a:t>value of </a:t>
                      </a:r>
                      <a:r>
                        <a:rPr lang="en-US" sz="2800" b="1" i="1" kern="100" dirty="0">
                          <a:solidFill>
                            <a:srgbClr val="7C0418"/>
                          </a:solidFill>
                          <a:latin typeface="Times New Roman" pitchFamily="18" charset="0"/>
                          <a:ea typeface="宋体"/>
                          <a:cs typeface="Times New Roman" pitchFamily="18" charset="0"/>
                        </a:rPr>
                        <a:t>F</a:t>
                      </a:r>
                      <a:endParaRPr lang="zh-CN" sz="2800" b="1" kern="100" dirty="0">
                        <a:latin typeface="Times New Roman" pitchFamily="18" charset="0"/>
                        <a:ea typeface="宋体"/>
                        <a:cs typeface="Times New Roman" pitchFamily="18" charset="0"/>
                      </a:endParaRPr>
                    </a:p>
                  </a:txBody>
                  <a:tcPr marL="9526" marR="9526"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b="1" kern="100" dirty="0">
                          <a:solidFill>
                            <a:srgbClr val="7C0418"/>
                          </a:solidFill>
                          <a:latin typeface="Times New Roman" pitchFamily="18" charset="0"/>
                          <a:ea typeface="宋体"/>
                          <a:cs typeface="Times New Roman" pitchFamily="18" charset="0"/>
                        </a:rPr>
                        <a:t>category</a:t>
                      </a:r>
                      <a:endParaRPr lang="zh-CN" sz="2800" b="1" kern="100" dirty="0">
                        <a:latin typeface="Times New Roman" pitchFamily="18" charset="0"/>
                        <a:ea typeface="宋体"/>
                        <a:cs typeface="Times New Roman" pitchFamily="18" charset="0"/>
                      </a:endParaRPr>
                    </a:p>
                  </a:txBody>
                  <a:tcPr marL="9526" marR="9526"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517359">
                <a:tc>
                  <a:txBody>
                    <a:bodyPr/>
                    <a:lstStyle/>
                    <a:p>
                      <a:pPr algn="ctr">
                        <a:lnSpc>
                          <a:spcPct val="150000"/>
                        </a:lnSpc>
                        <a:spcAft>
                          <a:spcPts val="0"/>
                        </a:spcAft>
                      </a:pPr>
                      <a:r>
                        <a:rPr lang="en-US" sz="2800" kern="100" dirty="0">
                          <a:latin typeface="Times New Roman" pitchFamily="18" charset="0"/>
                          <a:ea typeface="宋体"/>
                          <a:cs typeface="Times New Roman" pitchFamily="18" charset="0"/>
                        </a:rPr>
                        <a:t>0 - 0.25</a:t>
                      </a:r>
                      <a:endParaRPr lang="zh-CN" sz="2800" kern="100" dirty="0">
                        <a:latin typeface="Times New Roman" pitchFamily="18" charset="0"/>
                        <a:ea typeface="宋体"/>
                        <a:cs typeface="Times New Roman" pitchFamily="18" charset="0"/>
                      </a:endParaRPr>
                    </a:p>
                  </a:txBody>
                  <a:tcPr marL="9526" marR="9526"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2800" kern="100" dirty="0" smtClean="0">
                          <a:latin typeface="Times New Roman" pitchFamily="18" charset="0"/>
                          <a:ea typeface="华文中宋" pitchFamily="2" charset="-122"/>
                          <a:cs typeface="Times New Roman" pitchFamily="18" charset="0"/>
                        </a:rPr>
                        <a:t>semidiurnal</a:t>
                      </a:r>
                      <a:endParaRPr lang="zh-CN" sz="2800" kern="100" dirty="0">
                        <a:latin typeface="Times New Roman" pitchFamily="18" charset="0"/>
                        <a:ea typeface="华文中宋" pitchFamily="2" charset="-122"/>
                        <a:cs typeface="Times New Roman" pitchFamily="18" charset="0"/>
                      </a:endParaRPr>
                    </a:p>
                  </a:txBody>
                  <a:tcPr marL="9526" marR="9526"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756160">
                <a:tc>
                  <a:txBody>
                    <a:bodyPr/>
                    <a:lstStyle/>
                    <a:p>
                      <a:pPr algn="ctr">
                        <a:lnSpc>
                          <a:spcPct val="150000"/>
                        </a:lnSpc>
                        <a:spcAft>
                          <a:spcPts val="0"/>
                        </a:spcAft>
                      </a:pPr>
                      <a:r>
                        <a:rPr lang="en-US" sz="2800" kern="100" dirty="0">
                          <a:latin typeface="Times New Roman" pitchFamily="18" charset="0"/>
                          <a:ea typeface="宋体"/>
                          <a:cs typeface="Times New Roman" pitchFamily="18" charset="0"/>
                        </a:rPr>
                        <a:t>0.25 - 1.5</a:t>
                      </a:r>
                      <a:endParaRPr lang="zh-CN" sz="2800" kern="100" dirty="0">
                        <a:latin typeface="Times New Roman" pitchFamily="18" charset="0"/>
                        <a:ea typeface="宋体"/>
                        <a:cs typeface="Times New Roman" pitchFamily="18" charset="0"/>
                      </a:endParaRPr>
                    </a:p>
                  </a:txBody>
                  <a:tcPr marL="9526" marR="9526"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kern="100" dirty="0" smtClean="0">
                          <a:latin typeface="Times New Roman" pitchFamily="18" charset="0"/>
                          <a:ea typeface="华文中宋" pitchFamily="2" charset="-122"/>
                          <a:cs typeface="Times New Roman" pitchFamily="18" charset="0"/>
                        </a:rPr>
                        <a:t>mixed, mainly semidiurnal</a:t>
                      </a:r>
                      <a:endParaRPr lang="zh-CN" sz="2800" kern="100" dirty="0">
                        <a:latin typeface="Times New Roman" pitchFamily="18" charset="0"/>
                        <a:ea typeface="华文中宋" pitchFamily="2" charset="-122"/>
                        <a:cs typeface="Times New Roman" pitchFamily="18" charset="0"/>
                      </a:endParaRPr>
                    </a:p>
                  </a:txBody>
                  <a:tcPr marL="9526" marR="9526"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517359">
                <a:tc>
                  <a:txBody>
                    <a:bodyPr/>
                    <a:lstStyle/>
                    <a:p>
                      <a:pPr algn="ctr">
                        <a:lnSpc>
                          <a:spcPct val="150000"/>
                        </a:lnSpc>
                        <a:spcAft>
                          <a:spcPts val="0"/>
                        </a:spcAft>
                      </a:pPr>
                      <a:r>
                        <a:rPr lang="en-US" sz="2800" kern="100" dirty="0">
                          <a:latin typeface="Times New Roman" pitchFamily="18" charset="0"/>
                          <a:ea typeface="宋体"/>
                          <a:cs typeface="Times New Roman" pitchFamily="18" charset="0"/>
                        </a:rPr>
                        <a:t>1.5 - 3</a:t>
                      </a:r>
                      <a:endParaRPr lang="zh-CN" sz="2800" kern="100" dirty="0">
                        <a:latin typeface="Times New Roman" pitchFamily="18" charset="0"/>
                        <a:ea typeface="宋体"/>
                        <a:cs typeface="Times New Roman" pitchFamily="18" charset="0"/>
                      </a:endParaRPr>
                    </a:p>
                  </a:txBody>
                  <a:tcPr marL="9526" marR="9526"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kern="100" dirty="0" smtClean="0">
                          <a:latin typeface="Times New Roman" pitchFamily="18" charset="0"/>
                          <a:ea typeface="华文中宋" pitchFamily="2" charset="-122"/>
                          <a:cs typeface="Times New Roman" pitchFamily="18" charset="0"/>
                        </a:rPr>
                        <a:t>mixed, mainly diurnal</a:t>
                      </a:r>
                      <a:endParaRPr lang="zh-CN" sz="2800" kern="100" dirty="0">
                        <a:latin typeface="Times New Roman" pitchFamily="18" charset="0"/>
                        <a:ea typeface="华文中宋" pitchFamily="2" charset="-122"/>
                        <a:cs typeface="Times New Roman" pitchFamily="18" charset="0"/>
                      </a:endParaRPr>
                    </a:p>
                  </a:txBody>
                  <a:tcPr marL="9526" marR="9526"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517359">
                <a:tc>
                  <a:txBody>
                    <a:bodyPr/>
                    <a:lstStyle/>
                    <a:p>
                      <a:pPr algn="ctr">
                        <a:lnSpc>
                          <a:spcPct val="150000"/>
                        </a:lnSpc>
                        <a:spcAft>
                          <a:spcPts val="0"/>
                        </a:spcAft>
                      </a:pPr>
                      <a:r>
                        <a:rPr lang="en-US" sz="2800" kern="100" dirty="0">
                          <a:latin typeface="Times New Roman" pitchFamily="18" charset="0"/>
                          <a:ea typeface="宋体"/>
                          <a:cs typeface="Times New Roman" pitchFamily="18" charset="0"/>
                        </a:rPr>
                        <a:t>&gt; 3</a:t>
                      </a:r>
                      <a:endParaRPr lang="zh-CN" sz="2800" kern="100" dirty="0">
                        <a:latin typeface="Times New Roman" pitchFamily="18" charset="0"/>
                        <a:ea typeface="宋体"/>
                        <a:cs typeface="Times New Roman" pitchFamily="18" charset="0"/>
                      </a:endParaRPr>
                    </a:p>
                  </a:txBody>
                  <a:tcPr marL="9526" marR="9526"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kern="100" dirty="0" smtClean="0">
                          <a:latin typeface="Times New Roman" pitchFamily="18" charset="0"/>
                          <a:ea typeface="华文中宋" pitchFamily="2" charset="-122"/>
                          <a:cs typeface="Times New Roman" pitchFamily="18" charset="0"/>
                        </a:rPr>
                        <a:t>diurnal</a:t>
                      </a:r>
                      <a:endParaRPr lang="zh-CN" sz="2800" kern="100" dirty="0">
                        <a:latin typeface="Times New Roman" pitchFamily="18" charset="0"/>
                        <a:ea typeface="华文中宋" pitchFamily="2" charset="-122"/>
                        <a:cs typeface="Times New Roman" pitchFamily="18" charset="0"/>
                      </a:endParaRPr>
                    </a:p>
                  </a:txBody>
                  <a:tcPr marL="9526" marR="9526"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
        <p:nvSpPr>
          <p:cNvPr id="7" name="标题 1"/>
          <p:cNvSpPr txBox="1">
            <a:spLocks/>
          </p:cNvSpPr>
          <p:nvPr/>
        </p:nvSpPr>
        <p:spPr>
          <a:xfrm>
            <a:off x="1101634" y="258289"/>
            <a:ext cx="7699220" cy="67989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mtClean="0"/>
              <a:t>Tides and tidal current phenomena</a:t>
            </a:r>
            <a:endParaRPr lang="zh-CN" altLang="en-US" dirty="0"/>
          </a:p>
        </p:txBody>
      </p:sp>
    </p:spTree>
    <p:extLst>
      <p:ext uri="{BB962C8B-B14F-4D97-AF65-F5344CB8AC3E}">
        <p14:creationId xmlns:p14="http://schemas.microsoft.com/office/powerpoint/2010/main" val="1750094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 name="日期占位符 1"/>
          <p:cNvSpPr>
            <a:spLocks noGrp="1"/>
          </p:cNvSpPr>
          <p:nvPr>
            <p:ph type="dt" sz="quarter" idx="4294967295"/>
          </p:nvPr>
        </p:nvSpPr>
        <p:spPr>
          <a:xfrm>
            <a:off x="509954" y="6417672"/>
            <a:ext cx="1873055" cy="287419"/>
          </a:xfrm>
        </p:spPr>
        <p:txBody>
          <a:bodyPr/>
          <a:lstStyle/>
          <a:p>
            <a:pPr>
              <a:defRPr/>
            </a:pPr>
            <a:fld id="{0E9A7506-EF3A-485B-AFEE-2C298FE4D0E4}" type="datetime1">
              <a:rPr lang="zh-CN" altLang="en-US" smtClean="0"/>
              <a:pPr>
                <a:defRPr/>
              </a:pPr>
              <a:t>2019/7/30</a:t>
            </a:fld>
            <a:endParaRPr lang="zh-CN" altLang="en-US" sz="1800">
              <a:solidFill>
                <a:schemeClr val="tx1"/>
              </a:solidFill>
            </a:endParaRPr>
          </a:p>
        </p:txBody>
      </p:sp>
      <p:pic>
        <p:nvPicPr>
          <p:cNvPr id="6" name="Picture 2" descr="http://www.mt-oceanography.info/IntExerc/basic5/images/tidetype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954" y="1151792"/>
            <a:ext cx="8027377" cy="5398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p:cNvSpPr txBox="1">
            <a:spLocks noChangeArrowheads="1"/>
          </p:cNvSpPr>
          <p:nvPr/>
        </p:nvSpPr>
        <p:spPr bwMode="auto">
          <a:xfrm>
            <a:off x="2187942" y="1265997"/>
            <a:ext cx="1997195" cy="400110"/>
          </a:xfrm>
          <a:prstGeom prst="rect">
            <a:avLst/>
          </a:prstGeom>
          <a:solidFill>
            <a:srgbClr val="3333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dirty="0">
                <a:solidFill>
                  <a:srgbClr val="FFFF00"/>
                </a:solidFill>
                <a:latin typeface="华文中宋" panose="02010600040101010101" pitchFamily="2" charset="-122"/>
                <a:ea typeface="华文中宋" panose="02010600040101010101" pitchFamily="2" charset="-122"/>
                <a:sym typeface="Calibri" panose="020F0502020204030204" pitchFamily="34" charset="0"/>
              </a:rPr>
              <a:t>semidiurnal</a:t>
            </a:r>
          </a:p>
        </p:txBody>
      </p:sp>
      <p:sp>
        <p:nvSpPr>
          <p:cNvPr id="8" name="TextBox 4"/>
          <p:cNvSpPr txBox="1">
            <a:spLocks noChangeArrowheads="1"/>
          </p:cNvSpPr>
          <p:nvPr/>
        </p:nvSpPr>
        <p:spPr bwMode="auto">
          <a:xfrm>
            <a:off x="2187943" y="2601843"/>
            <a:ext cx="1484228" cy="400050"/>
          </a:xfrm>
          <a:prstGeom prst="rect">
            <a:avLst/>
          </a:prstGeom>
          <a:solidFill>
            <a:srgbClr val="3333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dirty="0">
                <a:solidFill>
                  <a:srgbClr val="FFFF00"/>
                </a:solidFill>
                <a:latin typeface="华文中宋" panose="02010600040101010101" pitchFamily="2" charset="-122"/>
                <a:ea typeface="华文中宋" panose="02010600040101010101" pitchFamily="2" charset="-122"/>
                <a:sym typeface="Calibri" panose="020F0502020204030204" pitchFamily="34" charset="0"/>
              </a:rPr>
              <a:t>diurnal</a:t>
            </a:r>
          </a:p>
        </p:txBody>
      </p:sp>
      <p:sp>
        <p:nvSpPr>
          <p:cNvPr id="9" name="TextBox 5"/>
          <p:cNvSpPr txBox="1">
            <a:spLocks noChangeArrowheads="1"/>
          </p:cNvSpPr>
          <p:nvPr/>
        </p:nvSpPr>
        <p:spPr bwMode="auto">
          <a:xfrm>
            <a:off x="867571" y="5127813"/>
            <a:ext cx="4349888" cy="400110"/>
          </a:xfrm>
          <a:prstGeom prst="rect">
            <a:avLst/>
          </a:prstGeom>
          <a:solidFill>
            <a:srgbClr val="3333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dirty="0">
                <a:solidFill>
                  <a:srgbClr val="FFFF00"/>
                </a:solidFill>
                <a:latin typeface="华文中宋" panose="02010600040101010101" pitchFamily="2" charset="-122"/>
                <a:ea typeface="华文中宋" panose="02010600040101010101" pitchFamily="2" charset="-122"/>
                <a:sym typeface="Calibri" panose="020F0502020204030204" pitchFamily="34" charset="0"/>
              </a:rPr>
              <a:t>mixed, mainly semidiurnal</a:t>
            </a:r>
          </a:p>
        </p:txBody>
      </p:sp>
      <p:sp>
        <p:nvSpPr>
          <p:cNvPr id="10" name="TextBox 6"/>
          <p:cNvSpPr txBox="1">
            <a:spLocks noChangeArrowheads="1"/>
          </p:cNvSpPr>
          <p:nvPr/>
        </p:nvSpPr>
        <p:spPr bwMode="auto">
          <a:xfrm>
            <a:off x="1695571" y="3838420"/>
            <a:ext cx="3521888" cy="400110"/>
          </a:xfrm>
          <a:prstGeom prst="rect">
            <a:avLst/>
          </a:prstGeom>
          <a:solidFill>
            <a:srgbClr val="3333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dirty="0">
                <a:solidFill>
                  <a:srgbClr val="FFFF00"/>
                </a:solidFill>
                <a:latin typeface="华文中宋" panose="02010600040101010101" pitchFamily="2" charset="-122"/>
                <a:ea typeface="华文中宋" panose="02010600040101010101" pitchFamily="2" charset="-122"/>
                <a:sym typeface="Calibri" panose="020F0502020204030204" pitchFamily="34" charset="0"/>
              </a:rPr>
              <a:t>mixed, mainly diurnal</a:t>
            </a:r>
          </a:p>
        </p:txBody>
      </p:sp>
      <p:sp>
        <p:nvSpPr>
          <p:cNvPr id="11" name="标题 1"/>
          <p:cNvSpPr txBox="1">
            <a:spLocks/>
          </p:cNvSpPr>
          <p:nvPr/>
        </p:nvSpPr>
        <p:spPr>
          <a:xfrm>
            <a:off x="1101634" y="258289"/>
            <a:ext cx="7699220" cy="67989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mtClean="0"/>
              <a:t>Tides and tidal current phenomena</a:t>
            </a:r>
            <a:endParaRPr lang="zh-CN" altLang="en-US" dirty="0"/>
          </a:p>
        </p:txBody>
      </p:sp>
    </p:spTree>
    <p:extLst>
      <p:ext uri="{BB962C8B-B14F-4D97-AF65-F5344CB8AC3E}">
        <p14:creationId xmlns:p14="http://schemas.microsoft.com/office/powerpoint/2010/main" val="16774200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Tidal harmonic constant</a:t>
            </a:r>
            <a:endParaRPr lang="zh-CN" altLang="en-US" dirty="0"/>
          </a:p>
        </p:txBody>
      </p:sp>
      <p:sp>
        <p:nvSpPr>
          <p:cNvPr id="4" name="矩形 3"/>
          <p:cNvSpPr/>
          <p:nvPr/>
        </p:nvSpPr>
        <p:spPr>
          <a:xfrm>
            <a:off x="878894" y="1300950"/>
            <a:ext cx="7632059" cy="707886"/>
          </a:xfrm>
          <a:prstGeom prst="rect">
            <a:avLst/>
          </a:prstGeom>
        </p:spPr>
        <p:txBody>
          <a:bodyPr wrap="square">
            <a:spAutoFit/>
          </a:bodyPr>
          <a:lstStyle/>
          <a:p>
            <a:r>
              <a:rPr lang="zh-CN" altLang="en-US" sz="2000" dirty="0">
                <a:latin typeface="Times New Roman" panose="02020603050405020304" pitchFamily="18" charset="0"/>
                <a:cs typeface="Times New Roman" panose="02020603050405020304" pitchFamily="18" charset="0"/>
              </a:rPr>
              <a:t>Tidal level can be expressed as the superposition of multiple tidal components:</a:t>
            </a:r>
          </a:p>
        </p:txBody>
      </p:sp>
      <p:graphicFrame>
        <p:nvGraphicFramePr>
          <p:cNvPr id="5" name="Object 8"/>
          <p:cNvGraphicFramePr>
            <a:graphicFrameLocks noChangeAspect="1"/>
          </p:cNvGraphicFramePr>
          <p:nvPr>
            <p:extLst>
              <p:ext uri="{D42A27DB-BD31-4B8C-83A1-F6EECF244321}">
                <p14:modId xmlns:p14="http://schemas.microsoft.com/office/powerpoint/2010/main" val="1288515663"/>
              </p:ext>
            </p:extLst>
          </p:nvPr>
        </p:nvGraphicFramePr>
        <p:xfrm>
          <a:off x="1371235" y="2121704"/>
          <a:ext cx="6339620" cy="869114"/>
        </p:xfrm>
        <a:graphic>
          <a:graphicData uri="http://schemas.openxmlformats.org/presentationml/2006/ole">
            <mc:AlternateContent xmlns:mc="http://schemas.openxmlformats.org/markup-compatibility/2006">
              <mc:Choice xmlns:v="urn:schemas-microsoft-com:vml" Requires="v">
                <p:oleObj spid="_x0000_s1042" name="公式" r:id="rId3" imgW="2705100" imgH="444500" progId="Equation.3">
                  <p:embed/>
                </p:oleObj>
              </mc:Choice>
              <mc:Fallback>
                <p:oleObj name="公式" r:id="rId3" imgW="2705100" imgH="444500" progId="Equation.3">
                  <p:embed/>
                  <p:pic>
                    <p:nvPicPr>
                      <p:cNvPr id="1027"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235" y="2121704"/>
                        <a:ext cx="6339620" cy="869114"/>
                      </a:xfrm>
                      <a:prstGeom prst="rect">
                        <a:avLst/>
                      </a:prstGeom>
                      <a:noFill/>
                      <a:ln>
                        <a:noFill/>
                      </a:ln>
                      <a:extLst/>
                    </p:spPr>
                  </p:pic>
                </p:oleObj>
              </mc:Fallback>
            </mc:AlternateContent>
          </a:graphicData>
        </a:graphic>
      </p:graphicFrame>
      <p:sp>
        <p:nvSpPr>
          <p:cNvPr id="6" name="矩形 5"/>
          <p:cNvSpPr/>
          <p:nvPr/>
        </p:nvSpPr>
        <p:spPr>
          <a:xfrm>
            <a:off x="743820" y="2990818"/>
            <a:ext cx="8250726" cy="3554819"/>
          </a:xfrm>
          <a:prstGeom prst="rect">
            <a:avLst/>
          </a:prstGeom>
        </p:spPr>
        <p:txBody>
          <a:bodyPr wrap="square">
            <a:spAutoFit/>
          </a:bodyPr>
          <a:lstStyle/>
          <a:p>
            <a:pPr>
              <a:lnSpc>
                <a:spcPct val="150000"/>
              </a:lnSpc>
            </a:pPr>
            <a:r>
              <a:rPr lang="en-US" altLang="zh-CN" b="1" i="1" dirty="0">
                <a:latin typeface="Times New Roman" pitchFamily="18" charset="0"/>
                <a:ea typeface="华文中宋" pitchFamily="2" charset="-122"/>
                <a:cs typeface="Times New Roman" pitchFamily="18" charset="0"/>
              </a:rPr>
              <a:t>S</a:t>
            </a:r>
            <a:r>
              <a:rPr lang="en-US" altLang="zh-CN" b="1" baseline="-25000" dirty="0">
                <a:latin typeface="Times New Roman" pitchFamily="18" charset="0"/>
                <a:ea typeface="华文中宋" pitchFamily="2" charset="-122"/>
                <a:cs typeface="Times New Roman" pitchFamily="18" charset="0"/>
              </a:rPr>
              <a:t>0 </a:t>
            </a:r>
            <a:r>
              <a:rPr lang="en-US" altLang="zh-CN" b="1" baseline="-25000" dirty="0" smtClean="0">
                <a:effectLst>
                  <a:outerShdw blurRad="38100" dist="38100" dir="2700000" algn="tl">
                    <a:srgbClr val="C0C0C0"/>
                  </a:outerShdw>
                </a:effectLst>
                <a:latin typeface="Times New Roman" pitchFamily="18" charset="0"/>
                <a:ea typeface="华文中宋" pitchFamily="2" charset="-122"/>
                <a:cs typeface="Times New Roman" pitchFamily="18" charset="0"/>
              </a:rPr>
              <a:t> </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the </a:t>
            </a:r>
            <a:r>
              <a:rPr lang="zh-CN" altLang="en-US" dirty="0">
                <a:latin typeface="Times New Roman" panose="02020603050405020304" pitchFamily="18" charset="0"/>
                <a:cs typeface="Times New Roman" panose="02020603050405020304" pitchFamily="18" charset="0"/>
              </a:rPr>
              <a:t>average water </a:t>
            </a:r>
            <a:r>
              <a:rPr lang="zh-CN" altLang="en-US" dirty="0" smtClean="0">
                <a:latin typeface="Times New Roman" panose="02020603050405020304" pitchFamily="18" charset="0"/>
                <a:cs typeface="Times New Roman" panose="02020603050405020304" pitchFamily="18" charset="0"/>
              </a:rPr>
              <a:t>level</a:t>
            </a:r>
            <a:endParaRPr lang="en-US" altLang="zh-CN" dirty="0" smtClean="0">
              <a:latin typeface="Times New Roman" panose="02020603050405020304" pitchFamily="18" charset="0"/>
              <a:cs typeface="Times New Roman" panose="02020603050405020304" pitchFamily="18" charset="0"/>
            </a:endParaRPr>
          </a:p>
          <a:p>
            <a:pPr>
              <a:lnSpc>
                <a:spcPct val="150000"/>
              </a:lnSpc>
            </a:pPr>
            <a:r>
              <a:rPr lang="zh-CN" altLang="en-US" b="1" i="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t </a:t>
            </a:r>
            <a:r>
              <a:rPr lang="en-US" altLang="zh-CN" dirty="0" smtClean="0">
                <a:latin typeface="Times New Roman" panose="02020603050405020304" pitchFamily="18" charset="0"/>
                <a:cs typeface="Times New Roman" panose="02020603050405020304" pitchFamily="18" charset="0"/>
              </a:rPr>
              <a:t>:  time zone</a:t>
            </a:r>
          </a:p>
          <a:p>
            <a:pPr>
              <a:lnSpc>
                <a:spcPct val="150000"/>
              </a:lnSpc>
            </a:pPr>
            <a:r>
              <a:rPr lang="zh-CN" altLang="en-US" b="1" dirty="0" smtClean="0">
                <a:latin typeface="Times New Roman" panose="02020603050405020304" pitchFamily="18" charset="0"/>
                <a:cs typeface="Times New Roman" panose="02020603050405020304" pitchFamily="18" charset="0"/>
              </a:rPr>
              <a:t> </a:t>
            </a:r>
            <a:r>
              <a:rPr lang="en-US" altLang="zh-CN" b="1" i="1" dirty="0" smtClean="0">
                <a:latin typeface="Times New Roman" panose="02020603050405020304" pitchFamily="18" charset="0"/>
                <a:cs typeface="Times New Roman" panose="02020603050405020304" pitchFamily="18" charset="0"/>
              </a:rPr>
              <a:t>f</a:t>
            </a:r>
            <a:r>
              <a:rPr lang="en-US" altLang="zh-CN" b="1"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the </a:t>
            </a:r>
            <a:r>
              <a:rPr lang="zh-CN" altLang="en-US" dirty="0">
                <a:latin typeface="Times New Roman" panose="02020603050405020304" pitchFamily="18" charset="0"/>
                <a:cs typeface="Times New Roman" panose="02020603050405020304" pitchFamily="18" charset="0"/>
              </a:rPr>
              <a:t>intersection factor of the tidal </a:t>
            </a:r>
            <a:r>
              <a:rPr lang="zh-CN" altLang="en-US" dirty="0" smtClean="0">
                <a:latin typeface="Times New Roman" panose="02020603050405020304" pitchFamily="18" charset="0"/>
                <a:cs typeface="Times New Roman" panose="02020603050405020304" pitchFamily="18" charset="0"/>
              </a:rPr>
              <a:t>component</a:t>
            </a:r>
            <a:endParaRPr lang="en-US" altLang="zh-CN" dirty="0" smtClean="0">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cs typeface="Times New Roman" panose="02020603050405020304" pitchFamily="18" charset="0"/>
              </a:rPr>
              <a:t> </a:t>
            </a:r>
            <a:r>
              <a:rPr lang="zh-CN" altLang="en-US" b="1" i="1" dirty="0" smtClean="0">
                <a:latin typeface="Times New Roman" panose="02020603050405020304" pitchFamily="18" charset="0"/>
                <a:cs typeface="Times New Roman" panose="02020603050405020304" pitchFamily="18" charset="0"/>
              </a:rPr>
              <a:t>H</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the </a:t>
            </a:r>
            <a:r>
              <a:rPr lang="zh-CN" altLang="en-US" dirty="0">
                <a:latin typeface="Times New Roman" panose="02020603050405020304" pitchFamily="18" charset="0"/>
                <a:cs typeface="Times New Roman" panose="02020603050405020304" pitchFamily="18" charset="0"/>
              </a:rPr>
              <a:t>average amplitude of the tidal </a:t>
            </a:r>
            <a:r>
              <a:rPr lang="zh-CN" altLang="en-US" dirty="0" smtClean="0">
                <a:latin typeface="Times New Roman" panose="02020603050405020304" pitchFamily="18" charset="0"/>
                <a:cs typeface="Times New Roman" panose="02020603050405020304" pitchFamily="18" charset="0"/>
              </a:rPr>
              <a:t>component</a:t>
            </a:r>
            <a:endParaRPr lang="en-US" altLang="zh-CN" dirty="0" smtClean="0">
              <a:latin typeface="Times New Roman" panose="02020603050405020304" pitchFamily="18" charset="0"/>
              <a:cs typeface="Times New Roman" panose="02020603050405020304" pitchFamily="18" charset="0"/>
            </a:endParaRPr>
          </a:p>
          <a:p>
            <a:pPr>
              <a:lnSpc>
                <a:spcPct val="150000"/>
              </a:lnSpc>
            </a:pPr>
            <a:r>
              <a:rPr lang="en-US" altLang="zh-CN" b="1" dirty="0" smtClean="0">
                <a:effectLst>
                  <a:outerShdw blurRad="38100" dist="38100" dir="2700000" algn="tl">
                    <a:srgbClr val="C0C0C0"/>
                  </a:outerShdw>
                </a:effectLst>
                <a:latin typeface="Times New Roman" pitchFamily="18" charset="0"/>
                <a:ea typeface="华文中宋" pitchFamily="2" charset="-122"/>
                <a:cs typeface="Times New Roman" pitchFamily="18" charset="0"/>
              </a:rPr>
              <a:t> </a:t>
            </a:r>
            <a:r>
              <a:rPr lang="el-GR" altLang="zh-CN" b="1" i="1" dirty="0" smtClean="0">
                <a:latin typeface="Times New Roman" pitchFamily="18" charset="0"/>
                <a:ea typeface="华文中宋" pitchFamily="2" charset="-122"/>
                <a:cs typeface="Times New Roman" pitchFamily="18" charset="0"/>
              </a:rPr>
              <a:t>σ</a:t>
            </a:r>
            <a:r>
              <a:rPr lang="el-GR" altLang="zh-CN" b="1" dirty="0" smtClean="0">
                <a:effectLst>
                  <a:outerShdw blurRad="38100" dist="38100" dir="2700000" algn="tl">
                    <a:srgbClr val="C0C0C0"/>
                  </a:outerShdw>
                </a:effectLst>
                <a:latin typeface="Times New Roman" pitchFamily="18" charset="0"/>
                <a:ea typeface="华文中宋" pitchFamily="2" charset="-122"/>
                <a:cs typeface="Times New Roman" pitchFamily="18" charset="0"/>
              </a:rPr>
              <a:t> </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the </a:t>
            </a:r>
            <a:r>
              <a:rPr lang="zh-CN" altLang="en-US" dirty="0">
                <a:latin typeface="Times New Roman" panose="02020603050405020304" pitchFamily="18" charset="0"/>
                <a:cs typeface="Times New Roman" panose="02020603050405020304" pitchFamily="18" charset="0"/>
              </a:rPr>
              <a:t>frequency of the tidal component </a:t>
            </a:r>
            <a:r>
              <a:rPr lang="zh-CN" altLang="en-US" dirty="0" smtClean="0">
                <a:latin typeface="Times New Roman" panose="02020603050405020304" pitchFamily="18" charset="0"/>
                <a:cs typeface="Times New Roman" panose="02020603050405020304" pitchFamily="18" charset="0"/>
              </a:rPr>
              <a:t>angle</a:t>
            </a:r>
            <a:endParaRPr lang="en-US" altLang="zh-CN" dirty="0" smtClean="0">
              <a:latin typeface="Times New Roman" panose="02020603050405020304" pitchFamily="18" charset="0"/>
              <a:cs typeface="Times New Roman" panose="02020603050405020304" pitchFamily="18" charset="0"/>
            </a:endParaRPr>
          </a:p>
          <a:p>
            <a:pPr>
              <a:lnSpc>
                <a:spcPct val="150000"/>
              </a:lnSpc>
            </a:pP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 the </a:t>
            </a:r>
            <a:r>
              <a:rPr lang="zh-CN" altLang="en-US" dirty="0">
                <a:latin typeface="Times New Roman" panose="02020603050405020304" pitchFamily="18" charset="0"/>
                <a:cs typeface="Times New Roman" panose="02020603050405020304" pitchFamily="18" charset="0"/>
              </a:rPr>
              <a:t>initial phase angle of the equilibrium tidal component at Greenwich </a:t>
            </a:r>
            <a:r>
              <a:rPr lang="zh-CN" altLang="en-US" dirty="0" smtClean="0">
                <a:latin typeface="Times New Roman" panose="02020603050405020304" pitchFamily="18" charset="0"/>
                <a:cs typeface="Times New Roman" panose="02020603050405020304" pitchFamily="18" charset="0"/>
              </a:rPr>
              <a:t>zero</a:t>
            </a:r>
            <a:endParaRPr lang="en-US" altLang="zh-CN" dirty="0">
              <a:latin typeface="Times New Roman" panose="02020603050405020304" pitchFamily="18" charset="0"/>
              <a:cs typeface="Times New Roman" panose="02020603050405020304" pitchFamily="18" charset="0"/>
            </a:endParaRPr>
          </a:p>
          <a:p>
            <a:pPr>
              <a:lnSpc>
                <a:spcPct val="150000"/>
              </a:lnSpc>
            </a:pPr>
            <a:r>
              <a:rPr lang="en-US" altLang="zh-CN" b="1" i="1" dirty="0">
                <a:latin typeface="Times New Roman" pitchFamily="18" charset="0"/>
                <a:ea typeface="华文中宋" pitchFamily="2" charset="-122"/>
                <a:cs typeface="Times New Roman" pitchFamily="18" charset="0"/>
              </a:rPr>
              <a:t>g </a:t>
            </a:r>
            <a:r>
              <a:rPr lang="en-US" altLang="zh-CN" b="1" i="1" dirty="0" smtClean="0">
                <a:latin typeface="Times New Roman" pitchFamily="18" charset="0"/>
                <a:ea typeface="华文中宋" pitchFamily="2" charset="-122"/>
                <a:cs typeface="Times New Roman" pitchFamily="18" charset="0"/>
              </a:rPr>
              <a:t>:  </a:t>
            </a:r>
            <a:r>
              <a:rPr lang="zh-CN" altLang="en-US" dirty="0" smtClean="0">
                <a:latin typeface="Times New Roman" panose="02020603050405020304" pitchFamily="18" charset="0"/>
                <a:cs typeface="Times New Roman" panose="02020603050405020304" pitchFamily="18" charset="0"/>
              </a:rPr>
              <a:t>the </a:t>
            </a:r>
            <a:r>
              <a:rPr lang="zh-CN" altLang="en-US" dirty="0">
                <a:latin typeface="Times New Roman" panose="02020603050405020304" pitchFamily="18" charset="0"/>
                <a:cs typeface="Times New Roman" panose="02020603050405020304" pitchFamily="18" charset="0"/>
              </a:rPr>
              <a:t>special delay angle for the area. </a:t>
            </a:r>
            <a:endParaRPr lang="en-US" altLang="zh-CN" dirty="0" smtClean="0">
              <a:latin typeface="Times New Roman" panose="02020603050405020304" pitchFamily="18" charset="0"/>
              <a:cs typeface="Times New Roman" panose="02020603050405020304" pitchFamily="18" charset="0"/>
            </a:endParaRPr>
          </a:p>
          <a:p>
            <a:pPr>
              <a:lnSpc>
                <a:spcPct val="150000"/>
              </a:lnSpc>
            </a:pPr>
            <a:r>
              <a:rPr lang="zh-CN" altLang="en-US" b="1" i="1" dirty="0" smtClean="0">
                <a:solidFill>
                  <a:schemeClr val="accent1">
                    <a:lumMod val="75000"/>
                  </a:schemeClr>
                </a:solidFill>
                <a:latin typeface="Times New Roman" panose="02020603050405020304" pitchFamily="18" charset="0"/>
                <a:cs typeface="Times New Roman" panose="02020603050405020304" pitchFamily="18" charset="0"/>
              </a:rPr>
              <a:t>H</a:t>
            </a:r>
            <a:r>
              <a:rPr lang="zh-CN" altLang="en-US" b="1" dirty="0" smtClean="0">
                <a:solidFill>
                  <a:srgbClr val="C00000"/>
                </a:solidFill>
                <a:latin typeface="Times New Roman" panose="02020603050405020304" pitchFamily="18" charset="0"/>
                <a:cs typeface="Times New Roman" panose="02020603050405020304" pitchFamily="18" charset="0"/>
              </a:rPr>
              <a:t> </a:t>
            </a:r>
            <a:r>
              <a:rPr lang="zh-CN" altLang="en-US" b="1" dirty="0">
                <a:solidFill>
                  <a:srgbClr val="C00000"/>
                </a:solidFill>
                <a:latin typeface="Times New Roman" panose="02020603050405020304" pitchFamily="18" charset="0"/>
                <a:cs typeface="Times New Roman" panose="02020603050405020304" pitchFamily="18" charset="0"/>
              </a:rPr>
              <a:t>and </a:t>
            </a:r>
            <a:r>
              <a:rPr lang="en-US" altLang="zh-CN" b="1" i="1" dirty="0" smtClean="0">
                <a:solidFill>
                  <a:schemeClr val="accent1">
                    <a:lumMod val="75000"/>
                  </a:schemeClr>
                </a:solidFill>
                <a:latin typeface="Times New Roman" panose="02020603050405020304" pitchFamily="18" charset="0"/>
                <a:cs typeface="Times New Roman" panose="02020603050405020304" pitchFamily="18" charset="0"/>
              </a:rPr>
              <a:t>g</a:t>
            </a:r>
            <a:r>
              <a:rPr lang="zh-CN" altLang="en-US" b="1" dirty="0" smtClean="0">
                <a:solidFill>
                  <a:srgbClr val="C00000"/>
                </a:solidFill>
                <a:latin typeface="Times New Roman" panose="02020603050405020304" pitchFamily="18" charset="0"/>
                <a:cs typeface="Times New Roman" panose="02020603050405020304" pitchFamily="18" charset="0"/>
              </a:rPr>
              <a:t> </a:t>
            </a:r>
            <a:r>
              <a:rPr lang="zh-CN" altLang="en-US" b="1" dirty="0">
                <a:solidFill>
                  <a:srgbClr val="C00000"/>
                </a:solidFill>
                <a:latin typeface="Times New Roman" panose="02020603050405020304" pitchFamily="18" charset="0"/>
                <a:cs typeface="Times New Roman" panose="02020603050405020304" pitchFamily="18" charset="0"/>
              </a:rPr>
              <a:t>are the tidal harmonic constants to be determined.</a:t>
            </a:r>
          </a:p>
        </p:txBody>
      </p:sp>
      <p:graphicFrame>
        <p:nvGraphicFramePr>
          <p:cNvPr id="7" name="Object 6"/>
          <p:cNvGraphicFramePr>
            <a:graphicFrameLocks noChangeAspect="1"/>
          </p:cNvGraphicFramePr>
          <p:nvPr>
            <p:extLst>
              <p:ext uri="{D42A27DB-BD31-4B8C-83A1-F6EECF244321}">
                <p14:modId xmlns:p14="http://schemas.microsoft.com/office/powerpoint/2010/main" val="2309639469"/>
              </p:ext>
            </p:extLst>
          </p:nvPr>
        </p:nvGraphicFramePr>
        <p:xfrm>
          <a:off x="878894" y="5289708"/>
          <a:ext cx="615827" cy="409575"/>
        </p:xfrm>
        <a:graphic>
          <a:graphicData uri="http://schemas.openxmlformats.org/presentationml/2006/ole">
            <mc:AlternateContent xmlns:mc="http://schemas.openxmlformats.org/markup-compatibility/2006">
              <mc:Choice xmlns:v="urn:schemas-microsoft-com:vml" Requires="v">
                <p:oleObj spid="_x0000_s1043" name="Equation" r:id="rId5" imgW="393529" imgH="228501" progId="Equation.DSMT4">
                  <p:embed/>
                </p:oleObj>
              </mc:Choice>
              <mc:Fallback>
                <p:oleObj name="Equation" r:id="rId5" imgW="393529" imgH="228501" progId="Equation.DSMT4">
                  <p:embed/>
                  <p:pic>
                    <p:nvPicPr>
                      <p:cNvPr id="102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8894" y="5289708"/>
                        <a:ext cx="615827" cy="40957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081136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Download </a:t>
            </a:r>
            <a:r>
              <a:rPr lang="en-US" altLang="zh-CN" dirty="0" err="1" smtClean="0"/>
              <a:t>T_Tide</a:t>
            </a:r>
            <a:endParaRPr lang="zh-CN" altLang="en-US" dirty="0"/>
          </a:p>
        </p:txBody>
      </p:sp>
      <p:pic>
        <p:nvPicPr>
          <p:cNvPr id="5" name="图片 4"/>
          <p:cNvPicPr>
            <a:picLocks noChangeAspect="1"/>
          </p:cNvPicPr>
          <p:nvPr/>
        </p:nvPicPr>
        <p:blipFill>
          <a:blip r:embed="rId2"/>
          <a:stretch>
            <a:fillRect/>
          </a:stretch>
        </p:blipFill>
        <p:spPr>
          <a:xfrm>
            <a:off x="493058" y="1894314"/>
            <a:ext cx="8426824" cy="4177552"/>
          </a:xfrm>
          <a:prstGeom prst="rect">
            <a:avLst/>
          </a:prstGeom>
        </p:spPr>
      </p:pic>
      <p:sp>
        <p:nvSpPr>
          <p:cNvPr id="6" name="文本框 5"/>
          <p:cNvSpPr txBox="1"/>
          <p:nvPr/>
        </p:nvSpPr>
        <p:spPr>
          <a:xfrm>
            <a:off x="778904" y="1124873"/>
            <a:ext cx="6659388" cy="830997"/>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Search </a:t>
            </a:r>
            <a:r>
              <a:rPr lang="en-US" altLang="zh-CN" sz="2400" dirty="0">
                <a:solidFill>
                  <a:srgbClr val="FF0000"/>
                </a:solidFill>
                <a:latin typeface="Times New Roman" panose="02020603050405020304" pitchFamily="18" charset="0"/>
                <a:cs typeface="Times New Roman" panose="02020603050405020304" pitchFamily="18" charset="0"/>
              </a:rPr>
              <a:t>SEA-MAT</a:t>
            </a:r>
            <a:r>
              <a:rPr lang="en-US" altLang="zh-CN" sz="2400" dirty="0">
                <a:latin typeface="Times New Roman" panose="02020603050405020304" pitchFamily="18" charset="0"/>
                <a:cs typeface="Times New Roman" panose="02020603050405020304" pitchFamily="18" charset="0"/>
              </a:rPr>
              <a:t> or </a:t>
            </a:r>
            <a:r>
              <a:rPr lang="en-US" altLang="zh-CN" sz="2400" dirty="0">
                <a:solidFill>
                  <a:srgbClr val="FF0000"/>
                </a:solidFill>
                <a:latin typeface="Times New Roman" panose="02020603050405020304" pitchFamily="18" charset="0"/>
                <a:cs typeface="Times New Roman" panose="02020603050405020304" pitchFamily="18" charset="0"/>
              </a:rPr>
              <a:t>Google </a:t>
            </a:r>
            <a:r>
              <a:rPr lang="en-US" altLang="zh-CN" sz="2400" dirty="0" smtClean="0">
                <a:solidFill>
                  <a:srgbClr val="FF0000"/>
                </a:solidFill>
                <a:latin typeface="Times New Roman" panose="02020603050405020304" pitchFamily="18" charset="0"/>
                <a:cs typeface="Times New Roman" panose="02020603050405020304" pitchFamily="18" charset="0"/>
              </a:rPr>
              <a:t>for </a:t>
            </a:r>
            <a:r>
              <a:rPr lang="en-US" altLang="zh-CN" sz="2400" dirty="0" err="1" smtClean="0">
                <a:solidFill>
                  <a:srgbClr val="FF0000"/>
                </a:solidFill>
                <a:latin typeface="Times New Roman" panose="02020603050405020304" pitchFamily="18" charset="0"/>
                <a:cs typeface="Times New Roman" panose="02020603050405020304" pitchFamily="18" charset="0"/>
              </a:rPr>
              <a:t>T_Tide</a:t>
            </a:r>
            <a:r>
              <a:rPr lang="en-US" altLang="zh-CN" sz="2400" dirty="0" smtClean="0">
                <a:solidFill>
                  <a:srgbClr val="FF0000"/>
                </a:solidFill>
                <a:latin typeface="Times New Roman" panose="02020603050405020304" pitchFamily="18" charset="0"/>
                <a:cs typeface="Times New Roman" panose="02020603050405020304" pitchFamily="18" charset="0"/>
              </a:rPr>
              <a:t> </a:t>
            </a:r>
          </a:p>
          <a:p>
            <a:r>
              <a:rPr lang="en-US" altLang="zh-CN" sz="2000" dirty="0" smtClean="0">
                <a:latin typeface="Times New Roman" panose="02020603050405020304" pitchFamily="18" charset="0"/>
                <a:cs typeface="Times New Roman" panose="02020603050405020304" pitchFamily="18" charset="0"/>
              </a:rPr>
              <a:t>Website:</a:t>
            </a:r>
            <a:r>
              <a:rPr lang="en-US" altLang="zh-CN" sz="240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hlinkClick r:id="rId3"/>
              </a:rPr>
              <a:t>https</a:t>
            </a:r>
            <a:r>
              <a:rPr lang="en-US" altLang="zh-CN" sz="2000" dirty="0">
                <a:latin typeface="Times New Roman" panose="02020603050405020304" pitchFamily="18" charset="0"/>
                <a:cs typeface="Times New Roman" panose="02020603050405020304" pitchFamily="18" charset="0"/>
                <a:hlinkClick r:id="rId3"/>
              </a:rPr>
              <a:t>://www.eoas.ubc.ca/~rich/#T_Tide</a:t>
            </a:r>
            <a:endParaRPr lang="zh-CN" altLang="en-US" sz="2000"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778904" y="6194976"/>
            <a:ext cx="8212696"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We can add </a:t>
            </a:r>
            <a:r>
              <a:rPr lang="en-US" altLang="zh-CN" dirty="0" err="1">
                <a:latin typeface="Times New Roman" panose="02020603050405020304" pitchFamily="18" charset="0"/>
                <a:cs typeface="Times New Roman" panose="02020603050405020304" pitchFamily="18" charset="0"/>
              </a:rPr>
              <a:t>t_tide</a:t>
            </a:r>
            <a:r>
              <a:rPr lang="en-US" altLang="zh-CN" dirty="0">
                <a:latin typeface="Times New Roman" panose="02020603050405020304" pitchFamily="18" charset="0"/>
                <a:cs typeface="Times New Roman" panose="02020603050405020304" pitchFamily="18" charset="0"/>
              </a:rPr>
              <a:t> folder to the search path of </a:t>
            </a:r>
            <a:r>
              <a:rPr lang="en-US" altLang="zh-CN" dirty="0" smtClean="0">
                <a:latin typeface="Times New Roman" panose="02020603050405020304" pitchFamily="18" charset="0"/>
                <a:cs typeface="Times New Roman" panose="02020603050405020304" pitchFamily="18" charset="0"/>
              </a:rPr>
              <a:t>MATLAB</a:t>
            </a:r>
          </a:p>
          <a:p>
            <a:r>
              <a:rPr lang="en-US" altLang="zh-CN" dirty="0" smtClean="0">
                <a:latin typeface="Times New Roman" panose="02020603050405020304" pitchFamily="18" charset="0"/>
                <a:cs typeface="Times New Roman" panose="02020603050405020304" pitchFamily="18" charset="0"/>
              </a:rPr>
              <a:t>For Windows</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Program Files\MATLAB\R2017a\toolbox</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0512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Basic usage of </a:t>
            </a:r>
            <a:r>
              <a:rPr lang="en-US" altLang="zh-CN" dirty="0" err="1"/>
              <a:t>T_Tide</a:t>
            </a:r>
            <a:endParaRPr lang="zh-CN" altLang="en-US" dirty="0"/>
          </a:p>
        </p:txBody>
      </p:sp>
      <p:sp>
        <p:nvSpPr>
          <p:cNvPr id="4" name="文本框 3"/>
          <p:cNvSpPr txBox="1"/>
          <p:nvPr/>
        </p:nvSpPr>
        <p:spPr>
          <a:xfrm>
            <a:off x="507988" y="1350671"/>
            <a:ext cx="7590619" cy="646331"/>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T_Tide</a:t>
            </a:r>
            <a:r>
              <a:rPr lang="en-US" altLang="zh-CN" dirty="0">
                <a:latin typeface="Times New Roman" panose="02020603050405020304" pitchFamily="18" charset="0"/>
                <a:cs typeface="Times New Roman" panose="02020603050405020304" pitchFamily="18" charset="0"/>
              </a:rPr>
              <a:t> is mainly used for two functions:</a:t>
            </a:r>
          </a:p>
          <a:p>
            <a:r>
              <a:rPr lang="en-US" altLang="zh-CN" dirty="0">
                <a:latin typeface="Times New Roman" panose="02020603050405020304" pitchFamily="18" charset="0"/>
                <a:cs typeface="Times New Roman" panose="02020603050405020304" pitchFamily="18" charset="0"/>
              </a:rPr>
              <a:t>Tidal harmonic analysis function </a:t>
            </a:r>
            <a:r>
              <a:rPr lang="en-US" altLang="zh-CN" dirty="0" err="1">
                <a:solidFill>
                  <a:srgbClr val="FF0000"/>
                </a:solidFill>
                <a:latin typeface="Times New Roman" panose="02020603050405020304" pitchFamily="18" charset="0"/>
                <a:cs typeface="Times New Roman" panose="02020603050405020304" pitchFamily="18" charset="0"/>
              </a:rPr>
              <a:t>t_tide</a:t>
            </a:r>
            <a:r>
              <a:rPr lang="en-US" altLang="zh-CN" dirty="0">
                <a:latin typeface="Times New Roman" panose="02020603050405020304" pitchFamily="18" charset="0"/>
                <a:cs typeface="Times New Roman" panose="02020603050405020304" pitchFamily="18" charset="0"/>
              </a:rPr>
              <a:t> and prediction function </a:t>
            </a:r>
            <a:r>
              <a:rPr lang="en-US" altLang="zh-CN" dirty="0" err="1">
                <a:solidFill>
                  <a:srgbClr val="FF0000"/>
                </a:solidFill>
                <a:latin typeface="Times New Roman" panose="02020603050405020304" pitchFamily="18" charset="0"/>
                <a:cs typeface="Times New Roman" panose="02020603050405020304" pitchFamily="18" charset="0"/>
              </a:rPr>
              <a:t>t_predic</a:t>
            </a:r>
            <a:endParaRPr lang="en-US" altLang="zh-CN" dirty="0" smtClean="0">
              <a:solidFill>
                <a:srgbClr val="FF0000"/>
              </a:solidFill>
              <a:latin typeface="Times New Roman" panose="02020603050405020304" pitchFamily="18" charset="0"/>
              <a:cs typeface="Times New Roman" panose="02020603050405020304" pitchFamily="18" charset="0"/>
            </a:endParaRPr>
          </a:p>
        </p:txBody>
      </p:sp>
      <p:sp>
        <p:nvSpPr>
          <p:cNvPr id="5" name="矩形 4"/>
          <p:cNvSpPr/>
          <p:nvPr/>
        </p:nvSpPr>
        <p:spPr>
          <a:xfrm>
            <a:off x="507988" y="2190058"/>
            <a:ext cx="8468958" cy="646331"/>
          </a:xfrm>
          <a:prstGeom prst="rect">
            <a:avLst/>
          </a:prstGeom>
        </p:spPr>
        <p:txBody>
          <a:bodyPr wrap="square">
            <a:spAutoFit/>
          </a:bodyPr>
          <a:lstStyle/>
          <a:p>
            <a:r>
              <a:rPr lang="en-US" altLang="zh-CN" sz="2000" b="1" dirty="0">
                <a:latin typeface="Times New Roman" panose="02020603050405020304" pitchFamily="18" charset="0"/>
                <a:cs typeface="Times New Roman" panose="02020603050405020304" pitchFamily="18" charset="0"/>
              </a:rPr>
              <a:t>Usage of </a:t>
            </a:r>
            <a:r>
              <a:rPr lang="en-US" altLang="zh-CN" sz="2000" b="1" dirty="0" err="1">
                <a:latin typeface="Times New Roman" panose="02020603050405020304" pitchFamily="18" charset="0"/>
                <a:cs typeface="Times New Roman" panose="02020603050405020304" pitchFamily="18" charset="0"/>
              </a:rPr>
              <a:t>t_tide</a:t>
            </a:r>
            <a:r>
              <a:rPr lang="en-US" altLang="zh-CN" sz="2000" b="1" dirty="0">
                <a:latin typeface="Times New Roman" panose="02020603050405020304" pitchFamily="18" charset="0"/>
                <a:cs typeface="Times New Roman" panose="02020603050405020304" pitchFamily="18" charset="0"/>
              </a:rPr>
              <a:t> </a:t>
            </a:r>
            <a:r>
              <a:rPr lang="zh-CN" altLang="en-US" sz="2000" b="1" dirty="0" smtClean="0">
                <a:latin typeface="Times New Roman" panose="02020603050405020304" pitchFamily="18" charset="0"/>
                <a:cs typeface="Times New Roman" panose="02020603050405020304" pitchFamily="18" charset="0"/>
              </a:rPr>
              <a:t>：</a:t>
            </a:r>
            <a:endParaRPr lang="en-US" altLang="zh-CN" sz="2000" b="1" dirty="0" smtClean="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a:t>
            </a:r>
            <a:r>
              <a:rPr lang="en-US" altLang="zh-CN" sz="1600" dirty="0" smtClean="0">
                <a:latin typeface="Times New Roman" panose="02020603050405020304" pitchFamily="18" charset="0"/>
                <a:cs typeface="Times New Roman" panose="02020603050405020304" pitchFamily="18" charset="0"/>
              </a:rPr>
              <a:t>NAME,FREQ,TIDECON,XOUT]=</a:t>
            </a:r>
            <a:r>
              <a:rPr lang="zh-CN" altLang="en-US" sz="1600" dirty="0" smtClean="0">
                <a:latin typeface="Times New Roman" panose="02020603050405020304" pitchFamily="18" charset="0"/>
                <a:cs typeface="Times New Roman" panose="02020603050405020304" pitchFamily="18" charset="0"/>
              </a:rPr>
              <a:t>t</a:t>
            </a:r>
            <a:r>
              <a:rPr lang="zh-CN" altLang="en-US" sz="1600" dirty="0">
                <a:latin typeface="Times New Roman" panose="02020603050405020304" pitchFamily="18" charset="0"/>
                <a:cs typeface="Times New Roman" panose="02020603050405020304" pitchFamily="18" charset="0"/>
              </a:rPr>
              <a:t>_tide(XIN,INTERVAL,START_TIME,LATITUDE</a:t>
            </a:r>
            <a:r>
              <a:rPr lang="zh-CN" altLang="en-US" sz="1600" dirty="0" smtClean="0">
                <a:latin typeface="Times New Roman" panose="02020603050405020304" pitchFamily="18" charset="0"/>
                <a:cs typeface="Times New Roman" panose="02020603050405020304" pitchFamily="18" charset="0"/>
              </a:rPr>
              <a:t>,RAYLEIGH)</a:t>
            </a:r>
            <a:endParaRPr lang="en-US" altLang="zh-CN" sz="1600" dirty="0" smtClean="0">
              <a:latin typeface="Times New Roman" panose="02020603050405020304" pitchFamily="18" charset="0"/>
              <a:cs typeface="Times New Roman" panose="02020603050405020304" pitchFamily="18" charset="0"/>
            </a:endParaRPr>
          </a:p>
        </p:txBody>
      </p:sp>
      <p:sp>
        <p:nvSpPr>
          <p:cNvPr id="6" name="文本框 5"/>
          <p:cNvSpPr txBox="1"/>
          <p:nvPr/>
        </p:nvSpPr>
        <p:spPr>
          <a:xfrm>
            <a:off x="507987" y="2969876"/>
            <a:ext cx="8776689" cy="1785104"/>
          </a:xfrm>
          <a:prstGeom prst="rect">
            <a:avLst/>
          </a:prstGeom>
          <a:noFill/>
        </p:spPr>
        <p:txBody>
          <a:bodyPr wrap="square" rtlCol="0">
            <a:spAutoFit/>
          </a:bodyPr>
          <a:lstStyle/>
          <a:p>
            <a:r>
              <a:rPr lang="en-US" altLang="zh-CN" sz="2000" b="1" dirty="0" smtClean="0">
                <a:latin typeface="Times New Roman" panose="02020603050405020304" pitchFamily="18" charset="0"/>
                <a:cs typeface="Times New Roman" panose="02020603050405020304" pitchFamily="18" charset="0"/>
              </a:rPr>
              <a:t>Input </a:t>
            </a:r>
            <a:r>
              <a:rPr lang="en-US" altLang="zh-CN" sz="2000" b="1" dirty="0">
                <a:latin typeface="Times New Roman" panose="02020603050405020304" pitchFamily="18" charset="0"/>
                <a:cs typeface="Times New Roman" panose="02020603050405020304" pitchFamily="18" charset="0"/>
              </a:rPr>
              <a:t>P</a:t>
            </a:r>
            <a:r>
              <a:rPr lang="en-US" altLang="zh-CN" sz="2000" b="1" dirty="0" smtClean="0">
                <a:latin typeface="Times New Roman" panose="02020603050405020304" pitchFamily="18" charset="0"/>
                <a:cs typeface="Times New Roman" panose="02020603050405020304" pitchFamily="18" charset="0"/>
              </a:rPr>
              <a:t>arameter</a:t>
            </a:r>
            <a:r>
              <a:rPr lang="zh-CN" altLang="en-US" sz="2000" b="1" dirty="0" smtClean="0">
                <a:latin typeface="Times New Roman" panose="02020603050405020304" pitchFamily="18" charset="0"/>
                <a:cs typeface="Times New Roman" panose="02020603050405020304" pitchFamily="18" charset="0"/>
              </a:rPr>
              <a:t>：</a:t>
            </a:r>
            <a:endParaRPr lang="en-US" altLang="zh-CN" sz="2000" b="1" dirty="0" smtClean="0">
              <a:latin typeface="Times New Roman" panose="02020603050405020304" pitchFamily="18" charset="0"/>
              <a:cs typeface="Times New Roman" panose="02020603050405020304" pitchFamily="18" charset="0"/>
            </a:endParaRPr>
          </a:p>
          <a:p>
            <a:r>
              <a:rPr lang="en-US" altLang="zh-CN" dirty="0" smtClean="0">
                <a:solidFill>
                  <a:srgbClr val="FFC000"/>
                </a:solidFill>
                <a:latin typeface="Times New Roman" panose="02020603050405020304" pitchFamily="18" charset="0"/>
                <a:cs typeface="Times New Roman" panose="02020603050405020304" pitchFamily="18" charset="0"/>
              </a:rPr>
              <a:t>XIN</a:t>
            </a:r>
            <a:r>
              <a:rPr lang="zh-CN" altLang="en-US"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Input tidal level variables</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solidFill>
                  <a:srgbClr val="FFC000"/>
                </a:solidFill>
                <a:latin typeface="Times New Roman" panose="02020603050405020304" pitchFamily="18" charset="0"/>
                <a:cs typeface="Times New Roman" panose="02020603050405020304" pitchFamily="18" charset="0"/>
              </a:rPr>
              <a:t>INTERVAL</a:t>
            </a:r>
            <a:r>
              <a:rPr lang="zh-CN" altLang="en-US"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Time interval, unit 1 hour</a:t>
            </a:r>
            <a:endParaRPr lang="en-US" altLang="zh-CN" dirty="0" smtClean="0">
              <a:latin typeface="Times New Roman" panose="02020603050405020304" pitchFamily="18" charset="0"/>
              <a:cs typeface="Times New Roman" panose="02020603050405020304" pitchFamily="18" charset="0"/>
            </a:endParaRPr>
          </a:p>
          <a:p>
            <a:r>
              <a:rPr lang="zh-CN" altLang="en-US" dirty="0">
                <a:solidFill>
                  <a:srgbClr val="FFC000"/>
                </a:solidFill>
                <a:latin typeface="Times New Roman" panose="02020603050405020304" pitchFamily="18" charset="0"/>
                <a:cs typeface="Times New Roman" panose="02020603050405020304" pitchFamily="18" charset="0"/>
              </a:rPr>
              <a:t>START_</a:t>
            </a:r>
            <a:r>
              <a:rPr lang="zh-CN" altLang="en-US" dirty="0" smtClean="0">
                <a:solidFill>
                  <a:srgbClr val="FFC000"/>
                </a:solidFill>
                <a:latin typeface="Times New Roman" panose="02020603050405020304" pitchFamily="18" charset="0"/>
                <a:cs typeface="Times New Roman" panose="02020603050405020304" pitchFamily="18" charset="0"/>
              </a:rPr>
              <a:t>TIME</a:t>
            </a:r>
            <a:r>
              <a:rPr lang="zh-CN" altLang="en-US"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Start time (Greenwich time), e.g. [1975, 01, 01, 00]</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solidFill>
                  <a:srgbClr val="FFC000"/>
                </a:solidFill>
                <a:latin typeface="Times New Roman" panose="02020603050405020304" pitchFamily="18" charset="0"/>
                <a:cs typeface="Times New Roman" panose="02020603050405020304" pitchFamily="18" charset="0"/>
              </a:rPr>
              <a:t>LATITUDE</a:t>
            </a:r>
            <a:r>
              <a:rPr lang="zh-CN" altLang="en-US"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L</a:t>
            </a:r>
            <a:r>
              <a:rPr lang="en-US" altLang="zh-CN" dirty="0" smtClean="0">
                <a:latin typeface="Times New Roman" panose="02020603050405020304" pitchFamily="18" charset="0"/>
                <a:cs typeface="Times New Roman" panose="02020603050405020304" pitchFamily="18" charset="0"/>
              </a:rPr>
              <a:t>atitude</a:t>
            </a:r>
          </a:p>
          <a:p>
            <a:r>
              <a:rPr lang="zh-CN" altLang="en-US" dirty="0" smtClean="0">
                <a:latin typeface="Times New Roman" panose="02020603050405020304" pitchFamily="18" charset="0"/>
                <a:cs typeface="Times New Roman" panose="02020603050405020304" pitchFamily="18" charset="0"/>
              </a:rPr>
              <a:t>RAYLEIGH：</a:t>
            </a:r>
            <a:r>
              <a:rPr lang="en-US" altLang="zh-CN" dirty="0">
                <a:latin typeface="Times New Roman" panose="02020603050405020304" pitchFamily="18" charset="0"/>
                <a:cs typeface="Times New Roman" panose="02020603050405020304" pitchFamily="18" charset="0"/>
              </a:rPr>
              <a:t>Output of specified tidal components, such as ['M2','S2','O1','K1']</a:t>
            </a:r>
            <a:endParaRPr lang="en-US" altLang="zh-CN" dirty="0" smtClean="0">
              <a:latin typeface="Times New Roman" panose="02020603050405020304" pitchFamily="18" charset="0"/>
              <a:cs typeface="Times New Roman" panose="02020603050405020304" pitchFamily="18" charset="0"/>
            </a:endParaRPr>
          </a:p>
        </p:txBody>
      </p:sp>
      <p:sp>
        <p:nvSpPr>
          <p:cNvPr id="7" name="文本框 6"/>
          <p:cNvSpPr txBox="1"/>
          <p:nvPr/>
        </p:nvSpPr>
        <p:spPr>
          <a:xfrm>
            <a:off x="507988" y="4724202"/>
            <a:ext cx="7888941" cy="1785104"/>
          </a:xfrm>
          <a:prstGeom prst="rect">
            <a:avLst/>
          </a:prstGeom>
          <a:noFill/>
        </p:spPr>
        <p:txBody>
          <a:bodyPr wrap="square" rtlCol="0">
            <a:spAutoFit/>
          </a:bodyPr>
          <a:lstStyle/>
          <a:p>
            <a:r>
              <a:rPr lang="en-US" altLang="zh-CN" sz="2000" b="1" dirty="0" smtClean="0">
                <a:latin typeface="Times New Roman" panose="02020603050405020304" pitchFamily="18" charset="0"/>
                <a:cs typeface="Times New Roman" panose="02020603050405020304" pitchFamily="18" charset="0"/>
              </a:rPr>
              <a:t>Output </a:t>
            </a:r>
            <a:r>
              <a:rPr lang="en-US" altLang="zh-CN" sz="2000" b="1" dirty="0">
                <a:latin typeface="Times New Roman" panose="02020603050405020304" pitchFamily="18" charset="0"/>
                <a:cs typeface="Times New Roman" panose="02020603050405020304" pitchFamily="18" charset="0"/>
              </a:rPr>
              <a:t>Parameter </a:t>
            </a:r>
            <a:r>
              <a:rPr lang="zh-CN" altLang="en-US" sz="2000" b="1" dirty="0" smtClean="0">
                <a:latin typeface="Times New Roman" panose="02020603050405020304" pitchFamily="18" charset="0"/>
                <a:cs typeface="Times New Roman" panose="02020603050405020304" pitchFamily="18" charset="0"/>
              </a:rPr>
              <a:t>：</a:t>
            </a:r>
            <a:endParaRPr lang="en-US" altLang="zh-CN" sz="2000" b="1" dirty="0" smtClean="0">
              <a:latin typeface="Times New Roman" panose="02020603050405020304" pitchFamily="18" charset="0"/>
              <a:cs typeface="Times New Roman" panose="02020603050405020304" pitchFamily="18" charset="0"/>
            </a:endParaRPr>
          </a:p>
          <a:p>
            <a:r>
              <a:rPr lang="en-US" altLang="zh-CN" dirty="0" smtClean="0">
                <a:solidFill>
                  <a:srgbClr val="FF0000"/>
                </a:solidFill>
                <a:latin typeface="Times New Roman" panose="02020603050405020304" pitchFamily="18" charset="0"/>
                <a:cs typeface="Times New Roman" panose="02020603050405020304" pitchFamily="18" charset="0"/>
              </a:rPr>
              <a:t>NAME</a:t>
            </a:r>
            <a:r>
              <a:rPr lang="zh-CN" altLang="en-US"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Tidal Name</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FREQ</a:t>
            </a:r>
            <a:r>
              <a:rPr lang="zh-CN" altLang="en-US"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Angular velocity of tidal component </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h</a:t>
            </a:r>
            <a:r>
              <a:rPr lang="zh-CN" altLang="en-US" dirty="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solidFill>
                  <a:srgbClr val="FF0000"/>
                </a:solidFill>
                <a:latin typeface="Times New Roman" panose="02020603050405020304" pitchFamily="18" charset="0"/>
                <a:cs typeface="Times New Roman" panose="02020603050405020304" pitchFamily="18" charset="0"/>
              </a:rPr>
              <a:t>TIDECON</a:t>
            </a:r>
            <a:r>
              <a:rPr lang="zh-CN" altLang="en-US"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The first is the amplitude of tidal component and the third is the delayed angle of tidal component.</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XOUT</a:t>
            </a:r>
            <a:r>
              <a:rPr lang="zh-CN" altLang="en-US"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Harmonizing the tidal level of return (without average sea level)</a:t>
            </a:r>
            <a:endParaRPr lang="zh-CN" altLang="en-US" dirty="0">
              <a:latin typeface="Times New Roman" panose="02020603050405020304" pitchFamily="18" charset="0"/>
              <a:cs typeface="Times New Roman" panose="02020603050405020304" pitchFamily="18" charset="0"/>
            </a:endParaRPr>
          </a:p>
        </p:txBody>
      </p:sp>
      <p:pic>
        <p:nvPicPr>
          <p:cNvPr id="9" name="图片 8"/>
          <p:cNvPicPr>
            <a:picLocks noChangeAspect="1"/>
          </p:cNvPicPr>
          <p:nvPr/>
        </p:nvPicPr>
        <p:blipFill>
          <a:blip r:embed="rId2"/>
          <a:stretch>
            <a:fillRect/>
          </a:stretch>
        </p:blipFill>
        <p:spPr>
          <a:xfrm>
            <a:off x="5497965" y="4724202"/>
            <a:ext cx="3540527" cy="933450"/>
          </a:xfrm>
          <a:prstGeom prst="rect">
            <a:avLst/>
          </a:prstGeom>
        </p:spPr>
      </p:pic>
    </p:spTree>
    <p:extLst>
      <p:ext uri="{BB962C8B-B14F-4D97-AF65-F5344CB8AC3E}">
        <p14:creationId xmlns:p14="http://schemas.microsoft.com/office/powerpoint/2010/main" val="26327956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101634" y="258289"/>
            <a:ext cx="7699220" cy="67989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dirty="0"/>
              <a:t>Basic usage of </a:t>
            </a:r>
            <a:r>
              <a:rPr lang="en-US" altLang="zh-CN" dirty="0" err="1"/>
              <a:t>T_Tide</a:t>
            </a:r>
            <a:endParaRPr lang="zh-CN" altLang="en-US" dirty="0"/>
          </a:p>
        </p:txBody>
      </p:sp>
      <p:sp>
        <p:nvSpPr>
          <p:cNvPr id="5" name="矩形 4"/>
          <p:cNvSpPr/>
          <p:nvPr/>
        </p:nvSpPr>
        <p:spPr>
          <a:xfrm>
            <a:off x="933602" y="2035066"/>
            <a:ext cx="7093774" cy="677108"/>
          </a:xfrm>
          <a:prstGeom prst="rect">
            <a:avLst/>
          </a:prstGeom>
        </p:spPr>
        <p:txBody>
          <a:bodyPr wrap="square">
            <a:spAutoFit/>
          </a:bodyPr>
          <a:lstStyle/>
          <a:p>
            <a:r>
              <a:rPr lang="en-US" altLang="zh-CN" sz="2000" b="1" dirty="0">
                <a:latin typeface="Times New Roman" panose="02020603050405020304" pitchFamily="18" charset="0"/>
                <a:cs typeface="Times New Roman" panose="02020603050405020304" pitchFamily="18" charset="0"/>
              </a:rPr>
              <a:t>Usage of </a:t>
            </a:r>
            <a:r>
              <a:rPr lang="en-US" altLang="zh-CN" sz="2000" b="1" dirty="0" err="1">
                <a:latin typeface="Times New Roman" panose="02020603050405020304" pitchFamily="18" charset="0"/>
                <a:cs typeface="Times New Roman" panose="02020603050405020304" pitchFamily="18" charset="0"/>
              </a:rPr>
              <a:t>t_tide</a:t>
            </a: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YOUT=</a:t>
            </a:r>
            <a:r>
              <a:rPr lang="en-US" altLang="zh-CN" dirty="0" err="1" smtClean="0">
                <a:latin typeface="Times New Roman" panose="02020603050405020304" pitchFamily="18" charset="0"/>
                <a:cs typeface="Times New Roman" panose="02020603050405020304" pitchFamily="18" charset="0"/>
              </a:rPr>
              <a:t>t_predic</a:t>
            </a:r>
            <a:r>
              <a:rPr lang="en-US" altLang="zh-CN" dirty="0" smtClean="0">
                <a:latin typeface="Times New Roman" panose="02020603050405020304" pitchFamily="18" charset="0"/>
                <a:cs typeface="Times New Roman" panose="02020603050405020304" pitchFamily="18" charset="0"/>
              </a:rPr>
              <a:t>(TIME,NAMES,FREQ,TIDECON,LATITUDE)</a:t>
            </a:r>
            <a:endParaRPr lang="en-US" altLang="zh-CN"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933602" y="1325040"/>
            <a:ext cx="7348751" cy="646331"/>
          </a:xfrm>
          <a:prstGeom prst="rect">
            <a:avLst/>
          </a:prstGeom>
          <a:noFill/>
        </p:spPr>
        <p:txBody>
          <a:bodyPr wrap="square" rtlCol="0">
            <a:spAutoFit/>
          </a:bodyPr>
          <a:lstStyle/>
          <a:p>
            <a:r>
              <a:rPr lang="en-US" altLang="zh-CN" dirty="0" err="1" smtClean="0">
                <a:solidFill>
                  <a:srgbClr val="FF0000"/>
                </a:solidFill>
                <a:latin typeface="Times New Roman" panose="02020603050405020304" pitchFamily="18" charset="0"/>
                <a:cs typeface="Times New Roman" panose="02020603050405020304" pitchFamily="18" charset="0"/>
              </a:rPr>
              <a:t>t_prediction</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is the process of using the results of </a:t>
            </a:r>
            <a:r>
              <a:rPr lang="en-US" altLang="zh-CN" dirty="0" err="1">
                <a:solidFill>
                  <a:srgbClr val="FF0000"/>
                </a:solidFill>
                <a:latin typeface="Times New Roman" panose="02020603050405020304" pitchFamily="18" charset="0"/>
                <a:cs typeface="Times New Roman" panose="02020603050405020304" pitchFamily="18" charset="0"/>
              </a:rPr>
              <a:t>t_tide</a:t>
            </a:r>
            <a:r>
              <a:rPr lang="en-US" altLang="zh-CN" dirty="0">
                <a:latin typeface="Times New Roman" panose="02020603050405020304" pitchFamily="18" charset="0"/>
                <a:cs typeface="Times New Roman" panose="02020603050405020304" pitchFamily="18" charset="0"/>
              </a:rPr>
              <a:t> analysis as input parameters to predict.</a:t>
            </a:r>
            <a:endParaRPr lang="zh-CN" altLang="en-US" dirty="0">
              <a:latin typeface="Times New Roman" panose="02020603050405020304" pitchFamily="18" charset="0"/>
              <a:cs typeface="Times New Roman" panose="02020603050405020304" pitchFamily="18" charset="0"/>
            </a:endParaRPr>
          </a:p>
        </p:txBody>
      </p:sp>
      <p:sp>
        <p:nvSpPr>
          <p:cNvPr id="7" name="矩形 6"/>
          <p:cNvSpPr/>
          <p:nvPr/>
        </p:nvSpPr>
        <p:spPr>
          <a:xfrm>
            <a:off x="933601" y="2923648"/>
            <a:ext cx="7946629" cy="1508105"/>
          </a:xfrm>
          <a:prstGeom prst="rect">
            <a:avLst/>
          </a:prstGeom>
        </p:spPr>
        <p:txBody>
          <a:bodyPr wrap="square">
            <a:spAutoFit/>
          </a:bodyPr>
          <a:lstStyle/>
          <a:p>
            <a:r>
              <a:rPr lang="en-US" altLang="zh-CN" sz="2000" b="1" dirty="0">
                <a:latin typeface="Times New Roman" panose="02020603050405020304" pitchFamily="18" charset="0"/>
                <a:cs typeface="Times New Roman" panose="02020603050405020304" pitchFamily="18" charset="0"/>
              </a:rPr>
              <a:t>Input Parameter</a:t>
            </a:r>
            <a:r>
              <a:rPr lang="zh-CN" altLang="en-US" sz="2000" b="1" dirty="0">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a:p>
            <a:r>
              <a:rPr lang="en-US" altLang="zh-CN" dirty="0" smtClean="0">
                <a:solidFill>
                  <a:srgbClr val="FFC000"/>
                </a:solidFill>
                <a:latin typeface="Times New Roman" panose="02020603050405020304" pitchFamily="18" charset="0"/>
                <a:cs typeface="Times New Roman" panose="02020603050405020304" pitchFamily="18" charset="0"/>
              </a:rPr>
              <a:t>TIME</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Time series</a:t>
            </a:r>
          </a:p>
          <a:p>
            <a:r>
              <a:rPr lang="en-US" altLang="zh-CN" dirty="0" smtClean="0">
                <a:solidFill>
                  <a:srgbClr val="FFC000"/>
                </a:solidFill>
                <a:latin typeface="Times New Roman" panose="02020603050405020304" pitchFamily="18" charset="0"/>
                <a:cs typeface="Times New Roman" panose="02020603050405020304" pitchFamily="18" charset="0"/>
              </a:rPr>
              <a:t>NAMES,FREQ,TIDECON</a:t>
            </a:r>
            <a:r>
              <a:rPr lang="zh-CN" altLang="en-US"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Output parameters corresponding to </a:t>
            </a:r>
            <a:r>
              <a:rPr lang="en-US" altLang="zh-CN" dirty="0" err="1">
                <a:latin typeface="Times New Roman" panose="02020603050405020304" pitchFamily="18" charset="0"/>
                <a:cs typeface="Times New Roman" panose="02020603050405020304" pitchFamily="18" charset="0"/>
              </a:rPr>
              <a:t>t_tide</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respectively</a:t>
            </a:r>
          </a:p>
          <a:p>
            <a:r>
              <a:rPr lang="en-US" altLang="zh-CN" dirty="0" smtClean="0">
                <a:solidFill>
                  <a:srgbClr val="FFC000"/>
                </a:solidFill>
                <a:latin typeface="Times New Roman" panose="02020603050405020304" pitchFamily="18" charset="0"/>
                <a:cs typeface="Times New Roman" panose="02020603050405020304" pitchFamily="18" charset="0"/>
              </a:rPr>
              <a:t>LATITUDE</a:t>
            </a:r>
            <a:r>
              <a:rPr lang="zh-CN" altLang="en-US"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Latitude</a:t>
            </a:r>
          </a:p>
        </p:txBody>
      </p:sp>
      <p:sp>
        <p:nvSpPr>
          <p:cNvPr id="8" name="文本框 7"/>
          <p:cNvSpPr txBox="1"/>
          <p:nvPr/>
        </p:nvSpPr>
        <p:spPr>
          <a:xfrm>
            <a:off x="933601" y="4429923"/>
            <a:ext cx="6821214" cy="677108"/>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Output Parameter </a:t>
            </a:r>
            <a:r>
              <a:rPr lang="zh-CN" altLang="en-US" sz="2000" b="1" dirty="0">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a:p>
            <a:r>
              <a:rPr lang="en-US" altLang="zh-CN" dirty="0" smtClean="0">
                <a:solidFill>
                  <a:srgbClr val="FF0000"/>
                </a:solidFill>
                <a:latin typeface="Times New Roman" panose="02020603050405020304" pitchFamily="18" charset="0"/>
                <a:cs typeface="Times New Roman" panose="02020603050405020304" pitchFamily="18" charset="0"/>
              </a:rPr>
              <a:t>YOUT</a:t>
            </a:r>
            <a:r>
              <a:rPr lang="zh-CN" altLang="en-US"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Output tidal level (without average tidal level)</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43146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Examples of usage</a:t>
            </a:r>
            <a:endParaRPr lang="zh-CN" altLang="en-US" dirty="0"/>
          </a:p>
        </p:txBody>
      </p:sp>
      <p:sp>
        <p:nvSpPr>
          <p:cNvPr id="4" name="文本框 3"/>
          <p:cNvSpPr txBox="1"/>
          <p:nvPr/>
        </p:nvSpPr>
        <p:spPr>
          <a:xfrm>
            <a:off x="878894" y="1185979"/>
            <a:ext cx="7465006" cy="1200329"/>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Based on the harmonic analysis of the observed data from the North China Sea tide gauge station in 1975, the harmonic constants and other information obtained are used to forecast the 1976 tide level, and the accuracy is verified by comparing the drawings.</a:t>
            </a:r>
            <a:endParaRPr lang="zh-CN" altLang="en-US"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878894" y="2328043"/>
            <a:ext cx="937293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Tidal Level Information Website </a:t>
            </a:r>
            <a:r>
              <a:rPr lang="zh-CN" altLang="en-US"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hlinkClick r:id="rId2"/>
              </a:rPr>
              <a:t>http://uhslc.soest.hawaii.edu/data/?rq#uh288a</a:t>
            </a:r>
            <a:endParaRPr lang="zh-CN" altLang="en-US"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878894" y="3016008"/>
            <a:ext cx="7051767" cy="2862322"/>
          </a:xfrm>
          <a:prstGeom prst="rect">
            <a:avLst/>
          </a:prstGeom>
          <a:noFill/>
        </p:spPr>
        <p:txBody>
          <a:bodyPr wrap="square" rtlCol="0">
            <a:spAutoFit/>
          </a:bodyPr>
          <a:lstStyle/>
          <a:p>
            <a:r>
              <a:rPr lang="en-US" altLang="zh-CN" dirty="0">
                <a:solidFill>
                  <a:schemeClr val="accent2">
                    <a:lumMod val="75000"/>
                  </a:schemeClr>
                </a:solidFill>
                <a:latin typeface="Times New Roman" panose="02020603050405020304" pitchFamily="18" charset="0"/>
                <a:cs typeface="Times New Roman" panose="02020603050405020304" pitchFamily="18" charset="0"/>
              </a:rPr>
              <a:t>Harmonic analysis </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NAME,FREQ,TIDECON,XOUT]=</a:t>
            </a:r>
            <a:r>
              <a:rPr lang="en-US" altLang="zh-CN" dirty="0" err="1">
                <a:latin typeface="Times New Roman" panose="02020603050405020304" pitchFamily="18" charset="0"/>
                <a:cs typeface="Times New Roman" panose="02020603050405020304" pitchFamily="18" charset="0"/>
              </a:rPr>
              <a:t>t_tide</a:t>
            </a:r>
            <a:r>
              <a:rPr lang="en-US" altLang="zh-CN" dirty="0">
                <a:latin typeface="Times New Roman" panose="02020603050405020304" pitchFamily="18" charset="0"/>
                <a:cs typeface="Times New Roman" panose="02020603050405020304" pitchFamily="18" charset="0"/>
              </a:rPr>
              <a:t>(data</a:t>
            </a:r>
            <a:r>
              <a:rPr lang="en-US" altLang="zh-CN" dirty="0" smtClean="0">
                <a:latin typeface="Times New Roman" panose="02020603050405020304" pitchFamily="18" charset="0"/>
                <a:cs typeface="Times New Roman" panose="02020603050405020304" pitchFamily="18" charset="0"/>
              </a:rPr>
              <a:t>,‘interval’,</a:t>
            </a:r>
            <a:r>
              <a:rPr lang="en-US" altLang="zh-CN" dirty="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,‘latitude’,</a:t>
            </a:r>
            <a:r>
              <a:rPr lang="en-US" altLang="zh-CN" dirty="0">
                <a:latin typeface="Times New Roman" panose="02020603050405020304" pitchFamily="18" charset="0"/>
                <a:cs typeface="Times New Roman" panose="02020603050405020304" pitchFamily="18" charset="0"/>
              </a:rPr>
              <a:t>latitude</a:t>
            </a:r>
            <a:r>
              <a:rPr lang="en-US" altLang="zh-CN" dirty="0" smtClean="0">
                <a:latin typeface="Times New Roman" panose="02020603050405020304" pitchFamily="18" charset="0"/>
                <a:cs typeface="Times New Roman" panose="02020603050405020304" pitchFamily="18" charset="0"/>
              </a:rPr>
              <a:t>,‘start time’,[1975,01,01,00],</a:t>
            </a:r>
            <a:r>
              <a:rPr lang="pt-BR" altLang="zh-CN" dirty="0">
                <a:latin typeface="Times New Roman" panose="02020603050405020304" pitchFamily="18" charset="0"/>
                <a:cs typeface="Times New Roman" panose="02020603050405020304" pitchFamily="18" charset="0"/>
              </a:rPr>
              <a:t> 'rayleigh',['M2';'S2';'O1';'K1']</a:t>
            </a:r>
            <a:r>
              <a:rPr lang="en-US" altLang="zh-CN" dirty="0" smtClean="0">
                <a:latin typeface="Times New Roman" panose="02020603050405020304" pitchFamily="18" charset="0"/>
                <a:cs typeface="Times New Roman" panose="02020603050405020304" pitchFamily="18" charset="0"/>
              </a:rPr>
              <a:t>);</a:t>
            </a:r>
          </a:p>
          <a:p>
            <a:r>
              <a:rPr lang="en-US" altLang="zh-CN" dirty="0">
                <a:solidFill>
                  <a:schemeClr val="accent2">
                    <a:lumMod val="75000"/>
                  </a:schemeClr>
                </a:solidFill>
                <a:latin typeface="Times New Roman" panose="02020603050405020304" pitchFamily="18" charset="0"/>
                <a:cs typeface="Times New Roman" panose="02020603050405020304" pitchFamily="18" charset="0"/>
              </a:rPr>
              <a:t>prediction </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r>
              <a:rPr lang="en-US" altLang="zh-CN" dirty="0" err="1">
                <a:latin typeface="Times New Roman" panose="02020603050405020304" pitchFamily="18" charset="0"/>
                <a:cs typeface="Times New Roman" panose="02020603050405020304" pitchFamily="18" charset="0"/>
              </a:rPr>
              <a:t>ypre</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t_predic</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time,NAME,FREQ,TIDECON,latitude</a:t>
            </a:r>
            <a:r>
              <a:rPr lang="en-US" altLang="zh-CN" dirty="0" smtClean="0">
                <a:latin typeface="Times New Roman" panose="02020603050405020304" pitchFamily="18" charset="0"/>
                <a:cs typeface="Times New Roman" panose="02020603050405020304" pitchFamily="18" charset="0"/>
              </a:rPr>
              <a:t>);</a:t>
            </a:r>
          </a:p>
          <a:p>
            <a:r>
              <a:rPr lang="en-US" altLang="zh-CN" dirty="0">
                <a:solidFill>
                  <a:schemeClr val="accent2">
                    <a:lumMod val="75000"/>
                  </a:schemeClr>
                </a:solidFill>
                <a:latin typeface="Times New Roman" panose="02020603050405020304" pitchFamily="18" charset="0"/>
                <a:cs typeface="Times New Roman" panose="02020603050405020304" pitchFamily="18" charset="0"/>
              </a:rPr>
              <a:t>Drawing </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plot(data);</a:t>
            </a:r>
          </a:p>
          <a:p>
            <a:r>
              <a:rPr lang="en-US" altLang="zh-CN" dirty="0">
                <a:latin typeface="Times New Roman" panose="02020603050405020304" pitchFamily="18" charset="0"/>
                <a:cs typeface="Times New Roman" panose="02020603050405020304" pitchFamily="18" charset="0"/>
              </a:rPr>
              <a:t>hold </a:t>
            </a:r>
            <a:r>
              <a:rPr lang="en-US" altLang="zh-CN" dirty="0" smtClean="0">
                <a:latin typeface="Times New Roman" panose="02020603050405020304" pitchFamily="18" charset="0"/>
                <a:cs typeface="Times New Roman" panose="02020603050405020304" pitchFamily="18" charset="0"/>
              </a:rPr>
              <a:t>on</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plot(</a:t>
            </a:r>
            <a:r>
              <a:rPr lang="en-US" altLang="zh-CN" dirty="0" err="1">
                <a:latin typeface="Times New Roman" panose="02020603050405020304" pitchFamily="18" charset="0"/>
                <a:cs typeface="Times New Roman" panose="02020603050405020304" pitchFamily="18" charset="0"/>
              </a:rPr>
              <a:t>ypre+data_aver</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hold </a:t>
            </a:r>
            <a:r>
              <a:rPr lang="en-US" altLang="zh-CN" dirty="0" smtClean="0">
                <a:latin typeface="Times New Roman" panose="02020603050405020304" pitchFamily="18" charset="0"/>
                <a:cs typeface="Times New Roman" panose="02020603050405020304" pitchFamily="18" charset="0"/>
              </a:rPr>
              <a:t>off</a:t>
            </a:r>
            <a:endParaRPr lang="zh-CN" altLang="en-US"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878894" y="2646676"/>
            <a:ext cx="7174858"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Main Procedures </a:t>
            </a:r>
            <a:r>
              <a:rPr lang="zh-CN" altLang="en-US" b="1" dirty="0" smtClean="0"/>
              <a:t>：</a:t>
            </a:r>
            <a:endParaRPr lang="zh-CN" altLang="en-US" b="1" dirty="0"/>
          </a:p>
        </p:txBody>
      </p:sp>
    </p:spTree>
    <p:extLst>
      <p:ext uri="{BB962C8B-B14F-4D97-AF65-F5344CB8AC3E}">
        <p14:creationId xmlns:p14="http://schemas.microsoft.com/office/powerpoint/2010/main" val="38244056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演示文稿1.potx" id="{7E1893C8-3982-4100-BD53-3D5043B76A42}" vid="{EF791726-8BF9-4282-8D33-EA2B8D0667E5}"/>
    </a:ext>
  </a:extLst>
</a:theme>
</file>

<file path=docProps/app.xml><?xml version="1.0" encoding="utf-8"?>
<Properties xmlns="http://schemas.openxmlformats.org/officeDocument/2006/extended-properties" xmlns:vt="http://schemas.openxmlformats.org/officeDocument/2006/docPropsVTypes">
  <Template>海洋学院模板</Template>
  <TotalTime>926</TotalTime>
  <Words>561</Words>
  <Application>Microsoft Office PowerPoint</Application>
  <PresentationFormat>全屏显示(4:3)</PresentationFormat>
  <Paragraphs>83</Paragraphs>
  <Slides>10</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10</vt:i4>
      </vt:variant>
    </vt:vector>
  </HeadingPairs>
  <TitlesOfParts>
    <vt:vector size="14" baseType="lpstr">
      <vt:lpstr>Office 主题</vt:lpstr>
      <vt:lpstr>公式</vt:lpstr>
      <vt:lpstr>Equation</vt:lpstr>
      <vt:lpstr>包装程序外壳对象</vt:lpstr>
      <vt:lpstr>Use of T_Tide Package</vt:lpstr>
      <vt:lpstr>Tides and tidal current phenomena</vt:lpstr>
      <vt:lpstr>PowerPoint 演示文稿</vt:lpstr>
      <vt:lpstr>PowerPoint 演示文稿</vt:lpstr>
      <vt:lpstr>Tidal harmonic constant</vt:lpstr>
      <vt:lpstr>Download T_Tide</vt:lpstr>
      <vt:lpstr>Basic usage of T_Tide</vt:lpstr>
      <vt:lpstr>PowerPoint 演示文稿</vt:lpstr>
      <vt:lpstr>Examples of usage</vt:lpstr>
      <vt:lpstr>Drawing results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潮汐调和分析</dc:title>
  <dc:creator>Keegen</dc:creator>
  <cp:lastModifiedBy>xb21cn</cp:lastModifiedBy>
  <cp:revision>36</cp:revision>
  <dcterms:created xsi:type="dcterms:W3CDTF">2019-05-28T07:08:29Z</dcterms:created>
  <dcterms:modified xsi:type="dcterms:W3CDTF">2019-07-30T07:31:47Z</dcterms:modified>
</cp:coreProperties>
</file>