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350" r:id="rId3"/>
    <p:sldId id="349" r:id="rId4"/>
    <p:sldId id="351" r:id="rId5"/>
    <p:sldId id="353" r:id="rId6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CCCCFF"/>
    <a:srgbClr val="9966FF"/>
    <a:srgbClr val="CC66FF"/>
    <a:srgbClr val="FF00F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8" autoAdjust="0"/>
    <p:restoredTop sz="65699" autoAdjust="0"/>
  </p:normalViewPr>
  <p:slideViewPr>
    <p:cSldViewPr>
      <p:cViewPr varScale="1">
        <p:scale>
          <a:sx n="53" d="100"/>
          <a:sy n="53" d="100"/>
        </p:scale>
        <p:origin x="2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3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FE1E17-38D0-4764-A605-7BB07631345D}" type="datetimeFigureOut">
              <a:rPr lang="ko-KR" altLang="en-US"/>
              <a:pPr>
                <a:defRPr/>
              </a:pPr>
              <a:t>2020-10-20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50B175-50B7-496C-B63E-4B4F03E0721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3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0B175-50B7-496C-B63E-4B4F03E0721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86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하나를 서버</a:t>
            </a:r>
            <a:r>
              <a:rPr lang="en-US" altLang="ko-KR" dirty="0"/>
              <a:t>, </a:t>
            </a:r>
            <a:r>
              <a:rPr lang="ko-KR" altLang="en-US" dirty="0"/>
              <a:t>하나를 클라이언트라고 하고</a:t>
            </a:r>
            <a:r>
              <a:rPr lang="en-US" altLang="ko-KR" dirty="0"/>
              <a:t>, default</a:t>
            </a:r>
            <a:r>
              <a:rPr lang="ko-KR" altLang="en-US" dirty="0"/>
              <a:t>값 </a:t>
            </a:r>
            <a:r>
              <a:rPr lang="en-US" altLang="ko-KR" dirty="0"/>
              <a:t>NAT</a:t>
            </a:r>
            <a:r>
              <a:rPr lang="ko-KR" altLang="en-US" dirty="0"/>
              <a:t>로 부팅하면 두개의 네트워크가 생기고</a:t>
            </a:r>
            <a:r>
              <a:rPr lang="en-US" altLang="ko-KR" dirty="0"/>
              <a:t>, </a:t>
            </a:r>
            <a:r>
              <a:rPr lang="en-US" altLang="ko-KR" dirty="0" err="1"/>
              <a:t>hostPC</a:t>
            </a:r>
            <a:r>
              <a:rPr lang="en-US" altLang="ko-KR" dirty="0"/>
              <a:t>(</a:t>
            </a:r>
            <a:r>
              <a:rPr lang="ko-KR" altLang="en-US" dirty="0"/>
              <a:t>서버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en-US" altLang="ko-KR" dirty="0"/>
              <a:t>window10</a:t>
            </a:r>
            <a:r>
              <a:rPr lang="ko-KR" altLang="en-US" dirty="0"/>
              <a:t>으로 켜지고</a:t>
            </a:r>
            <a:r>
              <a:rPr lang="en-US" altLang="ko-KR" dirty="0"/>
              <a:t>, </a:t>
            </a:r>
            <a:r>
              <a:rPr lang="ko-KR" altLang="en-US" dirty="0"/>
              <a:t>나머지 </a:t>
            </a:r>
            <a:r>
              <a:rPr lang="en-US" altLang="ko-KR" dirty="0" err="1"/>
              <a:t>hostPC</a:t>
            </a:r>
            <a:r>
              <a:rPr lang="en-US" altLang="ko-KR" dirty="0"/>
              <a:t>(</a:t>
            </a:r>
            <a:r>
              <a:rPr lang="ko-KR" altLang="en-US" dirty="0"/>
              <a:t>클라이언트</a:t>
            </a:r>
            <a:r>
              <a:rPr lang="en-US" altLang="ko-KR" dirty="0"/>
              <a:t>)</a:t>
            </a:r>
            <a:r>
              <a:rPr lang="ko-KR" altLang="en-US" dirty="0"/>
              <a:t>도 </a:t>
            </a:r>
            <a:r>
              <a:rPr lang="en-US" altLang="ko-KR" dirty="0"/>
              <a:t>window10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같은 네트워크에서 서버와 클라이언트가 다른 네트워크를 구성하는 것이다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그러면 클라이언트에서 서버로 접속을 하려해도 되지 않는다</a:t>
            </a:r>
            <a:r>
              <a:rPr lang="en-US" altLang="ko-KR" dirty="0"/>
              <a:t>. (</a:t>
            </a:r>
            <a:r>
              <a:rPr lang="ko-KR" altLang="en-US" dirty="0"/>
              <a:t>같은 네트워크라서 </a:t>
            </a:r>
            <a:r>
              <a:rPr lang="ko-KR" altLang="en-US" dirty="0" err="1"/>
              <a:t>연결되어있지</a:t>
            </a:r>
            <a:r>
              <a:rPr lang="ko-KR" altLang="en-US" dirty="0"/>
              <a:t> 않기 때문이다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ko-KR" altLang="en-US" dirty="0"/>
              <a:t>내부에서만 쓰는 번호 </a:t>
            </a:r>
            <a:r>
              <a:rPr lang="en-US" altLang="ko-KR" dirty="0"/>
              <a:t>=&gt; </a:t>
            </a:r>
            <a:r>
              <a:rPr lang="ko-KR" altLang="en-US" dirty="0"/>
              <a:t>사설</a:t>
            </a:r>
            <a:r>
              <a:rPr lang="en-US" altLang="ko-KR" dirty="0"/>
              <a:t>IP</a:t>
            </a:r>
          </a:p>
          <a:p>
            <a:r>
              <a:rPr lang="ko-KR" altLang="en-US" dirty="0"/>
              <a:t>공인 </a:t>
            </a:r>
            <a:r>
              <a:rPr lang="en-US" altLang="ko-KR" dirty="0"/>
              <a:t>IP =&gt; </a:t>
            </a:r>
            <a:r>
              <a:rPr lang="ko-KR" altLang="en-US" dirty="0"/>
              <a:t>세계 어디에서도 겹치지 않는 유니크한 </a:t>
            </a:r>
            <a:r>
              <a:rPr lang="en-US" altLang="ko-KR" dirty="0"/>
              <a:t>IP</a:t>
            </a:r>
          </a:p>
          <a:p>
            <a:endParaRPr lang="en-US" altLang="ko-KR" dirty="0"/>
          </a:p>
          <a:p>
            <a:r>
              <a:rPr lang="ko-KR" altLang="en-US" dirty="0"/>
              <a:t>공인 </a:t>
            </a:r>
            <a:r>
              <a:rPr lang="en-US" altLang="ko-KR" dirty="0"/>
              <a:t>IP &lt;=&gt; </a:t>
            </a:r>
            <a:r>
              <a:rPr lang="ko-KR" altLang="en-US" dirty="0"/>
              <a:t>사설 </a:t>
            </a:r>
            <a:r>
              <a:rPr lang="en-US" altLang="ko-KR" dirty="0"/>
              <a:t>IP   </a:t>
            </a:r>
            <a:r>
              <a:rPr lang="ko-KR" altLang="en-US" dirty="0"/>
              <a:t>서로 </a:t>
            </a:r>
            <a:r>
              <a:rPr lang="ko-KR" altLang="en-US" dirty="0" err="1"/>
              <a:t>바꿔주는것을</a:t>
            </a:r>
            <a:r>
              <a:rPr lang="ko-KR" altLang="en-US" dirty="0"/>
              <a:t> </a:t>
            </a:r>
            <a:r>
              <a:rPr lang="en-US" altLang="ko-KR" dirty="0"/>
              <a:t>NAT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0B175-50B7-496C-B63E-4B4F03E0721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695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HOST PC</a:t>
            </a:r>
            <a:r>
              <a:rPr lang="ko-KR" altLang="en-US" dirty="0"/>
              <a:t>가 스위치 역할을 함</a:t>
            </a:r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HOST PC</a:t>
            </a:r>
            <a:r>
              <a:rPr lang="ko-KR" altLang="en-US" dirty="0"/>
              <a:t>의 </a:t>
            </a:r>
            <a:r>
              <a:rPr lang="en-US" altLang="ko-KR" dirty="0"/>
              <a:t>GATEWAY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번을 주고</a:t>
            </a:r>
            <a:r>
              <a:rPr lang="en-US" altLang="ko-KR" dirty="0"/>
              <a:t>, VM</a:t>
            </a:r>
            <a:r>
              <a:rPr lang="ko-KR" altLang="en-US" dirty="0"/>
              <a:t>이 자기들끼리 자유자재로 통신 가능하도록 설정해주는 것은 </a:t>
            </a:r>
            <a:r>
              <a:rPr lang="en-US" altLang="ko-KR" dirty="0"/>
              <a:t>NAT </a:t>
            </a:r>
            <a:r>
              <a:rPr lang="ko-KR" altLang="en-US" dirty="0"/>
              <a:t>네트워크임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0B175-50B7-496C-B63E-4B4F03E0721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604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rgbClr val="CCCCFF">
              <a:alpha val="5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7" name="모서리가 둥근 직사각형 6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10" name="모서리가 둥근 직사각형 9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rgbClr val="CC99FF">
              <a:alpha val="49804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rgbClr val="9966FF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3" name="직사각형 12"/>
          <p:cNvSpPr/>
          <p:nvPr userDrawn="1"/>
        </p:nvSpPr>
        <p:spPr>
          <a:xfrm flipV="1">
            <a:off x="5410200" y="3643313"/>
            <a:ext cx="3733800" cy="247650"/>
          </a:xfrm>
          <a:prstGeom prst="rect">
            <a:avLst/>
          </a:prstGeom>
          <a:solidFill>
            <a:srgbClr val="9966FF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rgbClr val="7030A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214396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1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3685-C9C7-46A1-BE54-14BF41CEC4D6}" type="datetimeFigureOut">
              <a:rPr lang="en-US" altLang="ko-KR"/>
              <a:pPr>
                <a:defRPr/>
              </a:pPr>
              <a:t>10/20/2020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9A1A9-6617-4B03-8D81-72B941360C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82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6E2D-11AA-4D7A-97B8-811672594385}" type="datetimeFigureOut">
              <a:rPr lang="en-US" altLang="ko-KR"/>
              <a:pPr>
                <a:defRPr/>
              </a:pPr>
              <a:t>10/20/2020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F3D2F-599A-49E6-9281-C2BD50F5B8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84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285750" y="0"/>
            <a:ext cx="57984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rgbClr val="FFFF00"/>
                </a:solidFill>
                <a:latin typeface="+mn-ea"/>
                <a:ea typeface="+mn-ea"/>
              </a:rPr>
              <a:t>4</a:t>
            </a:r>
            <a:r>
              <a:rPr kumimoji="0" lang="ko-KR" altLang="en-US" sz="1600" b="1" dirty="0">
                <a:solidFill>
                  <a:srgbClr val="FFFF00"/>
                </a:solidFill>
                <a:latin typeface="+mn-ea"/>
                <a:ea typeface="+mn-ea"/>
              </a:rPr>
              <a:t>장</a:t>
            </a:r>
            <a:r>
              <a:rPr kumimoji="0" lang="en-US" altLang="ko-KR" sz="1600" b="1" dirty="0">
                <a:solidFill>
                  <a:srgbClr val="FFFF00"/>
                </a:solidFill>
                <a:latin typeface="+mn-ea"/>
                <a:ea typeface="+mn-ea"/>
              </a:rPr>
              <a:t>. </a:t>
            </a:r>
            <a:r>
              <a:rPr kumimoji="0" lang="ko-KR" altLang="en-US" sz="1600" b="1" dirty="0">
                <a:solidFill>
                  <a:srgbClr val="FFFF00"/>
                </a:solidFill>
                <a:latin typeface="+mn-ea"/>
                <a:ea typeface="+mn-ea"/>
              </a:rPr>
              <a:t>서버를 구축하는 데 알아야 할 필수 개념과 명령어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/74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21413" y="0"/>
            <a:ext cx="28777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+mj-ea"/>
                <a:ea typeface="+mj-ea"/>
              </a:rPr>
              <a:t>http://brain.hanbit.co.kr/fedora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/>
          </a:bodyPr>
          <a:lstStyle>
            <a:lvl1pPr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6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A40A-1095-4482-A81C-DE8D97CF4FAF}" type="datetimeFigureOut">
              <a:rPr lang="en-US" altLang="ko-KR"/>
              <a:pPr>
                <a:defRPr/>
              </a:pPr>
              <a:t>10/20/2020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10668-C776-4DEF-90B9-7FD1E5FDC3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976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E67D-5DA1-4729-B991-E4DA6144546D}" type="datetimeFigureOut">
              <a:rPr lang="en-US" altLang="ko-KR"/>
              <a:pPr>
                <a:defRPr/>
              </a:pPr>
              <a:t>10/20/2020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94A34-7693-4DA8-87B2-5F89B27874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49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4FCB4-DCC3-4812-BAA4-E89A66CCAA25}" type="datetimeFigureOut">
              <a:rPr lang="en-US" altLang="ko-KR"/>
              <a:pPr>
                <a:defRPr/>
              </a:pPr>
              <a:t>10/20/2020</a:t>
            </a:fld>
            <a:endParaRPr lang="en-US" altLang="ko-KR"/>
          </a:p>
        </p:txBody>
      </p:sp>
      <p:sp>
        <p:nvSpPr>
          <p:cNvPr id="8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7B28E1-79AC-48A3-9558-454E42DE4ED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9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39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01D40-AEA9-4F59-9273-3AE4BD34FFDA}" type="datetimeFigureOut">
              <a:rPr lang="en-US" altLang="ko-KR"/>
              <a:pPr>
                <a:defRPr/>
              </a:pPr>
              <a:t>10/20/2020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A269F-E158-42D9-816A-B30CB7545E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578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D789F-1FA5-4F5C-A900-FE73EF265E54}" type="datetimeFigureOut">
              <a:rPr lang="en-US" altLang="ko-KR"/>
              <a:pPr>
                <a:defRPr/>
              </a:pPr>
              <a:t>10/20/2020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75B4C-030A-4FCD-9864-787CE94FAE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779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9F45-433C-435F-9729-7CA4AF07A0F6}" type="datetimeFigureOut">
              <a:rPr lang="en-US" altLang="ko-KR"/>
              <a:pPr>
                <a:defRPr/>
              </a:pPr>
              <a:t>10/20/2020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1BBA6-43EC-4C88-96A0-166A32778D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3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0103-5A9F-48FB-917D-308A742FCF20}" type="datetimeFigureOut">
              <a:rPr lang="en-US" altLang="ko-KR"/>
              <a:pPr>
                <a:defRPr/>
              </a:pPr>
              <a:t>10/20/2020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FC6B0-8FED-4CA7-8A00-7E8567A752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90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rgbClr val="CC99FF">
              <a:alpha val="5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rgbClr val="7030A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rgbClr val="9966FF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rgbClr val="CC99FF">
              <a:alpha val="5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rgbClr val="CCCCFF">
              <a:alpha val="5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039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fld id="{04372308-AE4D-4F5B-A5F4-8D5BDCABB86D}" type="datetimeFigureOut">
              <a:rPr lang="en-US" altLang="ko-KR"/>
              <a:pPr>
                <a:defRPr/>
              </a:pPr>
              <a:t>10/20/2020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80EA332E-FF14-428F-B02F-D0E6231A0C16}" type="slidenum">
              <a:rPr lang="en-US" altLang="ko-KR"/>
              <a:pPr/>
              <a:t>‹#›</a:t>
            </a:fld>
            <a:endParaRPr lang="en-US" altLang="ko-KR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ctrTitle"/>
          </p:nvPr>
        </p:nvSpPr>
        <p:spPr>
          <a:xfrm>
            <a:off x="428625" y="1643063"/>
            <a:ext cx="8458200" cy="1470025"/>
          </a:xfrm>
        </p:spPr>
        <p:txBody>
          <a:bodyPr/>
          <a:lstStyle/>
          <a:p>
            <a:pPr algn="ctr" eaLnBrk="1" hangingPunct="1"/>
            <a:br>
              <a:rPr lang="en-US" altLang="ko-KR" sz="5400" dirty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</a:br>
            <a:r>
              <a:rPr lang="ko-KR" altLang="en-US" sz="5400" dirty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네트워크 설정</a:t>
            </a:r>
            <a:endParaRPr lang="ko-KR" altLang="en-US" sz="5400" dirty="0">
              <a:solidFill>
                <a:srgbClr val="00B0F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3315" name="부제목 2"/>
          <p:cNvSpPr>
            <a:spLocks noGrp="1"/>
          </p:cNvSpPr>
          <p:nvPr>
            <p:ph type="subTitle" idx="1"/>
          </p:nvPr>
        </p:nvSpPr>
        <p:spPr>
          <a:xfrm>
            <a:off x="428624" y="4357688"/>
            <a:ext cx="6159599" cy="1752600"/>
          </a:xfrm>
        </p:spPr>
        <p:txBody>
          <a:bodyPr/>
          <a:lstStyle/>
          <a:p>
            <a:pPr marL="63500" eaLnBrk="1" hangingPunct="1"/>
            <a:r>
              <a:rPr lang="ko-KR" altLang="en-US" sz="3200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버추얼</a:t>
            </a:r>
            <a:r>
              <a:rPr lang="ko-KR" altLang="en-US" sz="32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 박스 네트워크 설정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500063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어댑터의 선택에 대한 설정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sz="1800" dirty="0"/>
              <a:t>NAT, NAT</a:t>
            </a:r>
            <a:r>
              <a:rPr lang="ko-KR" altLang="en-US" sz="1800" dirty="0"/>
              <a:t> 네트워크</a:t>
            </a:r>
            <a:r>
              <a:rPr lang="en-US" altLang="ko-KR" sz="1800" dirty="0"/>
              <a:t>, </a:t>
            </a:r>
            <a:r>
              <a:rPr lang="ko-KR" altLang="en-US" sz="1800" dirty="0"/>
              <a:t>브리지 어댑터</a:t>
            </a:r>
            <a:r>
              <a:rPr lang="en-US" altLang="ko-KR" sz="1800" dirty="0"/>
              <a:t>, </a:t>
            </a:r>
            <a:r>
              <a:rPr lang="ko-KR" altLang="en-US" sz="1800" dirty="0"/>
              <a:t>내부 네트워크</a:t>
            </a:r>
            <a:r>
              <a:rPr lang="en-US" altLang="ko-KR" sz="1800" dirty="0"/>
              <a:t>, </a:t>
            </a:r>
            <a:r>
              <a:rPr lang="ko-KR" altLang="en-US" sz="1800" dirty="0"/>
              <a:t>호스트 전용 어댑터</a:t>
            </a:r>
            <a:endParaRPr lang="en-US" altLang="ko-KR" sz="1800" dirty="0"/>
          </a:p>
          <a:p>
            <a:pPr lvl="1" eaLnBrk="1" hangingPunct="1">
              <a:defRPr/>
            </a:pPr>
            <a:r>
              <a:rPr lang="en-US" altLang="ko-KR" sz="1800" dirty="0"/>
              <a:t>NAT : </a:t>
            </a:r>
            <a:r>
              <a:rPr lang="ko-KR" altLang="en-US" sz="1800" dirty="0"/>
              <a:t>한 개의 </a:t>
            </a:r>
            <a:r>
              <a:rPr lang="ko-KR" altLang="en-US" sz="1800" dirty="0" err="1"/>
              <a:t>가상머신을</a:t>
            </a:r>
            <a:r>
              <a:rPr lang="ko-KR" altLang="en-US" sz="1800" dirty="0"/>
              <a:t> 한 개의 </a:t>
            </a:r>
            <a:r>
              <a:rPr lang="en-US" altLang="ko-KR" sz="1800" dirty="0"/>
              <a:t>NAT</a:t>
            </a:r>
            <a:r>
              <a:rPr lang="ko-KR" altLang="en-US" sz="1800" dirty="0"/>
              <a:t>로 연결</a:t>
            </a:r>
            <a:endParaRPr lang="en-US" altLang="ko-KR" sz="1800" dirty="0"/>
          </a:p>
          <a:p>
            <a:pPr lvl="1" eaLnBrk="1" hangingPunct="1">
              <a:defRPr/>
            </a:pPr>
            <a:r>
              <a:rPr lang="en-US" altLang="ko-KR" sz="1800" dirty="0"/>
              <a:t>NAT </a:t>
            </a:r>
            <a:r>
              <a:rPr lang="ko-KR" altLang="en-US" sz="1800" dirty="0"/>
              <a:t>네트워크 </a:t>
            </a:r>
            <a:r>
              <a:rPr lang="en-US" altLang="ko-KR" sz="1800" dirty="0"/>
              <a:t>: </a:t>
            </a:r>
            <a:r>
              <a:rPr lang="ko-KR" altLang="en-US" sz="1800" dirty="0"/>
              <a:t>여러 </a:t>
            </a:r>
            <a:r>
              <a:rPr lang="ko-KR" altLang="en-US" sz="1800" dirty="0" err="1"/>
              <a:t>가상머신을</a:t>
            </a:r>
            <a:r>
              <a:rPr lang="ko-KR" altLang="en-US" sz="1800" dirty="0"/>
              <a:t> 한 개의 </a:t>
            </a:r>
            <a:r>
              <a:rPr lang="en-US" altLang="ko-KR" sz="1800" dirty="0"/>
              <a:t>NAT</a:t>
            </a:r>
            <a:r>
              <a:rPr lang="ko-KR" altLang="en-US" sz="1800" dirty="0"/>
              <a:t>로 연결</a:t>
            </a:r>
            <a:endParaRPr lang="en-US" altLang="ko-KR" sz="1800" dirty="0"/>
          </a:p>
          <a:p>
            <a:pPr marL="411162" lvl="1" indent="0" eaLnBrk="1" hangingPunct="1">
              <a:buNone/>
              <a:defRPr/>
            </a:pPr>
            <a:r>
              <a:rPr lang="en-US" altLang="ko-KR" sz="1800" dirty="0"/>
              <a:t>         (</a:t>
            </a:r>
            <a:r>
              <a:rPr lang="ko-KR" altLang="en-US" sz="1800" dirty="0"/>
              <a:t>여러 </a:t>
            </a:r>
            <a:r>
              <a:rPr lang="ko-KR" altLang="en-US" sz="1800" dirty="0" err="1"/>
              <a:t>가상머신을</a:t>
            </a:r>
            <a:r>
              <a:rPr lang="ko-KR" altLang="en-US" sz="1800" dirty="0"/>
              <a:t> 같은 네트워크 주소를 가짐</a:t>
            </a:r>
            <a:r>
              <a:rPr lang="en-US" altLang="ko-KR" sz="1800" dirty="0"/>
              <a:t>)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sz="1800" dirty="0"/>
              <a:t>브리지어댑터 </a:t>
            </a:r>
            <a:r>
              <a:rPr lang="en-US" altLang="ko-KR" sz="1800" dirty="0"/>
              <a:t>: </a:t>
            </a:r>
            <a:r>
              <a:rPr lang="ko-KR" altLang="en-US" sz="1800" dirty="0"/>
              <a:t>호스트 컴퓨터와 같은 네트워크 주소를 가짐</a:t>
            </a:r>
            <a:endParaRPr lang="en-US" altLang="ko-KR" sz="1800" dirty="0"/>
          </a:p>
          <a:p>
            <a:pPr lvl="1" eaLnBrk="1" hangingPunct="1">
              <a:defRPr/>
            </a:pPr>
            <a:r>
              <a:rPr lang="ko-KR" altLang="en-US" sz="1800" dirty="0"/>
              <a:t>내부 네트워크 </a:t>
            </a:r>
            <a:r>
              <a:rPr lang="en-US" altLang="ko-KR" sz="1800" dirty="0"/>
              <a:t>: </a:t>
            </a:r>
            <a:r>
              <a:rPr lang="ko-KR" altLang="en-US" sz="1800" dirty="0"/>
              <a:t>여러 </a:t>
            </a:r>
            <a:r>
              <a:rPr lang="ko-KR" altLang="en-US" sz="1800" dirty="0" err="1"/>
              <a:t>가성머신이</a:t>
            </a:r>
            <a:r>
              <a:rPr lang="ko-KR" altLang="en-US" sz="1800" dirty="0"/>
              <a:t> 한 개의 네트워크로 연결 가능</a:t>
            </a:r>
            <a:endParaRPr lang="en-US" altLang="ko-KR" sz="1800" dirty="0"/>
          </a:p>
          <a:p>
            <a:pPr marL="411162" lvl="1" indent="0" eaLnBrk="1" hangingPunct="1">
              <a:buNone/>
              <a:defRPr/>
            </a:pPr>
            <a:r>
              <a:rPr lang="en-US" altLang="ko-KR" sz="1800" dirty="0"/>
              <a:t>         (</a:t>
            </a:r>
            <a:r>
              <a:rPr lang="ko-KR" altLang="en-US" sz="1800" dirty="0"/>
              <a:t>외부 네트워크로 연결 불가능</a:t>
            </a:r>
            <a:r>
              <a:rPr lang="en-US" altLang="ko-KR" sz="1800" dirty="0"/>
              <a:t>, </a:t>
            </a:r>
            <a:r>
              <a:rPr lang="ko-KR" altLang="en-US" sz="1800" dirty="0"/>
              <a:t>호스트와 연결 불가능</a:t>
            </a:r>
            <a:r>
              <a:rPr lang="en-US" altLang="ko-KR" sz="1800" dirty="0"/>
              <a:t>)</a:t>
            </a:r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err="1"/>
              <a:t>상황별</a:t>
            </a:r>
            <a:r>
              <a:rPr lang="ko-KR" altLang="en-US" sz="2800" dirty="0"/>
              <a:t> 네트워크 설정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86" y="4044652"/>
            <a:ext cx="661035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738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500063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어댑터의 선택에 대한 설정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sz="1800" dirty="0"/>
              <a:t>호스트 전용 어댑터 </a:t>
            </a:r>
            <a:r>
              <a:rPr lang="en-US" altLang="ko-KR" sz="1800" dirty="0"/>
              <a:t>: </a:t>
            </a:r>
            <a:r>
              <a:rPr lang="ko-KR" altLang="en-US" sz="1800" dirty="0"/>
              <a:t>호스트와 내부 네트워크로 연결</a:t>
            </a:r>
            <a:endParaRPr lang="en-US" altLang="ko-KR" sz="1800" dirty="0"/>
          </a:p>
          <a:p>
            <a:pPr marL="411162" lvl="1" indent="0" eaLnBrk="1" hangingPunct="1">
              <a:buNone/>
              <a:defRPr/>
            </a:pPr>
            <a:r>
              <a:rPr lang="en-US" altLang="ko-KR" sz="1800" dirty="0"/>
              <a:t>         (</a:t>
            </a:r>
            <a:r>
              <a:rPr lang="ko-KR" altLang="en-US" sz="1800" dirty="0"/>
              <a:t>외부 네트워크로 연결 불가능</a:t>
            </a:r>
            <a:r>
              <a:rPr lang="en-US" altLang="ko-KR" sz="1800" dirty="0"/>
              <a:t>, </a:t>
            </a:r>
            <a:r>
              <a:rPr lang="ko-KR" altLang="en-US" sz="1800" dirty="0"/>
              <a:t>호스트와 연결 가능</a:t>
            </a:r>
            <a:r>
              <a:rPr lang="en-US" altLang="ko-KR" sz="1800" dirty="0"/>
              <a:t>)</a:t>
            </a:r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err="1"/>
              <a:t>상황별</a:t>
            </a:r>
            <a:r>
              <a:rPr lang="ko-KR" altLang="en-US" sz="2800" dirty="0"/>
              <a:t> 네트워크 설정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94" y="2964532"/>
            <a:ext cx="661035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527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500063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어댑터의 선택에 대한 설정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sz="1800" dirty="0"/>
              <a:t>NAT</a:t>
            </a:r>
            <a:r>
              <a:rPr lang="ko-KR" altLang="en-US" sz="1800" dirty="0"/>
              <a:t>를 선택하여 네트워크에 연결</a:t>
            </a:r>
            <a:endParaRPr lang="en-US" altLang="ko-KR" sz="1800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err="1"/>
              <a:t>상황별</a:t>
            </a:r>
            <a:r>
              <a:rPr lang="ko-KR" altLang="en-US" sz="2800" dirty="0"/>
              <a:t> 네트워크 설정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465217" y="3645024"/>
            <a:ext cx="2592288" cy="2304256"/>
          </a:xfrm>
          <a:prstGeom prst="ellipse">
            <a:avLst/>
          </a:prstGeom>
          <a:solidFill>
            <a:srgbClr val="00B0F0">
              <a:alpha val="3300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11325" y="5620588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VM</a:t>
            </a:r>
            <a:endParaRPr lang="ko-KR" altLang="en-US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617345" y="3861048"/>
            <a:ext cx="0" cy="98272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01" y="4843772"/>
            <a:ext cx="1033500" cy="10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꺾인 연결선 10"/>
          <p:cNvCxnSpPr/>
          <p:nvPr/>
        </p:nvCxnSpPr>
        <p:spPr>
          <a:xfrm rot="5400000" flipH="1" flipV="1">
            <a:off x="1995248" y="2475033"/>
            <a:ext cx="504056" cy="1259862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297" y="3284984"/>
            <a:ext cx="1224692" cy="700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Group 1839"/>
          <p:cNvGrpSpPr>
            <a:grpSpLocks/>
          </p:cNvGrpSpPr>
          <p:nvPr/>
        </p:nvGrpSpPr>
        <p:grpSpPr bwMode="auto">
          <a:xfrm>
            <a:off x="2625457" y="2420888"/>
            <a:ext cx="2016224" cy="936104"/>
            <a:chOff x="1020" y="5604"/>
            <a:chExt cx="576" cy="324"/>
          </a:xfrm>
        </p:grpSpPr>
        <p:sp>
          <p:nvSpPr>
            <p:cNvPr id="15" name="Oval 1840"/>
            <p:cNvSpPr>
              <a:spLocks noChangeArrowheads="1"/>
            </p:cNvSpPr>
            <p:nvPr/>
          </p:nvSpPr>
          <p:spPr bwMode="auto">
            <a:xfrm>
              <a:off x="1287" y="5645"/>
              <a:ext cx="232" cy="1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16" name="Oval 1841"/>
            <p:cNvSpPr>
              <a:spLocks noChangeArrowheads="1"/>
            </p:cNvSpPr>
            <p:nvPr/>
          </p:nvSpPr>
          <p:spPr bwMode="auto">
            <a:xfrm>
              <a:off x="1069" y="5678"/>
              <a:ext cx="162" cy="11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17" name="Oval 1842"/>
            <p:cNvSpPr>
              <a:spLocks noChangeArrowheads="1"/>
            </p:cNvSpPr>
            <p:nvPr/>
          </p:nvSpPr>
          <p:spPr bwMode="auto">
            <a:xfrm>
              <a:off x="1132" y="5705"/>
              <a:ext cx="232" cy="169"/>
            </a:xfrm>
            <a:prstGeom prst="ellipse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18" name="Oval 1843"/>
            <p:cNvSpPr>
              <a:spLocks noChangeArrowheads="1"/>
            </p:cNvSpPr>
            <p:nvPr/>
          </p:nvSpPr>
          <p:spPr bwMode="auto">
            <a:xfrm>
              <a:off x="1364" y="5726"/>
              <a:ext cx="232" cy="1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19" name="Oval 1844"/>
            <p:cNvSpPr>
              <a:spLocks noChangeArrowheads="1"/>
            </p:cNvSpPr>
            <p:nvPr/>
          </p:nvSpPr>
          <p:spPr bwMode="auto">
            <a:xfrm>
              <a:off x="1282" y="5653"/>
              <a:ext cx="218" cy="17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0" name="Oval 1845"/>
            <p:cNvSpPr>
              <a:spLocks noChangeArrowheads="1"/>
            </p:cNvSpPr>
            <p:nvPr/>
          </p:nvSpPr>
          <p:spPr bwMode="auto">
            <a:xfrm>
              <a:off x="1078" y="5684"/>
              <a:ext cx="152" cy="10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1" name="Oval 1846"/>
            <p:cNvSpPr>
              <a:spLocks noChangeArrowheads="1"/>
            </p:cNvSpPr>
            <p:nvPr/>
          </p:nvSpPr>
          <p:spPr bwMode="auto">
            <a:xfrm>
              <a:off x="1137" y="5709"/>
              <a:ext cx="218" cy="15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2" name="Oval 1847"/>
            <p:cNvSpPr>
              <a:spLocks noChangeArrowheads="1"/>
            </p:cNvSpPr>
            <p:nvPr/>
          </p:nvSpPr>
          <p:spPr bwMode="auto">
            <a:xfrm>
              <a:off x="1355" y="5728"/>
              <a:ext cx="217" cy="12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3" name="Oval 1848"/>
            <p:cNvSpPr>
              <a:spLocks noChangeArrowheads="1"/>
            </p:cNvSpPr>
            <p:nvPr/>
          </p:nvSpPr>
          <p:spPr bwMode="auto">
            <a:xfrm>
              <a:off x="1280" y="5663"/>
              <a:ext cx="206" cy="1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4" name="Oval 1849"/>
            <p:cNvSpPr>
              <a:spLocks noChangeArrowheads="1"/>
            </p:cNvSpPr>
            <p:nvPr/>
          </p:nvSpPr>
          <p:spPr bwMode="auto">
            <a:xfrm>
              <a:off x="1088" y="5692"/>
              <a:ext cx="143" cy="10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5" name="Oval 1850"/>
            <p:cNvSpPr>
              <a:spLocks noChangeArrowheads="1"/>
            </p:cNvSpPr>
            <p:nvPr/>
          </p:nvSpPr>
          <p:spPr bwMode="auto">
            <a:xfrm>
              <a:off x="1144" y="5716"/>
              <a:ext cx="205" cy="148"/>
            </a:xfrm>
            <a:prstGeom prst="ellipse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6" name="Oval 1851"/>
            <p:cNvSpPr>
              <a:spLocks noChangeArrowheads="1"/>
            </p:cNvSpPr>
            <p:nvPr/>
          </p:nvSpPr>
          <p:spPr bwMode="auto">
            <a:xfrm>
              <a:off x="1349" y="5734"/>
              <a:ext cx="205" cy="1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7" name="Oval 1852"/>
            <p:cNvSpPr>
              <a:spLocks noChangeArrowheads="1"/>
            </p:cNvSpPr>
            <p:nvPr/>
          </p:nvSpPr>
          <p:spPr bwMode="auto">
            <a:xfrm>
              <a:off x="1146" y="5604"/>
              <a:ext cx="239" cy="1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8" name="Oval 1853"/>
            <p:cNvSpPr>
              <a:spLocks noChangeArrowheads="1"/>
            </p:cNvSpPr>
            <p:nvPr/>
          </p:nvSpPr>
          <p:spPr bwMode="auto">
            <a:xfrm>
              <a:off x="1151" y="5615"/>
              <a:ext cx="223" cy="15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9" name="Oval 1854"/>
            <p:cNvSpPr>
              <a:spLocks noChangeArrowheads="1"/>
            </p:cNvSpPr>
            <p:nvPr/>
          </p:nvSpPr>
          <p:spPr bwMode="auto">
            <a:xfrm>
              <a:off x="1156" y="5627"/>
              <a:ext cx="235" cy="1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30" name="Oval 1855"/>
            <p:cNvSpPr>
              <a:spLocks noChangeArrowheads="1"/>
            </p:cNvSpPr>
            <p:nvPr/>
          </p:nvSpPr>
          <p:spPr bwMode="auto">
            <a:xfrm>
              <a:off x="1020" y="5753"/>
              <a:ext cx="162" cy="1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31" name="Oval 1856"/>
            <p:cNvSpPr>
              <a:spLocks noChangeArrowheads="1"/>
            </p:cNvSpPr>
            <p:nvPr/>
          </p:nvSpPr>
          <p:spPr bwMode="auto">
            <a:xfrm>
              <a:off x="1032" y="5753"/>
              <a:ext cx="151" cy="10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32" name="Oval 1857"/>
            <p:cNvSpPr>
              <a:spLocks noChangeArrowheads="1"/>
            </p:cNvSpPr>
            <p:nvPr/>
          </p:nvSpPr>
          <p:spPr bwMode="auto">
            <a:xfrm>
              <a:off x="1044" y="5757"/>
              <a:ext cx="143" cy="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33" name="Oval 1858"/>
            <p:cNvSpPr>
              <a:spLocks noChangeArrowheads="1"/>
            </p:cNvSpPr>
            <p:nvPr/>
          </p:nvSpPr>
          <p:spPr bwMode="auto">
            <a:xfrm>
              <a:off x="1090" y="5739"/>
              <a:ext cx="232" cy="1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34" name="Oval 1859"/>
            <p:cNvSpPr>
              <a:spLocks noChangeArrowheads="1"/>
            </p:cNvSpPr>
            <p:nvPr/>
          </p:nvSpPr>
          <p:spPr bwMode="auto">
            <a:xfrm>
              <a:off x="1098" y="5741"/>
              <a:ext cx="217" cy="15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35" name="Oval 1860"/>
            <p:cNvSpPr>
              <a:spLocks noChangeArrowheads="1"/>
            </p:cNvSpPr>
            <p:nvPr/>
          </p:nvSpPr>
          <p:spPr bwMode="auto">
            <a:xfrm>
              <a:off x="1101" y="5713"/>
              <a:ext cx="214" cy="1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36" name="Oval 1861"/>
            <p:cNvSpPr>
              <a:spLocks noChangeArrowheads="1"/>
            </p:cNvSpPr>
            <p:nvPr/>
          </p:nvSpPr>
          <p:spPr bwMode="auto">
            <a:xfrm>
              <a:off x="1273" y="5759"/>
              <a:ext cx="232" cy="1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37" name="Oval 1862"/>
            <p:cNvSpPr>
              <a:spLocks noChangeArrowheads="1"/>
            </p:cNvSpPr>
            <p:nvPr/>
          </p:nvSpPr>
          <p:spPr bwMode="auto">
            <a:xfrm>
              <a:off x="1269" y="5760"/>
              <a:ext cx="217" cy="15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38" name="Oval 1863"/>
            <p:cNvSpPr>
              <a:spLocks noChangeArrowheads="1"/>
            </p:cNvSpPr>
            <p:nvPr/>
          </p:nvSpPr>
          <p:spPr bwMode="auto">
            <a:xfrm>
              <a:off x="1268" y="5751"/>
              <a:ext cx="205" cy="1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841481" y="328498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인터넷 또는 외부 네트워크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41415" y="3140968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Host PC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257305" y="3861048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10.0.2.2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926479" y="5003884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10.0.2.15</a:t>
            </a:r>
            <a:endParaRPr lang="ko-KR" alt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25275" y="4581128"/>
            <a:ext cx="63030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NAT</a:t>
            </a:r>
            <a:endParaRPr lang="ko-KR" altLang="en-US" b="1" dirty="0"/>
          </a:p>
        </p:txBody>
      </p:sp>
      <p:sp>
        <p:nvSpPr>
          <p:cNvPr id="44" name="타원 43"/>
          <p:cNvSpPr/>
          <p:nvPr/>
        </p:nvSpPr>
        <p:spPr>
          <a:xfrm>
            <a:off x="5940152" y="3604384"/>
            <a:ext cx="2592288" cy="2304256"/>
          </a:xfrm>
          <a:prstGeom prst="ellipse">
            <a:avLst/>
          </a:prstGeom>
          <a:solidFill>
            <a:srgbClr val="00B0F0">
              <a:alpha val="3300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7086260" y="5579948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VM</a:t>
            </a:r>
            <a:endParaRPr lang="ko-KR" altLang="en-US" b="1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7092280" y="3820408"/>
            <a:ext cx="0" cy="98272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836" y="4803132"/>
            <a:ext cx="1033500" cy="10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5816350" y="3100328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Host PC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6732240" y="3820408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10.0.2.2</a:t>
            </a:r>
            <a:endParaRPr lang="ko-KR" alt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7401414" y="4963244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10.0.2.15</a:t>
            </a:r>
            <a:endParaRPr lang="ko-KR" altLang="en-US" sz="16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5600210" y="4540488"/>
            <a:ext cx="63030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NAT</a:t>
            </a:r>
            <a:endParaRPr lang="ko-KR" altLang="en-US" b="1" dirty="0"/>
          </a:p>
        </p:txBody>
      </p:sp>
      <p:cxnSp>
        <p:nvCxnSpPr>
          <p:cNvPr id="43" name="꺾인 연결선 42"/>
          <p:cNvCxnSpPr>
            <a:endCxn id="22" idx="6"/>
          </p:cNvCxnSpPr>
          <p:nvPr/>
        </p:nvCxnSpPr>
        <p:spPr>
          <a:xfrm rot="10800000">
            <a:off x="4557671" y="2961170"/>
            <a:ext cx="2714908" cy="395820"/>
          </a:xfrm>
          <a:prstGeom prst="bentConnector3">
            <a:avLst>
              <a:gd name="adj1" fmla="val -164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244344"/>
            <a:ext cx="1224692" cy="700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2232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500063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어댑터의 선택에 대한 설정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sz="1800" dirty="0">
                <a:highlight>
                  <a:srgbClr val="FFFF00"/>
                </a:highlight>
              </a:rPr>
              <a:t>NAT </a:t>
            </a:r>
            <a:r>
              <a:rPr lang="ko-KR" altLang="en-US" sz="1800" dirty="0">
                <a:highlight>
                  <a:srgbClr val="FFFF00"/>
                </a:highlight>
              </a:rPr>
              <a:t>네트워크</a:t>
            </a:r>
            <a:r>
              <a:rPr lang="ko-KR" altLang="en-US" sz="1800" dirty="0"/>
              <a:t>를 선택하여 네트워크에 연결</a:t>
            </a:r>
            <a:endParaRPr lang="en-US" altLang="ko-KR" sz="1800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err="1"/>
              <a:t>상황별</a:t>
            </a:r>
            <a:r>
              <a:rPr lang="ko-KR" altLang="en-US" sz="2800" dirty="0"/>
              <a:t> 네트워크 설정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393049" y="3255870"/>
            <a:ext cx="6217349" cy="2909434"/>
          </a:xfrm>
          <a:prstGeom prst="ellipse">
            <a:avLst/>
          </a:prstGeom>
          <a:solidFill>
            <a:srgbClr val="00B0F0">
              <a:alpha val="3300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59632" y="551723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VM1</a:t>
            </a:r>
            <a:endParaRPr lang="ko-KR" altLang="en-US" b="1" dirty="0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1617345" y="3356992"/>
            <a:ext cx="1658511" cy="148678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509120"/>
            <a:ext cx="1033500" cy="10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꺾인 연결선 10"/>
          <p:cNvCxnSpPr/>
          <p:nvPr/>
        </p:nvCxnSpPr>
        <p:spPr>
          <a:xfrm flipV="1">
            <a:off x="3501723" y="2852936"/>
            <a:ext cx="2327812" cy="259918"/>
          </a:xfrm>
          <a:prstGeom prst="bentConnector3">
            <a:avLst>
              <a:gd name="adj1" fmla="val -63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377" y="2862937"/>
            <a:ext cx="1224692" cy="700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Group 1839"/>
          <p:cNvGrpSpPr>
            <a:grpSpLocks/>
          </p:cNvGrpSpPr>
          <p:nvPr/>
        </p:nvGrpSpPr>
        <p:grpSpPr bwMode="auto">
          <a:xfrm>
            <a:off x="5577785" y="2420888"/>
            <a:ext cx="2016224" cy="936104"/>
            <a:chOff x="1020" y="5604"/>
            <a:chExt cx="576" cy="324"/>
          </a:xfrm>
        </p:grpSpPr>
        <p:sp>
          <p:nvSpPr>
            <p:cNvPr id="15" name="Oval 1840"/>
            <p:cNvSpPr>
              <a:spLocks noChangeArrowheads="1"/>
            </p:cNvSpPr>
            <p:nvPr/>
          </p:nvSpPr>
          <p:spPr bwMode="auto">
            <a:xfrm>
              <a:off x="1287" y="5645"/>
              <a:ext cx="232" cy="1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16" name="Oval 1841"/>
            <p:cNvSpPr>
              <a:spLocks noChangeArrowheads="1"/>
            </p:cNvSpPr>
            <p:nvPr/>
          </p:nvSpPr>
          <p:spPr bwMode="auto">
            <a:xfrm>
              <a:off x="1069" y="5678"/>
              <a:ext cx="162" cy="11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17" name="Oval 1842"/>
            <p:cNvSpPr>
              <a:spLocks noChangeArrowheads="1"/>
            </p:cNvSpPr>
            <p:nvPr/>
          </p:nvSpPr>
          <p:spPr bwMode="auto">
            <a:xfrm>
              <a:off x="1132" y="5705"/>
              <a:ext cx="232" cy="169"/>
            </a:xfrm>
            <a:prstGeom prst="ellipse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18" name="Oval 1843"/>
            <p:cNvSpPr>
              <a:spLocks noChangeArrowheads="1"/>
            </p:cNvSpPr>
            <p:nvPr/>
          </p:nvSpPr>
          <p:spPr bwMode="auto">
            <a:xfrm>
              <a:off x="1364" y="5726"/>
              <a:ext cx="232" cy="1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19" name="Oval 1844"/>
            <p:cNvSpPr>
              <a:spLocks noChangeArrowheads="1"/>
            </p:cNvSpPr>
            <p:nvPr/>
          </p:nvSpPr>
          <p:spPr bwMode="auto">
            <a:xfrm>
              <a:off x="1282" y="5653"/>
              <a:ext cx="218" cy="17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0" name="Oval 1845"/>
            <p:cNvSpPr>
              <a:spLocks noChangeArrowheads="1"/>
            </p:cNvSpPr>
            <p:nvPr/>
          </p:nvSpPr>
          <p:spPr bwMode="auto">
            <a:xfrm>
              <a:off x="1078" y="5684"/>
              <a:ext cx="152" cy="10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1" name="Oval 1846"/>
            <p:cNvSpPr>
              <a:spLocks noChangeArrowheads="1"/>
            </p:cNvSpPr>
            <p:nvPr/>
          </p:nvSpPr>
          <p:spPr bwMode="auto">
            <a:xfrm>
              <a:off x="1137" y="5709"/>
              <a:ext cx="218" cy="15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2" name="Oval 1847"/>
            <p:cNvSpPr>
              <a:spLocks noChangeArrowheads="1"/>
            </p:cNvSpPr>
            <p:nvPr/>
          </p:nvSpPr>
          <p:spPr bwMode="auto">
            <a:xfrm>
              <a:off x="1355" y="5728"/>
              <a:ext cx="217" cy="12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3" name="Oval 1848"/>
            <p:cNvSpPr>
              <a:spLocks noChangeArrowheads="1"/>
            </p:cNvSpPr>
            <p:nvPr/>
          </p:nvSpPr>
          <p:spPr bwMode="auto">
            <a:xfrm>
              <a:off x="1280" y="5663"/>
              <a:ext cx="206" cy="1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4" name="Oval 1849"/>
            <p:cNvSpPr>
              <a:spLocks noChangeArrowheads="1"/>
            </p:cNvSpPr>
            <p:nvPr/>
          </p:nvSpPr>
          <p:spPr bwMode="auto">
            <a:xfrm>
              <a:off x="1088" y="5692"/>
              <a:ext cx="143" cy="10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5" name="Oval 1850"/>
            <p:cNvSpPr>
              <a:spLocks noChangeArrowheads="1"/>
            </p:cNvSpPr>
            <p:nvPr/>
          </p:nvSpPr>
          <p:spPr bwMode="auto">
            <a:xfrm>
              <a:off x="1144" y="5716"/>
              <a:ext cx="205" cy="148"/>
            </a:xfrm>
            <a:prstGeom prst="ellipse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6" name="Oval 1851"/>
            <p:cNvSpPr>
              <a:spLocks noChangeArrowheads="1"/>
            </p:cNvSpPr>
            <p:nvPr/>
          </p:nvSpPr>
          <p:spPr bwMode="auto">
            <a:xfrm>
              <a:off x="1349" y="5734"/>
              <a:ext cx="205" cy="1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7" name="Oval 1852"/>
            <p:cNvSpPr>
              <a:spLocks noChangeArrowheads="1"/>
            </p:cNvSpPr>
            <p:nvPr/>
          </p:nvSpPr>
          <p:spPr bwMode="auto">
            <a:xfrm>
              <a:off x="1146" y="5604"/>
              <a:ext cx="239" cy="1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8" name="Oval 1853"/>
            <p:cNvSpPr>
              <a:spLocks noChangeArrowheads="1"/>
            </p:cNvSpPr>
            <p:nvPr/>
          </p:nvSpPr>
          <p:spPr bwMode="auto">
            <a:xfrm>
              <a:off x="1151" y="5615"/>
              <a:ext cx="223" cy="15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9" name="Oval 1854"/>
            <p:cNvSpPr>
              <a:spLocks noChangeArrowheads="1"/>
            </p:cNvSpPr>
            <p:nvPr/>
          </p:nvSpPr>
          <p:spPr bwMode="auto">
            <a:xfrm>
              <a:off x="1156" y="5627"/>
              <a:ext cx="235" cy="1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30" name="Oval 1855"/>
            <p:cNvSpPr>
              <a:spLocks noChangeArrowheads="1"/>
            </p:cNvSpPr>
            <p:nvPr/>
          </p:nvSpPr>
          <p:spPr bwMode="auto">
            <a:xfrm>
              <a:off x="1020" y="5753"/>
              <a:ext cx="162" cy="1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31" name="Oval 1856"/>
            <p:cNvSpPr>
              <a:spLocks noChangeArrowheads="1"/>
            </p:cNvSpPr>
            <p:nvPr/>
          </p:nvSpPr>
          <p:spPr bwMode="auto">
            <a:xfrm>
              <a:off x="1032" y="5753"/>
              <a:ext cx="151" cy="10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32" name="Oval 1857"/>
            <p:cNvSpPr>
              <a:spLocks noChangeArrowheads="1"/>
            </p:cNvSpPr>
            <p:nvPr/>
          </p:nvSpPr>
          <p:spPr bwMode="auto">
            <a:xfrm>
              <a:off x="1044" y="5757"/>
              <a:ext cx="143" cy="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33" name="Oval 1858"/>
            <p:cNvSpPr>
              <a:spLocks noChangeArrowheads="1"/>
            </p:cNvSpPr>
            <p:nvPr/>
          </p:nvSpPr>
          <p:spPr bwMode="auto">
            <a:xfrm>
              <a:off x="1090" y="5739"/>
              <a:ext cx="232" cy="1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34" name="Oval 1859"/>
            <p:cNvSpPr>
              <a:spLocks noChangeArrowheads="1"/>
            </p:cNvSpPr>
            <p:nvPr/>
          </p:nvSpPr>
          <p:spPr bwMode="auto">
            <a:xfrm>
              <a:off x="1098" y="5741"/>
              <a:ext cx="217" cy="15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35" name="Oval 1860"/>
            <p:cNvSpPr>
              <a:spLocks noChangeArrowheads="1"/>
            </p:cNvSpPr>
            <p:nvPr/>
          </p:nvSpPr>
          <p:spPr bwMode="auto">
            <a:xfrm>
              <a:off x="1101" y="5713"/>
              <a:ext cx="214" cy="1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36" name="Oval 1861"/>
            <p:cNvSpPr>
              <a:spLocks noChangeArrowheads="1"/>
            </p:cNvSpPr>
            <p:nvPr/>
          </p:nvSpPr>
          <p:spPr bwMode="auto">
            <a:xfrm>
              <a:off x="1273" y="5759"/>
              <a:ext cx="232" cy="1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37" name="Oval 1862"/>
            <p:cNvSpPr>
              <a:spLocks noChangeArrowheads="1"/>
            </p:cNvSpPr>
            <p:nvPr/>
          </p:nvSpPr>
          <p:spPr bwMode="auto">
            <a:xfrm>
              <a:off x="1269" y="5760"/>
              <a:ext cx="217" cy="15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38" name="Oval 1863"/>
            <p:cNvSpPr>
              <a:spLocks noChangeArrowheads="1"/>
            </p:cNvSpPr>
            <p:nvPr/>
          </p:nvSpPr>
          <p:spPr bwMode="auto">
            <a:xfrm>
              <a:off x="1268" y="5751"/>
              <a:ext cx="205" cy="1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60831" y="2564904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인터넷 또는</a:t>
            </a:r>
            <a:endParaRPr lang="en-US" altLang="ko-KR" b="1" dirty="0"/>
          </a:p>
          <a:p>
            <a:r>
              <a:rPr lang="ko-KR" altLang="en-US" b="1" dirty="0"/>
              <a:t> 외부 네트워크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59966" y="2564904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Host PC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936030" y="3491716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10.0.2.1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7584" y="4221088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10.0.2.15</a:t>
            </a:r>
            <a:endParaRPr lang="ko-KR" alt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61379" y="3275692"/>
            <a:ext cx="63030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NAT</a:t>
            </a: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915816" y="4602614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10.0.2.4</a:t>
            </a:r>
            <a:endParaRPr lang="ko-KR" altLang="en-US" sz="1600" b="1" dirty="0"/>
          </a:p>
        </p:txBody>
      </p:sp>
      <p:cxnSp>
        <p:nvCxnSpPr>
          <p:cNvPr id="55" name="직선 연결선 54"/>
          <p:cNvCxnSpPr/>
          <p:nvPr/>
        </p:nvCxnSpPr>
        <p:spPr>
          <a:xfrm flipH="1">
            <a:off x="2889377" y="3460358"/>
            <a:ext cx="508301" cy="138341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348" y="4661520"/>
            <a:ext cx="1033500" cy="10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2568738" y="557994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VM2</a:t>
            </a:r>
            <a:endParaRPr lang="ko-KR" alt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248235" y="5178678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………..</a:t>
            </a:r>
            <a:endParaRPr lang="ko-KR" altLang="en-US" sz="1600" b="1" dirty="0"/>
          </a:p>
        </p:txBody>
      </p:sp>
      <p:cxnSp>
        <p:nvCxnSpPr>
          <p:cNvPr id="61" name="직선 연결선 60"/>
          <p:cNvCxnSpPr/>
          <p:nvPr/>
        </p:nvCxnSpPr>
        <p:spPr>
          <a:xfrm>
            <a:off x="3710862" y="3460358"/>
            <a:ext cx="1295646" cy="156551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913" y="4690211"/>
            <a:ext cx="1003191" cy="97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4656970" y="558924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VM n</a:t>
            </a:r>
            <a:endParaRPr lang="ko-KR" alt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4780723" y="4416792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10.0.2.100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91831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noFill/>
        <a:ln w="317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[F19]01장.실습환경구축(Ver 1.0).potx" id="{5CBC9162-A6C5-4B26-B8A6-47ADBF634920}" vid="{501449C7-556D-4A07-978F-6230F8FFB76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12464</TotalTime>
  <Words>280</Words>
  <Application>Microsoft Office PowerPoint</Application>
  <PresentationFormat>화면 슬라이드 쇼(4:3)</PresentationFormat>
  <Paragraphs>57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HY견고딕</vt:lpstr>
      <vt:lpstr>굴림</vt:lpstr>
      <vt:lpstr>맑은 고딕</vt:lpstr>
      <vt:lpstr>휴먼엑스포</vt:lpstr>
      <vt:lpstr>휴먼옛체</vt:lpstr>
      <vt:lpstr>Georgia</vt:lpstr>
      <vt:lpstr>Trebuchet MS</vt:lpstr>
      <vt:lpstr>Wingdings 2</vt:lpstr>
      <vt:lpstr>Urban</vt:lpstr>
      <vt:lpstr> 네트워크 설정</vt:lpstr>
      <vt:lpstr>상황별 네트워크 설정</vt:lpstr>
      <vt:lpstr>상황별 네트워크 설정</vt:lpstr>
      <vt:lpstr>상황별 네트워크 설정</vt:lpstr>
      <vt:lpstr>상황별 네트워크 설정</vt:lpstr>
    </vt:vector>
  </TitlesOfParts>
  <Company>DTSOLUTION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(3판) 뇌를 자극하는 Red Hat Fedora</dc:title>
  <dc:creator>JOHNBANN</dc:creator>
  <cp:lastModifiedBy>user</cp:lastModifiedBy>
  <cp:revision>181</cp:revision>
  <dcterms:created xsi:type="dcterms:W3CDTF">2007-02-12T03:01:34Z</dcterms:created>
  <dcterms:modified xsi:type="dcterms:W3CDTF">2020-10-20T03:13:05Z</dcterms:modified>
</cp:coreProperties>
</file>