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70" r:id="rId3"/>
    <p:sldId id="507" r:id="rId4"/>
    <p:sldId id="508" r:id="rId5"/>
    <p:sldId id="510" r:id="rId6"/>
    <p:sldId id="509" r:id="rId7"/>
    <p:sldId id="527" r:id="rId8"/>
    <p:sldId id="516" r:id="rId9"/>
    <p:sldId id="515" r:id="rId10"/>
    <p:sldId id="528" r:id="rId11"/>
    <p:sldId id="511" r:id="rId12"/>
    <p:sldId id="519" r:id="rId13"/>
    <p:sldId id="520" r:id="rId14"/>
    <p:sldId id="512" r:id="rId15"/>
    <p:sldId id="524" r:id="rId16"/>
    <p:sldId id="521" r:id="rId17"/>
    <p:sldId id="522" r:id="rId18"/>
    <p:sldId id="525" r:id="rId19"/>
    <p:sldId id="52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1F0EF"/>
    <a:srgbClr val="302924"/>
    <a:srgbClr val="E6E6E6"/>
    <a:srgbClr val="ECECEC"/>
    <a:srgbClr val="FDF3ED"/>
    <a:srgbClr val="FC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01" autoAdjust="0"/>
  </p:normalViewPr>
  <p:slideViewPr>
    <p:cSldViewPr>
      <p:cViewPr>
        <p:scale>
          <a:sx n="66" d="100"/>
          <a:sy n="66" d="100"/>
        </p:scale>
        <p:origin x="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메일을 메일 서버에 두고 메일을 확인하는게 </a:t>
            </a:r>
            <a:r>
              <a:rPr lang="en-US" altLang="ko-KR" dirty="0"/>
              <a:t>IMAP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Web mail</a:t>
            </a:r>
            <a:r>
              <a:rPr lang="ko-KR" altLang="en-US" dirty="0"/>
              <a:t>에서 보통 사용함 </a:t>
            </a:r>
            <a:r>
              <a:rPr lang="en-US" altLang="ko-KR" dirty="0"/>
              <a:t>ex) http://~~naver.com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A</a:t>
            </a:r>
            <a:r>
              <a:rPr lang="ko-KR" altLang="en-US" dirty="0"/>
              <a:t>라는 사람이 학교나 회사에서 메일을 열었을 때 그대로 볼 수 있다</a:t>
            </a:r>
            <a:r>
              <a:rPr lang="en-US" altLang="ko-KR" dirty="0"/>
              <a:t>(</a:t>
            </a:r>
            <a:r>
              <a:rPr lang="ko-KR" altLang="en-US" dirty="0"/>
              <a:t>회사에서 확인했구나</a:t>
            </a:r>
            <a:r>
              <a:rPr lang="en-US" altLang="ko-KR" dirty="0"/>
              <a:t>~, </a:t>
            </a:r>
            <a:r>
              <a:rPr lang="ko-KR" altLang="en-US" dirty="0"/>
              <a:t>열어봤다 혹은 열어보지 </a:t>
            </a:r>
            <a:r>
              <a:rPr lang="ko-KR" altLang="en-US" dirty="0" err="1"/>
              <a:t>않았다를</a:t>
            </a:r>
            <a:r>
              <a:rPr lang="ko-KR" altLang="en-US" dirty="0"/>
              <a:t> 확인함</a:t>
            </a:r>
            <a:r>
              <a:rPr lang="en-US" altLang="ko-KR" dirty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사용 제한을 두지 않으면 메일 서버의 용량이 고갈될 수 있다는 단점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여기저기서 메일을 볼 수 있다는 장점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이메일 서버가 </a:t>
            </a:r>
            <a:r>
              <a:rPr lang="ko-KR" altLang="en-US" dirty="0" err="1"/>
              <a:t>해킹당하는</a:t>
            </a:r>
            <a:r>
              <a:rPr lang="ko-KR" altLang="en-US" dirty="0"/>
              <a:t> 경우가 아니라면 사생활 보호됨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POP</a:t>
            </a:r>
            <a:r>
              <a:rPr lang="ko-KR" altLang="en-US" dirty="0"/>
              <a:t>는 집에서 열어본 내용을 학교에서 다시 메일 서버에 들어가면 어디에 있는지 볼 수 없음 </a:t>
            </a:r>
            <a:r>
              <a:rPr lang="en-US" altLang="ko-KR" dirty="0"/>
              <a:t>=&gt; </a:t>
            </a:r>
            <a:r>
              <a:rPr lang="ko-KR" altLang="en-US" dirty="0"/>
              <a:t>열어보지 않은 것들만 </a:t>
            </a:r>
            <a:r>
              <a:rPr lang="en-US" altLang="ko-KR" dirty="0"/>
              <a:t>list up</a:t>
            </a:r>
            <a:r>
              <a:rPr lang="ko-KR" altLang="en-US" dirty="0"/>
              <a:t>한 것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다운로드해서 확인함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메일 서버의 용량이 고갈될 염려는 없음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한 대의 </a:t>
            </a:r>
            <a:r>
              <a:rPr lang="en-US" altLang="ko-KR" dirty="0"/>
              <a:t>PC</a:t>
            </a:r>
            <a:r>
              <a:rPr lang="ko-KR" altLang="en-US" dirty="0"/>
              <a:t>에서만 해당 메일을 볼 수 있기 때문에 </a:t>
            </a:r>
            <a:r>
              <a:rPr lang="en-US" altLang="ko-KR" dirty="0"/>
              <a:t>PC</a:t>
            </a:r>
            <a:r>
              <a:rPr lang="ko-KR" altLang="en-US" dirty="0"/>
              <a:t>방 같은 공용 </a:t>
            </a:r>
            <a:r>
              <a:rPr lang="en-US" altLang="ko-KR" dirty="0"/>
              <a:t>PC</a:t>
            </a:r>
            <a:r>
              <a:rPr lang="ko-KR" altLang="en-US" dirty="0"/>
              <a:t>에서 다운을 받아 메일을 열 경우 사생활 침해를 받을 수 있다는 단점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0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 서버를 세팅하기 위해서는 네임 서버가 필수적으로 선행되어야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메일 서버 간에 주고받는 일은 </a:t>
            </a:r>
            <a:r>
              <a:rPr lang="en-US" altLang="ko-KR" dirty="0"/>
              <a:t>SMTP</a:t>
            </a:r>
            <a:r>
              <a:rPr lang="ko-KR" altLang="en-US" dirty="0"/>
              <a:t>가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PC(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에서 메일 서버로 접근할 때는 </a:t>
            </a:r>
            <a:r>
              <a:rPr lang="en-US" altLang="ko-KR" dirty="0"/>
              <a:t>SMTP, agent</a:t>
            </a:r>
            <a:r>
              <a:rPr lang="ko-KR" altLang="en-US" dirty="0"/>
              <a:t>가 메일 서버에서 </a:t>
            </a:r>
            <a:r>
              <a:rPr lang="ko-KR" altLang="en-US" dirty="0" err="1"/>
              <a:t>내려받기를</a:t>
            </a:r>
            <a:r>
              <a:rPr lang="ko-KR" altLang="en-US" dirty="0"/>
              <a:t> 할 때는 </a:t>
            </a:r>
            <a:r>
              <a:rPr lang="en-US" altLang="ko-KR" dirty="0"/>
              <a:t>POP3</a:t>
            </a:r>
            <a:r>
              <a:rPr lang="ko-KR" altLang="en-US" dirty="0"/>
              <a:t>나 </a:t>
            </a:r>
            <a:r>
              <a:rPr lang="en-US" altLang="ko-KR" dirty="0"/>
              <a:t>IMAP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POP3</a:t>
            </a:r>
            <a:r>
              <a:rPr lang="ko-KR" altLang="en-US" dirty="0"/>
              <a:t>는 버전임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옆에 네임 서버가 붙어 있는 것을 보니 </a:t>
            </a:r>
            <a:r>
              <a:rPr lang="en-US" altLang="ko-KR" dirty="0"/>
              <a:t>daum.net </a:t>
            </a:r>
            <a:r>
              <a:rPr lang="ko-KR" altLang="en-US" dirty="0"/>
              <a:t>혹은 </a:t>
            </a:r>
            <a:r>
              <a:rPr lang="en-US" altLang="ko-KR" dirty="0"/>
              <a:t>naver.com</a:t>
            </a:r>
            <a:r>
              <a:rPr lang="ko-KR" altLang="en-US" dirty="0"/>
              <a:t>이라는 도메인을 만들어서 도메인 안에서 메일 서버를 만들어서 사용할 수 있도록 </a:t>
            </a:r>
            <a:r>
              <a:rPr lang="ko-KR" altLang="en-US" dirty="0" err="1"/>
              <a:t>해놨다는</a:t>
            </a:r>
            <a:r>
              <a:rPr lang="ko-KR" altLang="en-US" dirty="0"/>
              <a:t> 것을 알 수 있음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자신만의 도메인을 갖는다는 말은 네임 서버가 메일 서버 옆에 </a:t>
            </a:r>
            <a:r>
              <a:rPr lang="ko-KR" altLang="en-US" dirty="0" err="1"/>
              <a:t>세팅되어</a:t>
            </a:r>
            <a:r>
              <a:rPr lang="ko-KR" altLang="en-US" dirty="0"/>
              <a:t> 있을 것이라는 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의미</a:t>
            </a:r>
            <a:r>
              <a:rPr lang="en-US" altLang="ko-KR" dirty="0"/>
              <a:t>(</a:t>
            </a:r>
            <a:r>
              <a:rPr lang="ko-KR" altLang="en-US" dirty="0"/>
              <a:t>네임 서버와 메일 서버는 같이 가야함</a:t>
            </a:r>
            <a:r>
              <a:rPr lang="en-US" altLang="ko-KR" dirty="0"/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실제 세팅</a:t>
            </a:r>
            <a:r>
              <a:rPr lang="en-US" altLang="ko-KR" dirty="0"/>
              <a:t>&gt;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dirty="0"/>
              <a:t>하나의 네트워크에 </a:t>
            </a:r>
            <a:r>
              <a:rPr lang="en-US" altLang="ko-KR" dirty="0"/>
              <a:t>zzz.com</a:t>
            </a:r>
            <a:r>
              <a:rPr lang="ko-KR" altLang="en-US" dirty="0"/>
              <a:t>과 </a:t>
            </a:r>
            <a:r>
              <a:rPr lang="en-US" altLang="ko-KR" dirty="0"/>
              <a:t>yyy.com</a:t>
            </a:r>
            <a:r>
              <a:rPr lang="ko-KR" altLang="en-US" dirty="0"/>
              <a:t>이라는 두개의 존을 세팅할 예정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Zone</a:t>
            </a:r>
            <a:r>
              <a:rPr lang="ko-KR" altLang="en-US" dirty="0"/>
              <a:t>을 만들었으니까 </a:t>
            </a:r>
            <a:r>
              <a:rPr lang="en-US" altLang="ko-KR" dirty="0" err="1"/>
              <a:t>zzz.com.db</a:t>
            </a:r>
            <a:r>
              <a:rPr lang="ko-KR" altLang="en-US" dirty="0"/>
              <a:t>와 </a:t>
            </a:r>
            <a:r>
              <a:rPr lang="en-US" altLang="ko-KR" dirty="0" err="1"/>
              <a:t>yyy.com.db</a:t>
            </a:r>
            <a:r>
              <a:rPr lang="ko-KR" altLang="en-US" dirty="0"/>
              <a:t>가 있어야함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5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 클라이언트와 메일서버는 하나의 컴퓨터에 들어가 있을 수도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클라이언트가 메일을 써서 </a:t>
            </a:r>
            <a:r>
              <a:rPr lang="ko-KR" altLang="en-US" dirty="0" err="1"/>
              <a:t>센드메일로</a:t>
            </a:r>
            <a:r>
              <a:rPr lang="ko-KR" altLang="en-US" dirty="0"/>
              <a:t> 보내면 메일 큐는 몇 개의 메일이 모일 때까지 기다린다</a:t>
            </a:r>
            <a:r>
              <a:rPr lang="en-US" altLang="ko-KR" dirty="0"/>
              <a:t>(buffer). </a:t>
            </a:r>
            <a:r>
              <a:rPr lang="ko-KR" altLang="en-US" dirty="0"/>
              <a:t>그 후 주기적으로 해당 서버에 메일을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SMTP</a:t>
            </a:r>
            <a:r>
              <a:rPr lang="ko-KR" altLang="en-US" dirty="0"/>
              <a:t>를 통해 메일을 받아서 그것을 각각의 계정의 메일박스에 넣고</a:t>
            </a:r>
            <a:r>
              <a:rPr lang="en-US" altLang="ko-KR" dirty="0"/>
              <a:t>, </a:t>
            </a:r>
            <a:r>
              <a:rPr lang="ko-KR" altLang="en-US" dirty="0"/>
              <a:t>이 클라이언트는 메일이 왔나 확인하기 위해서 메일 서버에 접근을 </a:t>
            </a:r>
            <a:r>
              <a:rPr lang="ko-KR" altLang="en-US" dirty="0" err="1"/>
              <a:t>할텐데</a:t>
            </a:r>
            <a:r>
              <a:rPr lang="ko-KR" altLang="en-US" dirty="0"/>
              <a:t> 접근하면 자신의 메일박스에 있는 내용들을 다운받거나</a:t>
            </a:r>
            <a:r>
              <a:rPr lang="en-US" altLang="ko-KR" dirty="0"/>
              <a:t>(POP)</a:t>
            </a:r>
            <a:r>
              <a:rPr lang="ko-KR" altLang="en-US" dirty="0"/>
              <a:t> 화면을 열어서</a:t>
            </a:r>
            <a:r>
              <a:rPr lang="en-US" altLang="ko-KR" dirty="0"/>
              <a:t>(IMAP)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1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systemctl</a:t>
            </a:r>
            <a:r>
              <a:rPr lang="en-US" altLang="ko-KR" dirty="0"/>
              <a:t> status bind9 </a:t>
            </a:r>
            <a:r>
              <a:rPr lang="ko-KR" altLang="en-US" dirty="0"/>
              <a:t>로 상태 확인할 필요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8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9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3H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시간동안 유효하다는 의미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ko-KR" altLang="en-US" dirty="0"/>
              <a:t>는 </a:t>
            </a:r>
            <a:r>
              <a:rPr lang="en-US" altLang="ko-KR" dirty="0"/>
              <a:t>zone</a:t>
            </a:r>
            <a:r>
              <a:rPr lang="ko-KR" altLang="en-US" dirty="0"/>
              <a:t>의 이름</a:t>
            </a:r>
            <a:r>
              <a:rPr lang="en-US" altLang="ko-KR" dirty="0"/>
              <a:t>(zazaza.com</a:t>
            </a:r>
            <a:r>
              <a:rPr lang="ko-KR" altLang="en-US" dirty="0"/>
              <a:t>이라고 써도 괜찮음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IN      A       </a:t>
            </a:r>
            <a:r>
              <a:rPr lang="ko-KR" altLang="en-US" dirty="0"/>
              <a:t>현재 </a:t>
            </a:r>
            <a:r>
              <a:rPr lang="en-US" altLang="ko-KR" dirty="0"/>
              <a:t>Linux PC IP</a:t>
            </a:r>
            <a:r>
              <a:rPr lang="ko-KR" altLang="en-US" dirty="0"/>
              <a:t>는 답변을 네임서버의 답을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 </a:t>
            </a:r>
            <a:r>
              <a:rPr lang="en-US" altLang="ko-KR" dirty="0"/>
              <a:t>DNS</a:t>
            </a:r>
            <a:r>
              <a:rPr lang="ko-KR" altLang="en-US" dirty="0"/>
              <a:t>를 만든 이유는 </a:t>
            </a:r>
            <a:r>
              <a:rPr lang="en-US" altLang="ko-KR" dirty="0"/>
              <a:t>zone</a:t>
            </a:r>
            <a:r>
              <a:rPr lang="ko-KR" altLang="en-US" dirty="0"/>
              <a:t>을 설정하기 </a:t>
            </a:r>
            <a:r>
              <a:rPr lang="ko-KR" altLang="en-US" dirty="0" err="1"/>
              <a:t>위해서이고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zone</a:t>
            </a:r>
            <a:r>
              <a:rPr lang="ko-KR" altLang="en-US" dirty="0"/>
              <a:t>한테 도메인 이름을 부여하기 위해서이다</a:t>
            </a:r>
            <a:r>
              <a:rPr lang="en-US" altLang="ko-KR" dirty="0"/>
              <a:t>. </a:t>
            </a:r>
            <a:r>
              <a:rPr lang="ko-KR" altLang="en-US" dirty="0"/>
              <a:t>그리고 그 도메인</a:t>
            </a:r>
            <a:r>
              <a:rPr lang="en-US" altLang="ko-KR" dirty="0"/>
              <a:t>(</a:t>
            </a:r>
            <a:r>
              <a:rPr lang="ko-KR" altLang="en-US" dirty="0"/>
              <a:t>지역</a:t>
            </a:r>
            <a:r>
              <a:rPr lang="en-US" altLang="ko-KR" dirty="0"/>
              <a:t>) </a:t>
            </a:r>
            <a:r>
              <a:rPr lang="ko-KR" altLang="en-US" dirty="0"/>
              <a:t>안에 </a:t>
            </a:r>
            <a:r>
              <a:rPr lang="ko-KR" altLang="en-US" dirty="0" err="1"/>
              <a:t>들어와있는</a:t>
            </a:r>
            <a:r>
              <a:rPr lang="ko-KR" altLang="en-US" dirty="0"/>
              <a:t> 웹서버</a:t>
            </a:r>
            <a:r>
              <a:rPr lang="en-US" altLang="ko-KR" dirty="0"/>
              <a:t>, </a:t>
            </a:r>
            <a:r>
              <a:rPr lang="ko-KR" altLang="en-US" dirty="0"/>
              <a:t>메일서버와 같은 여러 </a:t>
            </a:r>
            <a:r>
              <a:rPr lang="ko-KR" altLang="en-US" dirty="0" err="1"/>
              <a:t>서버들한테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를 부여해서 다른 </a:t>
            </a:r>
            <a:r>
              <a:rPr lang="ko-KR" altLang="en-US" dirty="0" err="1"/>
              <a:t>사람들한테</a:t>
            </a:r>
            <a:r>
              <a:rPr lang="ko-KR" altLang="en-US" dirty="0"/>
              <a:t> 그 웹서버와 메일서버 내용을 요청</a:t>
            </a:r>
            <a:r>
              <a:rPr lang="en-US" altLang="ko-KR" dirty="0"/>
              <a:t>(IP</a:t>
            </a:r>
            <a:r>
              <a:rPr lang="ko-KR" altLang="en-US" dirty="0"/>
              <a:t>를 물었을 때</a:t>
            </a:r>
            <a:r>
              <a:rPr lang="en-US" altLang="ko-KR" dirty="0"/>
              <a:t>)</a:t>
            </a:r>
            <a:r>
              <a:rPr lang="ko-KR" altLang="en-US" dirty="0"/>
              <a:t>했을 때 제공하기 위해서이다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www</a:t>
            </a:r>
            <a:r>
              <a:rPr lang="ko-KR" altLang="en-US" dirty="0"/>
              <a:t>는 </a:t>
            </a:r>
            <a:r>
              <a:rPr lang="en-US" altLang="ko-KR" dirty="0"/>
              <a:t>zazaza.com </a:t>
            </a:r>
            <a:r>
              <a:rPr lang="ko-KR" altLang="en-US" dirty="0"/>
              <a:t>도메인</a:t>
            </a:r>
            <a:r>
              <a:rPr lang="en-US" altLang="ko-KR" dirty="0"/>
              <a:t>(zone) </a:t>
            </a:r>
            <a:r>
              <a:rPr lang="ko-KR" altLang="en-US" dirty="0"/>
              <a:t>안에서 서비스 되어지는 웹 서버를 의미하고</a:t>
            </a:r>
            <a:r>
              <a:rPr lang="en-US" altLang="ko-KR" dirty="0"/>
              <a:t>, </a:t>
            </a:r>
            <a:r>
              <a:rPr lang="ko-KR" altLang="en-US" dirty="0"/>
              <a:t>그 웹서버의 서비스 요청을 위해서 </a:t>
            </a:r>
            <a:r>
              <a:rPr lang="en-US" altLang="ko-KR" dirty="0"/>
              <a:t>IP</a:t>
            </a:r>
            <a:r>
              <a:rPr lang="ko-KR" altLang="en-US" dirty="0"/>
              <a:t>를 물었을 때 이거에 대한 답은 웹서버 구축 </a:t>
            </a:r>
            <a:r>
              <a:rPr lang="en-US" altLang="ko-KR" dirty="0"/>
              <a:t>PC IP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named-</a:t>
            </a:r>
            <a:r>
              <a:rPr lang="en-US" altLang="ko-KR" dirty="0" err="1"/>
              <a:t>checkzone</a:t>
            </a:r>
            <a:r>
              <a:rPr lang="en-US" altLang="ko-KR" dirty="0"/>
              <a:t> zazaza.com </a:t>
            </a:r>
            <a:r>
              <a:rPr lang="en-US" altLang="ko-KR" dirty="0" err="1"/>
              <a:t>zazaza.com.db</a:t>
            </a:r>
            <a:r>
              <a:rPr lang="en-US" altLang="ko-KR" dirty="0"/>
              <a:t> </a:t>
            </a:r>
            <a:r>
              <a:rPr lang="ko-KR" altLang="en-US" dirty="0"/>
              <a:t>이라는 명령어는 </a:t>
            </a:r>
            <a:r>
              <a:rPr lang="en-US" altLang="ko-KR" dirty="0"/>
              <a:t>zazaza.com</a:t>
            </a:r>
            <a:r>
              <a:rPr lang="ko-KR" altLang="en-US" dirty="0"/>
              <a:t>과 </a:t>
            </a:r>
            <a:r>
              <a:rPr lang="en-US" altLang="ko-KR" dirty="0" err="1"/>
              <a:t>zazaza.com.db</a:t>
            </a:r>
            <a:r>
              <a:rPr lang="ko-KR" altLang="en-US" dirty="0"/>
              <a:t>가 잘 매칭되는지 확인하는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RR(</a:t>
            </a:r>
            <a:r>
              <a:rPr lang="ko-KR" altLang="en-US" dirty="0"/>
              <a:t>라운드 로딩</a:t>
            </a:r>
            <a:r>
              <a:rPr lang="en-US" altLang="ko-KR" dirty="0"/>
              <a:t>..?)</a:t>
            </a:r>
            <a:r>
              <a:rPr lang="ko-KR" altLang="en-US" dirty="0"/>
              <a:t>은 </a:t>
            </a:r>
            <a:r>
              <a:rPr lang="en-US" altLang="ko-KR" dirty="0" err="1"/>
              <a:t>os</a:t>
            </a:r>
            <a:r>
              <a:rPr lang="ko-KR" altLang="en-US" dirty="0"/>
              <a:t>에서 주로 나오고 선점 스케줄링에 대한 것임 </a:t>
            </a:r>
            <a:r>
              <a:rPr lang="en-US" altLang="ko-KR" dirty="0"/>
              <a:t>=&gt;  DNS</a:t>
            </a:r>
            <a:r>
              <a:rPr lang="ko-KR" altLang="en-US"/>
              <a:t>에서 사용</a:t>
            </a:r>
            <a:endParaRPr lang="en-US" altLang="ko-KR" dirty="0"/>
          </a:p>
          <a:p>
            <a:r>
              <a:rPr lang="en-US" altLang="ko-KR" dirty="0"/>
              <a:t>A B C </a:t>
            </a:r>
            <a:r>
              <a:rPr lang="ko-KR" altLang="en-US" dirty="0"/>
              <a:t>가 있을 때 하나에 몰리지 않게 </a:t>
            </a:r>
            <a:r>
              <a:rPr lang="en-US" altLang="ko-KR" dirty="0"/>
              <a:t>A</a:t>
            </a:r>
            <a:r>
              <a:rPr lang="ko-KR" altLang="en-US" dirty="0"/>
              <a:t>한번 했으면 </a:t>
            </a:r>
            <a:r>
              <a:rPr lang="en-US" altLang="ko-KR" dirty="0"/>
              <a:t>B, </a:t>
            </a:r>
            <a:r>
              <a:rPr lang="ko-KR" altLang="en-US" dirty="0"/>
              <a:t>그 다음엔 </a:t>
            </a:r>
            <a:r>
              <a:rPr lang="en-US" altLang="ko-KR" dirty="0"/>
              <a:t>C</a:t>
            </a:r>
            <a:r>
              <a:rPr lang="ko-KR" altLang="en-US" dirty="0"/>
              <a:t> 이렇게 여러 개로 퍼트림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7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1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POP</a:t>
            </a:r>
            <a:r>
              <a:rPr lang="ko-KR" altLang="en-US" dirty="0"/>
              <a:t>는 </a:t>
            </a:r>
            <a:r>
              <a:rPr lang="en-US" altLang="ko-KR" dirty="0"/>
              <a:t>110</a:t>
            </a:r>
            <a:r>
              <a:rPr lang="ko-KR" altLang="en-US" dirty="0"/>
              <a:t>번 포트를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SMTP </a:t>
            </a:r>
            <a:r>
              <a:rPr lang="ko-KR" altLang="en-US" dirty="0"/>
              <a:t>포트번호는 </a:t>
            </a:r>
            <a:r>
              <a:rPr lang="en-US" altLang="ko-KR" dirty="0"/>
              <a:t>25</a:t>
            </a:r>
            <a:r>
              <a:rPr lang="ko-KR" altLang="en-US" dirty="0"/>
              <a:t>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6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zzz.com/mai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시스템서버운영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342900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14:03 </a:t>
            </a:r>
            <a:r>
              <a:rPr lang="ko-KR" altLang="en-US" dirty="0"/>
              <a:t>출석</a:t>
            </a:r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653C5-E584-4BBF-BAE0-DE494B3A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운영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6DF6D-9E3D-49A7-BBF7-24FEFC6B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3200" dirty="0" err="1"/>
              <a:t>systemctl</a:t>
            </a:r>
            <a:r>
              <a:rPr lang="en-US" altLang="ko-KR" sz="3200" dirty="0"/>
              <a:t> start bind9</a:t>
            </a:r>
          </a:p>
          <a:p>
            <a:pPr>
              <a:buFontTx/>
              <a:buChar char="-"/>
            </a:pPr>
            <a:r>
              <a:rPr lang="en-US" altLang="ko-KR" sz="3200" dirty="0" err="1"/>
              <a:t>Systemctl</a:t>
            </a:r>
            <a:r>
              <a:rPr lang="en-US" altLang="ko-KR" sz="3200" dirty="0"/>
              <a:t> status bind9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63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</a:t>
            </a:r>
            <a:r>
              <a:rPr lang="ko-KR" altLang="en-US" dirty="0"/>
              <a:t>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5184576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패키지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100" dirty="0"/>
              <a:t>- apt-get –y install </a:t>
            </a:r>
            <a:r>
              <a:rPr lang="en-US" altLang="ko-KR" sz="2100" dirty="0" err="1"/>
              <a:t>sendmail</a:t>
            </a:r>
            <a:r>
              <a:rPr lang="en-US" altLang="ko-KR" sz="28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000" dirty="0"/>
              <a:t>컴퓨터 이름 설정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/hostname </a:t>
            </a:r>
          </a:p>
          <a:p>
            <a:pPr marL="0" indent="0">
              <a:buNone/>
            </a:pPr>
            <a:r>
              <a:rPr lang="en-US" altLang="ko-KR" sz="2000" dirty="0"/>
              <a:t>        : mail.zzz.com    /    mail.yyy.com</a:t>
            </a:r>
          </a:p>
          <a:p>
            <a:pPr marL="0" indent="0">
              <a:buNone/>
            </a:pPr>
            <a:r>
              <a:rPr lang="en-US" altLang="ko-KR" sz="2000" dirty="0"/>
              <a:t> -&gt; </a:t>
            </a:r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서버마다 이름 설정</a:t>
            </a:r>
            <a:r>
              <a:rPr lang="en-US" altLang="ko-KR" sz="2000" dirty="0"/>
              <a:t>(</a:t>
            </a:r>
            <a:r>
              <a:rPr lang="ko-KR" altLang="en-US" sz="2000" dirty="0"/>
              <a:t>원래 </a:t>
            </a:r>
            <a:r>
              <a:rPr lang="ko-KR" altLang="en-US" sz="2000" dirty="0" err="1"/>
              <a:t>있던건</a:t>
            </a:r>
            <a:r>
              <a:rPr lang="ko-KR" altLang="en-US" sz="2000" dirty="0"/>
              <a:t> 지우고 얘네만 남아있도록 설정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  <a:p>
            <a:pPr marL="0" indent="0">
              <a:buNone/>
            </a:pPr>
            <a:r>
              <a:rPr lang="en-US" altLang="ko-KR" sz="2000" dirty="0"/>
              <a:t>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/hosts</a:t>
            </a:r>
          </a:p>
          <a:p>
            <a:pPr marL="0" indent="0">
              <a:buNone/>
            </a:pPr>
            <a:r>
              <a:rPr lang="en-US" altLang="ko-KR" sz="2000" dirty="0"/>
              <a:t>        : IP  </a:t>
            </a:r>
            <a:r>
              <a:rPr lang="ko-KR" altLang="en-US" sz="2000" dirty="0"/>
              <a:t>주소         </a:t>
            </a:r>
            <a:r>
              <a:rPr lang="en-US" altLang="ko-KR" sz="2000" dirty="0"/>
              <a:t>mail.zzz.com</a:t>
            </a:r>
          </a:p>
          <a:p>
            <a:pPr marL="0" indent="0">
              <a:buNone/>
            </a:pPr>
            <a:r>
              <a:rPr lang="en-US" altLang="ko-KR" sz="2000" dirty="0"/>
              <a:t>          IP  </a:t>
            </a:r>
            <a:r>
              <a:rPr lang="ko-KR" altLang="en-US" sz="2000" dirty="0"/>
              <a:t>주소         </a:t>
            </a:r>
            <a:r>
              <a:rPr lang="en-US" altLang="ko-KR" sz="2000" dirty="0"/>
              <a:t>mail.yyy.com      -&gt; </a:t>
            </a:r>
            <a:r>
              <a:rPr lang="ko-KR" altLang="en-US" sz="2000" dirty="0"/>
              <a:t>각 서버마다 이름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/mail/local-host-names</a:t>
            </a:r>
          </a:p>
          <a:p>
            <a:pPr marL="0" indent="0">
              <a:buNone/>
            </a:pPr>
            <a:r>
              <a:rPr lang="en-US" altLang="ko-KR" sz="2000" dirty="0"/>
              <a:t>        : mail.zzz.com     /    mail.yyy.com    -&gt; </a:t>
            </a:r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서버마다 이름 설정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3094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</a:t>
            </a:r>
            <a:r>
              <a:rPr lang="ko-KR" altLang="en-US" dirty="0"/>
              <a:t>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54461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800" dirty="0"/>
              <a:t>패키지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</a:t>
            </a:r>
            <a:r>
              <a:rPr lang="en-US" altLang="ko-KR" sz="2100" dirty="0"/>
              <a:t>- apt-get –y install docecot-pop3d</a:t>
            </a:r>
            <a:r>
              <a:rPr lang="en-US" altLang="ko-KR" sz="28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000" dirty="0"/>
              <a:t>파일 설정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/etc/mail/sendmail.cf </a:t>
            </a:r>
          </a:p>
          <a:p>
            <a:pPr marL="0" indent="0">
              <a:buNone/>
            </a:pPr>
            <a:r>
              <a:rPr lang="en-US" altLang="ko-KR" sz="2000" dirty="0"/>
              <a:t>        : 98</a:t>
            </a:r>
            <a:r>
              <a:rPr lang="ko-KR" altLang="en-US" sz="2000" dirty="0" err="1"/>
              <a:t>번줄</a:t>
            </a:r>
            <a:r>
              <a:rPr lang="ko-KR" altLang="en-US" sz="2000" dirty="0"/>
              <a:t> </a:t>
            </a:r>
            <a:r>
              <a:rPr lang="en-US" altLang="ko-KR" sz="2000" dirty="0"/>
              <a:t>: Cw.zzz.com</a:t>
            </a:r>
          </a:p>
          <a:p>
            <a:pPr marL="0" indent="0">
              <a:buNone/>
            </a:pPr>
            <a:r>
              <a:rPr lang="en-US" altLang="ko-KR" sz="2000" dirty="0"/>
              <a:t>          269</a:t>
            </a:r>
            <a:r>
              <a:rPr lang="ko-KR" altLang="en-US" sz="2000" dirty="0" err="1"/>
              <a:t>번줄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 = 127.0.0.1 </a:t>
            </a:r>
            <a:r>
              <a:rPr lang="ko-KR" altLang="en-US" sz="2000" dirty="0"/>
              <a:t>삭제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270</a:t>
            </a:r>
            <a:r>
              <a:rPr lang="ko-KR" altLang="en-US" sz="2000" dirty="0" err="1"/>
              <a:t>번줄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Addr</a:t>
            </a:r>
            <a:r>
              <a:rPr lang="en-US" altLang="ko-KR" sz="2000" dirty="0"/>
              <a:t> = 127.0.0.1 </a:t>
            </a:r>
            <a:r>
              <a:rPr lang="ko-KR" altLang="en-US" sz="2000" dirty="0"/>
              <a:t>삭제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/mail/access</a:t>
            </a:r>
          </a:p>
          <a:p>
            <a:pPr marL="0" indent="0">
              <a:buNone/>
            </a:pPr>
            <a:r>
              <a:rPr lang="en-US" altLang="ko-KR" sz="2000" dirty="0"/>
              <a:t>        : </a:t>
            </a:r>
            <a:r>
              <a:rPr lang="ko-KR" altLang="en-US" sz="2000" dirty="0"/>
              <a:t>제일</a:t>
            </a:r>
            <a:r>
              <a:rPr lang="en-US" altLang="ko-KR" sz="2000" dirty="0"/>
              <a:t> </a:t>
            </a:r>
            <a:r>
              <a:rPr lang="ko-KR" altLang="en-US" sz="2000" dirty="0"/>
              <a:t>마지막 줄 추가</a:t>
            </a:r>
            <a:r>
              <a:rPr lang="en-US" altLang="ko-KR" sz="2000" dirty="0"/>
              <a:t>(</a:t>
            </a:r>
            <a:r>
              <a:rPr lang="ko-KR" altLang="en-US" sz="2000" dirty="0"/>
              <a:t>대문자 </a:t>
            </a:r>
            <a:r>
              <a:rPr lang="en-US" altLang="ko-KR" sz="2000" dirty="0"/>
              <a:t>G -&gt; </a:t>
            </a:r>
            <a:r>
              <a:rPr lang="ko-KR" altLang="en-US" sz="2000" dirty="0"/>
              <a:t>마지막 줄 이동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         zzz.com          RELAY </a:t>
            </a:r>
          </a:p>
          <a:p>
            <a:pPr marL="0" indent="0">
              <a:buNone/>
            </a:pPr>
            <a:r>
              <a:rPr lang="en-US" altLang="ko-KR" sz="2000" dirty="0"/>
              <a:t>          yyy.com          RELAY</a:t>
            </a:r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r>
              <a:rPr lang="ko-KR" altLang="en-US" sz="2000" dirty="0" err="1"/>
              <a:t>네트웍</a:t>
            </a:r>
            <a:r>
              <a:rPr lang="en-US" altLang="ko-KR" sz="2000" dirty="0"/>
              <a:t> </a:t>
            </a:r>
            <a:r>
              <a:rPr lang="ko-KR" altLang="en-US" sz="2000" dirty="0"/>
              <a:t>주소     </a:t>
            </a:r>
            <a:r>
              <a:rPr lang="en-US" altLang="ko-KR" sz="2000" dirty="0"/>
              <a:t>RELAY</a:t>
            </a:r>
            <a:r>
              <a:rPr lang="ko-KR" altLang="en-US" sz="2000" dirty="0"/>
              <a:t>       </a:t>
            </a:r>
            <a:r>
              <a:rPr lang="en-US" altLang="ko-KR" sz="2000" dirty="0"/>
              <a:t>-&gt; NAT </a:t>
            </a:r>
            <a:r>
              <a:rPr lang="ko-KR" altLang="en-US" sz="2000" dirty="0"/>
              <a:t>네트워크 주소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 </a:t>
            </a:r>
            <a:r>
              <a:rPr lang="en-US" altLang="ko-KR" sz="2000" dirty="0" err="1"/>
              <a:t>makemap</a:t>
            </a:r>
            <a:r>
              <a:rPr lang="en-US" altLang="ko-KR" sz="2000" dirty="0"/>
              <a:t>  hash 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/mail/access   &lt;  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/mail/access</a:t>
            </a:r>
          </a:p>
          <a:p>
            <a:pPr marL="0" indent="0">
              <a:buNone/>
            </a:pPr>
            <a:r>
              <a:rPr lang="en-US" altLang="ko-KR" sz="2000" dirty="0"/>
              <a:t>       -&gt;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/mail/access</a:t>
            </a:r>
            <a:r>
              <a:rPr lang="ko-KR" altLang="en-US" sz="2000" dirty="0"/>
              <a:t>파일을 변경했기 때문에 다시 덮어씌우는 작업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0901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</a:t>
            </a:r>
            <a:r>
              <a:rPr lang="ko-KR" altLang="en-US" dirty="0"/>
              <a:t>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54461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파일설정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- /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/dovecot/</a:t>
            </a:r>
            <a:r>
              <a:rPr lang="en-US" altLang="ko-KR" sz="2800" dirty="0" err="1"/>
              <a:t>dovecot.conf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 </a:t>
            </a:r>
            <a:r>
              <a:rPr lang="en-US" altLang="ko-KR" sz="2400" dirty="0"/>
              <a:t>- 30</a:t>
            </a:r>
            <a:r>
              <a:rPr lang="ko-KR" altLang="en-US" sz="2400" dirty="0"/>
              <a:t>행 </a:t>
            </a:r>
            <a:r>
              <a:rPr lang="en-US" altLang="ko-KR" sz="2400" dirty="0"/>
              <a:t>: </a:t>
            </a:r>
            <a:r>
              <a:rPr lang="ko-KR" altLang="en-US" sz="2400" dirty="0"/>
              <a:t>주석 삭제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- 33</a:t>
            </a:r>
            <a:r>
              <a:rPr lang="ko-KR" altLang="en-US" sz="2400" dirty="0"/>
              <a:t>행 </a:t>
            </a:r>
            <a:r>
              <a:rPr lang="en-US" altLang="ko-KR" sz="2400" dirty="0"/>
              <a:t>: </a:t>
            </a:r>
            <a:r>
              <a:rPr lang="ko-KR" altLang="en-US" sz="2400" dirty="0"/>
              <a:t>주석 삭제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- 34</a:t>
            </a:r>
            <a:r>
              <a:rPr lang="ko-KR" altLang="en-US" sz="2400" dirty="0"/>
              <a:t>행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disable_plaintext_auth</a:t>
            </a:r>
            <a:r>
              <a:rPr lang="en-US" altLang="ko-KR" sz="2400" dirty="0"/>
              <a:t> = no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800" dirty="0"/>
              <a:t>- /</a:t>
            </a:r>
            <a:r>
              <a:rPr lang="en-US" altLang="ko-KR" sz="2800" dirty="0" err="1"/>
              <a:t>etc</a:t>
            </a:r>
            <a:r>
              <a:rPr lang="en-US" altLang="ko-KR" sz="2800" dirty="0"/>
              <a:t>/dovecot/</a:t>
            </a:r>
            <a:r>
              <a:rPr lang="en-US" altLang="ko-KR" sz="2800" dirty="0" err="1"/>
              <a:t>conf.d</a:t>
            </a:r>
            <a:r>
              <a:rPr lang="en-US" altLang="ko-KR" sz="2800" dirty="0"/>
              <a:t>/10-mail.conf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: 121</a:t>
            </a:r>
            <a:r>
              <a:rPr lang="ko-KR" altLang="en-US" sz="2000" dirty="0"/>
              <a:t>행 </a:t>
            </a:r>
            <a:r>
              <a:rPr lang="en-US" altLang="ko-KR" sz="2000" dirty="0"/>
              <a:t>: </a:t>
            </a:r>
            <a:r>
              <a:rPr lang="ko-KR" altLang="en-US" sz="2000" dirty="0"/>
              <a:t>주석 삭제 후 </a:t>
            </a:r>
            <a:r>
              <a:rPr lang="en-US" altLang="ko-KR" sz="2000" dirty="0"/>
              <a:t>“ mail “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166</a:t>
            </a:r>
            <a:r>
              <a:rPr lang="ko-KR" altLang="en-US" sz="2000" dirty="0"/>
              <a:t>행 </a:t>
            </a:r>
            <a:r>
              <a:rPr lang="en-US" altLang="ko-KR" sz="2000" dirty="0"/>
              <a:t>: </a:t>
            </a:r>
            <a:r>
              <a:rPr lang="ko-KR" altLang="en-US" sz="2000" dirty="0"/>
              <a:t>주석 삭제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사용자 추가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adduser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: zzz.com </a:t>
            </a:r>
            <a:r>
              <a:rPr lang="ko-KR" altLang="en-US" sz="2400" dirty="0"/>
              <a:t>서버에 </a:t>
            </a:r>
            <a:r>
              <a:rPr lang="en-US" altLang="ko-KR" sz="2400" dirty="0"/>
              <a:t>test </a:t>
            </a:r>
            <a:r>
              <a:rPr lang="ko-KR" altLang="en-US" sz="2400" dirty="0"/>
              <a:t>추가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adduser</a:t>
            </a:r>
            <a:r>
              <a:rPr lang="en-US" altLang="ko-KR" sz="2400" dirty="0"/>
              <a:t> test)</a:t>
            </a:r>
          </a:p>
          <a:p>
            <a:pPr marL="0" indent="0">
              <a:buNone/>
            </a:pPr>
            <a:r>
              <a:rPr lang="en-US" altLang="ko-KR" sz="2400" dirty="0"/>
              <a:t>         yyy.com </a:t>
            </a:r>
            <a:r>
              <a:rPr lang="ko-KR" altLang="en-US" sz="2400" dirty="0"/>
              <a:t>서버에 </a:t>
            </a:r>
            <a:r>
              <a:rPr lang="en-US" altLang="ko-KR" sz="2400" dirty="0"/>
              <a:t>client </a:t>
            </a:r>
            <a:r>
              <a:rPr lang="ko-KR" altLang="en-US" sz="2400" dirty="0"/>
              <a:t>추가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3468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 APP </a:t>
            </a:r>
            <a:r>
              <a:rPr lang="ko-KR" altLang="en-US" dirty="0"/>
              <a:t>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우분투</a:t>
            </a:r>
            <a:r>
              <a:rPr lang="ko-KR" altLang="en-US" sz="2800" dirty="0"/>
              <a:t> 소프트웨어 설치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984250" cy="444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08921" y="4815814"/>
            <a:ext cx="1080120" cy="485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88028"/>
            <a:ext cx="6264696" cy="203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90" y="4764246"/>
            <a:ext cx="6234473" cy="190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5076056" y="4293096"/>
            <a:ext cx="1368152" cy="36004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789041" y="2780928"/>
            <a:ext cx="694727" cy="21602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4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 APP </a:t>
            </a:r>
            <a:r>
              <a:rPr lang="ko-KR" altLang="en-US" dirty="0"/>
              <a:t>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에볼루션</a:t>
            </a:r>
            <a:r>
              <a:rPr lang="ko-KR" altLang="en-US" sz="2800" dirty="0"/>
              <a:t>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 err="1"/>
              <a:t>우분투</a:t>
            </a:r>
            <a:r>
              <a:rPr lang="ko-KR" altLang="en-US" sz="2000" dirty="0"/>
              <a:t> 소프트웨어에서 설치 </a:t>
            </a:r>
            <a:endParaRPr lang="en-US" altLang="ko-KR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9" y="2924944"/>
            <a:ext cx="3435672" cy="325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6952"/>
            <a:ext cx="3888432" cy="322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52120" y="3130420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04520" y="3889041"/>
            <a:ext cx="207984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48264" y="3419708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상황에 맞게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355CE-0687-4111-80B1-454EDDB45646}"/>
              </a:ext>
            </a:extLst>
          </p:cNvPr>
          <p:cNvSpPr txBox="1"/>
          <p:nvPr/>
        </p:nvSpPr>
        <p:spPr>
          <a:xfrm>
            <a:off x="1907704" y="3892406"/>
            <a:ext cx="72008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/>
              <a:t>test@zzz.com</a:t>
            </a:r>
            <a:endParaRPr lang="ko-KR" altLang="en-US" sz="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0ED42-55C0-44F7-B0FB-004B8F54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482" y="3889041"/>
            <a:ext cx="972766" cy="2504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B6CC49-46D0-4B77-A7F3-A6021961CD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7998"/>
          <a:stretch/>
        </p:blipFill>
        <p:spPr>
          <a:xfrm>
            <a:off x="5868144" y="4153743"/>
            <a:ext cx="360040" cy="2190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DD40E37-3186-482A-AE00-69DCA4705C59}"/>
              </a:ext>
            </a:extLst>
          </p:cNvPr>
          <p:cNvSpPr/>
          <p:nvPr/>
        </p:nvSpPr>
        <p:spPr>
          <a:xfrm>
            <a:off x="8100392" y="3889041"/>
            <a:ext cx="288032" cy="2600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15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 APP </a:t>
            </a:r>
            <a:r>
              <a:rPr lang="ko-KR" altLang="en-US" dirty="0"/>
              <a:t>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에볼루션</a:t>
            </a:r>
            <a:r>
              <a:rPr lang="ko-KR" altLang="en-US" sz="2800" dirty="0"/>
              <a:t>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3787167" cy="384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97" y="2204863"/>
            <a:ext cx="4464171" cy="38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97C4CB-1B30-45FF-BF3E-78B673E8E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3351470"/>
            <a:ext cx="751334" cy="19183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FDA17F8-3307-45B2-9434-024156079D56}"/>
              </a:ext>
            </a:extLst>
          </p:cNvPr>
          <p:cNvSpPr/>
          <p:nvPr/>
        </p:nvSpPr>
        <p:spPr>
          <a:xfrm>
            <a:off x="3923928" y="3312977"/>
            <a:ext cx="288032" cy="2600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61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</a:t>
            </a:r>
            <a:r>
              <a:rPr lang="en-US" altLang="ko-KR" dirty="0"/>
              <a:t> e-mail </a:t>
            </a:r>
            <a:r>
              <a:rPr lang="ko-KR" altLang="en-US" dirty="0"/>
              <a:t>설치 및 사용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err="1"/>
              <a:t>roundcube</a:t>
            </a:r>
            <a:r>
              <a:rPr lang="en-US" altLang="ko-KR" sz="2800" dirty="0"/>
              <a:t> </a:t>
            </a:r>
            <a:r>
              <a:rPr lang="ko-KR" altLang="en-US" sz="2800" dirty="0"/>
              <a:t>라는 웹 메일 프로그램 설치 적용</a:t>
            </a:r>
            <a:endParaRPr lang="en-US" altLang="ko-KR" sz="2800" dirty="0"/>
          </a:p>
          <a:p>
            <a:pPr lvl="1"/>
            <a:r>
              <a:rPr lang="en-US" altLang="ko-KR" sz="2000" dirty="0"/>
              <a:t>apt-get  –y  install dovecot-</a:t>
            </a:r>
            <a:r>
              <a:rPr lang="en-US" altLang="ko-KR" sz="2000" dirty="0" err="1"/>
              <a:t>imapd</a:t>
            </a:r>
            <a:r>
              <a:rPr lang="en-US" altLang="ko-KR" sz="2000" dirty="0"/>
              <a:t>  lamp-server^</a:t>
            </a:r>
          </a:p>
          <a:p>
            <a:pPr lvl="1"/>
            <a:r>
              <a:rPr lang="en-US" altLang="ko-KR" sz="2000" dirty="0"/>
              <a:t>apt-get  -y  </a:t>
            </a:r>
            <a:r>
              <a:rPr lang="en-US" altLang="ko-KR" sz="2000" dirty="0" err="1"/>
              <a:t>intsall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roundcube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sz="1200" dirty="0"/>
              <a:t>    </a:t>
            </a:r>
            <a:r>
              <a:rPr lang="en-US" altLang="ko-KR" sz="1800" dirty="0"/>
              <a:t>- 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/apache2/</a:t>
            </a:r>
            <a:r>
              <a:rPr lang="en-US" altLang="ko-KR" sz="2000" dirty="0" err="1"/>
              <a:t>conf</a:t>
            </a:r>
            <a:r>
              <a:rPr lang="en-US" altLang="ko-KR" sz="2000" dirty="0"/>
              <a:t>-enabled/</a:t>
            </a:r>
            <a:r>
              <a:rPr lang="en-US" altLang="ko-KR" sz="2000" dirty="0" err="1"/>
              <a:t>roundcube.conf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     - 3</a:t>
            </a:r>
            <a:r>
              <a:rPr lang="ko-KR" altLang="en-US" sz="1800" dirty="0"/>
              <a:t>번 주석 제거 및 변경  </a:t>
            </a:r>
            <a:r>
              <a:rPr lang="en-US" altLang="ko-KR" sz="1800" dirty="0"/>
              <a:t>=&gt; # Alias   /</a:t>
            </a:r>
            <a:r>
              <a:rPr lang="en-US" altLang="ko-KR" sz="1800" dirty="0" err="1"/>
              <a:t>roundcube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xxxx</a:t>
            </a:r>
            <a:r>
              <a:rPr lang="en-US" altLang="ko-KR" sz="1800" dirty="0"/>
              <a:t>  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                                    -&gt; Alias   /mail  </a:t>
            </a:r>
            <a:r>
              <a:rPr lang="en-US" altLang="ko-KR" sz="1800" dirty="0" err="1"/>
              <a:t>xxxx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       - 6</a:t>
            </a:r>
            <a:r>
              <a:rPr lang="ko-KR" altLang="en-US" sz="1800" dirty="0" err="1"/>
              <a:t>번행</a:t>
            </a:r>
            <a:r>
              <a:rPr lang="ko-KR" altLang="en-US" sz="1800" dirty="0"/>
              <a:t>   추가</a:t>
            </a:r>
            <a:r>
              <a:rPr lang="en-US" altLang="ko-KR" sz="1800" dirty="0"/>
              <a:t>!!  :  </a:t>
            </a:r>
            <a:r>
              <a:rPr lang="en-US" altLang="ko-KR" sz="1800" dirty="0" err="1"/>
              <a:t>AddType</a:t>
            </a:r>
            <a:r>
              <a:rPr lang="en-US" altLang="ko-KR" sz="1800" dirty="0"/>
              <a:t>     application/x-</a:t>
            </a:r>
            <a:r>
              <a:rPr lang="en-US" altLang="ko-KR" sz="1800" dirty="0" err="1"/>
              <a:t>httpd</a:t>
            </a:r>
            <a:r>
              <a:rPr lang="en-US" altLang="ko-KR" sz="1800" dirty="0"/>
              <a:t>-</a:t>
            </a:r>
            <a:r>
              <a:rPr lang="en-US" altLang="ko-KR" sz="1800" dirty="0" err="1"/>
              <a:t>php</a:t>
            </a:r>
            <a:r>
              <a:rPr lang="en-US" altLang="ko-KR" sz="1800" dirty="0"/>
              <a:t>     .</a:t>
            </a:r>
            <a:r>
              <a:rPr lang="en-US" altLang="ko-KR" sz="1800" dirty="0" err="1"/>
              <a:t>php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/>
              <a:t>      </a:t>
            </a:r>
          </a:p>
          <a:p>
            <a:pPr marL="457200" lvl="1" indent="0">
              <a:buNone/>
            </a:pPr>
            <a:r>
              <a:rPr lang="en-US" altLang="ko-KR" sz="1600" dirty="0"/>
              <a:t>   </a:t>
            </a:r>
            <a:r>
              <a:rPr lang="en-US" altLang="ko-KR" sz="2000" dirty="0"/>
              <a:t>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roundcube</a:t>
            </a:r>
            <a:r>
              <a:rPr lang="en-US" altLang="ko-KR" sz="2000" dirty="0"/>
              <a:t>/</a:t>
            </a:r>
            <a:r>
              <a:rPr lang="en-US" altLang="ko-KR" sz="2000" dirty="0" err="1"/>
              <a:t>config.inc.php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   </a:t>
            </a:r>
            <a:r>
              <a:rPr lang="en-US" altLang="ko-KR" sz="1800" dirty="0"/>
              <a:t>- 35</a:t>
            </a:r>
            <a:r>
              <a:rPr lang="ko-KR" altLang="en-US" sz="1800" dirty="0" err="1"/>
              <a:t>번행</a:t>
            </a:r>
            <a:r>
              <a:rPr lang="ko-KR" altLang="en-US" sz="1800" dirty="0"/>
              <a:t>  </a:t>
            </a:r>
            <a:r>
              <a:rPr lang="en-US" altLang="ko-KR" sz="1800" dirty="0"/>
              <a:t>:    ……  = ‘</a:t>
            </a:r>
            <a:r>
              <a:rPr lang="en-US" altLang="ko-KR" sz="1800" dirty="0" err="1">
                <a:solidFill>
                  <a:srgbClr val="FF0000"/>
                </a:solidFill>
              </a:rPr>
              <a:t>localhost</a:t>
            </a:r>
            <a:r>
              <a:rPr lang="en-US" altLang="ko-KR" sz="1800" dirty="0"/>
              <a:t>’;  -&gt;  </a:t>
            </a:r>
            <a:r>
              <a:rPr lang="ko-KR" altLang="en-US" sz="1800" dirty="0"/>
              <a:t>붉은색 부분 추가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      - 55</a:t>
            </a:r>
            <a:r>
              <a:rPr lang="ko-KR" altLang="en-US" sz="1800" dirty="0" err="1"/>
              <a:t>번행</a:t>
            </a:r>
            <a:r>
              <a:rPr lang="ko-KR" altLang="en-US" sz="1800" dirty="0"/>
              <a:t> </a:t>
            </a:r>
            <a:r>
              <a:rPr lang="en-US" altLang="ko-KR" sz="1800" dirty="0"/>
              <a:t> :   …….. = ‘%u’;        -&gt;  %u  </a:t>
            </a:r>
            <a:r>
              <a:rPr lang="ko-KR" altLang="en-US" sz="1800" dirty="0"/>
              <a:t>삭제</a:t>
            </a:r>
            <a:r>
              <a:rPr lang="en-US" altLang="ko-KR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6895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zzz.com.db</a:t>
            </a:r>
            <a:r>
              <a:rPr lang="ko-KR" altLang="en-US" sz="2400" dirty="0"/>
              <a:t>의 내용 </a:t>
            </a:r>
            <a:r>
              <a:rPr lang="ko-KR" altLang="en-US" sz="2400" dirty="0">
                <a:solidFill>
                  <a:srgbClr val="FF0000"/>
                </a:solidFill>
              </a:rPr>
              <a:t>추가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03263" lvl="2" indent="0">
              <a:buNone/>
              <a:defRPr/>
            </a:pPr>
            <a:r>
              <a:rPr lang="en-US" altLang="ko-KR" dirty="0"/>
              <a:t>$TTL	3H</a:t>
            </a:r>
          </a:p>
          <a:p>
            <a:pPr marL="703263" lvl="2" indent="0">
              <a:buNone/>
              <a:defRPr/>
            </a:pPr>
            <a:r>
              <a:rPr lang="en-US" altLang="ko-KR" dirty="0"/>
              <a:t>@	IN	SOA	root.  (  2  1D  1H  1W  1H  )</a:t>
            </a:r>
          </a:p>
          <a:p>
            <a:pPr marL="703263" lvl="2" indent="0">
              <a:buNone/>
              <a:defRPr/>
            </a:pPr>
            <a:endParaRPr lang="en-US" altLang="ko-KR" dirty="0"/>
          </a:p>
          <a:p>
            <a:pPr marL="703263" lvl="2" indent="0">
              <a:buNone/>
              <a:defRPr/>
            </a:pPr>
            <a:r>
              <a:rPr lang="en-US" altLang="ko-KR" dirty="0"/>
              <a:t>@	IN	NS	@</a:t>
            </a:r>
          </a:p>
          <a:p>
            <a:pPr marL="703263" lvl="2" indent="0">
              <a:buNone/>
              <a:defRPr/>
            </a:pPr>
            <a:r>
              <a:rPr lang="en-US" altLang="ko-KR" dirty="0"/>
              <a:t>		IN	A	10.0.2.15 (DNS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marL="703263" lvl="2" indent="0">
              <a:buNone/>
              <a:defRPr/>
            </a:pPr>
            <a:r>
              <a:rPr lang="en-US" altLang="ko-KR" dirty="0"/>
              <a:t>		IN	MX	10	mail.zzz.com.</a:t>
            </a:r>
          </a:p>
          <a:p>
            <a:pPr marL="703263" lvl="2" indent="0">
              <a:buNone/>
              <a:defRPr/>
            </a:pPr>
            <a:endParaRPr lang="en-US" altLang="ko-KR" dirty="0"/>
          </a:p>
          <a:p>
            <a:pPr marL="703263" lvl="2" indent="0">
              <a:buNone/>
              <a:defRPr/>
            </a:pPr>
            <a:r>
              <a:rPr lang="en-US" altLang="ko-KR" dirty="0"/>
              <a:t>mail	IN	A	10.0.2.15</a:t>
            </a:r>
          </a:p>
          <a:p>
            <a:pPr marL="703263" lvl="2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www    IN      A       </a:t>
            </a:r>
            <a:r>
              <a:rPr lang="ko-KR" altLang="en-US" dirty="0" err="1">
                <a:solidFill>
                  <a:srgbClr val="FF0000"/>
                </a:solidFill>
              </a:rPr>
              <a:t>웹서버와</a:t>
            </a:r>
            <a:r>
              <a:rPr lang="ko-KR" altLang="en-US" dirty="0">
                <a:solidFill>
                  <a:srgbClr val="FF0000"/>
                </a:solidFill>
              </a:rPr>
              <a:t> 메일서버가 설치된 </a:t>
            </a:r>
            <a:r>
              <a:rPr lang="en-US" altLang="ko-KR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/>
              <a:t>웹</a:t>
            </a:r>
            <a:r>
              <a:rPr lang="en-US" altLang="ko-KR" dirty="0"/>
              <a:t> e-mail </a:t>
            </a:r>
            <a:r>
              <a:rPr lang="ko-KR" altLang="en-US" dirty="0"/>
              <a:t>설치 및 사용</a:t>
            </a:r>
          </a:p>
        </p:txBody>
      </p:sp>
    </p:spTree>
    <p:extLst>
      <p:ext uri="{BB962C8B-B14F-4D97-AF65-F5344CB8AC3E}">
        <p14:creationId xmlns:p14="http://schemas.microsoft.com/office/powerpoint/2010/main" val="305406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웹</a:t>
            </a:r>
            <a:r>
              <a:rPr lang="en-US" altLang="ko-KR" dirty="0"/>
              <a:t> e-mail </a:t>
            </a:r>
            <a:r>
              <a:rPr lang="ko-KR" altLang="en-US" dirty="0"/>
              <a:t>설치 및 사용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서버들 재 시작 </a:t>
            </a:r>
            <a:endParaRPr lang="en-US" altLang="ko-KR" sz="2800" dirty="0"/>
          </a:p>
          <a:p>
            <a:pPr lvl="1"/>
            <a:r>
              <a:rPr lang="en-US" altLang="ko-KR" sz="2400" dirty="0" err="1"/>
              <a:t>systemctl</a:t>
            </a:r>
            <a:r>
              <a:rPr lang="en-US" altLang="ko-KR" sz="2400" dirty="0"/>
              <a:t>  restart  apache2</a:t>
            </a:r>
          </a:p>
          <a:p>
            <a:pPr lvl="1"/>
            <a:r>
              <a:rPr lang="en-US" altLang="ko-KR" sz="2400" dirty="0" err="1"/>
              <a:t>systemctl</a:t>
            </a:r>
            <a:r>
              <a:rPr lang="en-US" altLang="ko-KR" sz="2400" dirty="0"/>
              <a:t>  restart  bind9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웹 메일 </a:t>
            </a:r>
            <a:r>
              <a:rPr lang="en-US" altLang="ko-KR" sz="2800" dirty="0"/>
              <a:t>log-in</a:t>
            </a:r>
          </a:p>
          <a:p>
            <a:pPr lvl="1"/>
            <a:r>
              <a:rPr lang="en-US" altLang="ko-KR" sz="2400" dirty="0"/>
              <a:t> </a:t>
            </a:r>
            <a:r>
              <a:rPr lang="ko-KR" altLang="en-US" sz="2400" dirty="0"/>
              <a:t>브라우저 </a:t>
            </a:r>
            <a:r>
              <a:rPr lang="ko-KR" altLang="en-US" sz="2400" dirty="0" err="1"/>
              <a:t>주소창</a:t>
            </a:r>
            <a:r>
              <a:rPr lang="ko-KR" altLang="en-US" sz="2400" dirty="0"/>
              <a:t>  </a:t>
            </a:r>
            <a:r>
              <a:rPr lang="en-US" altLang="ko-KR" sz="2400" dirty="0">
                <a:hlinkClick r:id="rId2"/>
              </a:rPr>
              <a:t>“www.zzz.com/mail</a:t>
            </a:r>
            <a:r>
              <a:rPr lang="en-US" altLang="ko-KR" sz="2400" dirty="0"/>
              <a:t>” </a:t>
            </a:r>
            <a:r>
              <a:rPr lang="ko-KR" altLang="en-US" sz="2400" dirty="0"/>
              <a:t>입력</a:t>
            </a:r>
            <a:endParaRPr lang="en-US" altLang="ko-K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0" y="4437111"/>
            <a:ext cx="9017000" cy="22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67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/>
              <a:t>e-mail </a:t>
            </a:r>
            <a:r>
              <a:rPr lang="ko-KR" altLang="en-US" sz="2800" dirty="0"/>
              <a:t>서버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ko-KR" altLang="en-US" sz="2000" dirty="0"/>
              <a:t>오프라인에서 편지를 보내는 것과 같이 컴퓨터에서 편지를 주고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</a:t>
            </a:r>
            <a:r>
              <a:rPr lang="ko-KR" altLang="en-US" sz="2000" dirty="0"/>
              <a:t>받을 수 있도록 서비스를 제공해주는 서버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SMTP, IMAP, POP </a:t>
            </a:r>
            <a:r>
              <a:rPr lang="ko-KR" altLang="en-US" sz="2000" dirty="0"/>
              <a:t>을 이용해서 전자 우편을 주고 받는다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- SMTP :  -&gt; </a:t>
            </a:r>
            <a:r>
              <a:rPr lang="ko-KR" altLang="en-US" sz="2000" dirty="0"/>
              <a:t>메일 서버 간의 송</a:t>
            </a:r>
            <a:r>
              <a:rPr lang="en-US" altLang="ko-KR" sz="2000" dirty="0"/>
              <a:t>, </a:t>
            </a:r>
            <a:r>
              <a:rPr lang="ko-KR" altLang="en-US" sz="2000" dirty="0"/>
              <a:t>수신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-&gt; </a:t>
            </a:r>
            <a:r>
              <a:rPr lang="ko-KR" altLang="en-US" sz="2000" dirty="0"/>
              <a:t>메일 에이전트에서 자신이 속한 메일 서버로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</a:t>
            </a:r>
            <a:r>
              <a:rPr lang="ko-KR" altLang="en-US" sz="2000" dirty="0"/>
              <a:t>송신하는 역할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 POP</a:t>
            </a:r>
            <a:r>
              <a:rPr lang="ko-KR" altLang="en-US" sz="2000" dirty="0"/>
              <a:t>와 </a:t>
            </a:r>
            <a:r>
              <a:rPr lang="en-US" altLang="ko-KR" sz="2000" dirty="0"/>
              <a:t>IMAP : </a:t>
            </a:r>
            <a:r>
              <a:rPr lang="ko-KR" altLang="en-US" sz="2000" dirty="0"/>
              <a:t>메일 서버에 저장되어 있는 </a:t>
            </a:r>
            <a:r>
              <a:rPr lang="en-US" altLang="ko-KR" sz="2000" dirty="0"/>
              <a:t>(agent</a:t>
            </a:r>
            <a:r>
              <a:rPr lang="ko-KR" altLang="en-US" sz="2000" dirty="0"/>
              <a:t>를 통해서</a:t>
            </a:r>
            <a:r>
              <a:rPr lang="en-US" altLang="ko-KR" sz="2000" dirty="0"/>
              <a:t>)</a:t>
            </a:r>
            <a:r>
              <a:rPr lang="ko-KR" altLang="en-US" sz="2000" dirty="0"/>
              <a:t> 편지를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ko-KR" altLang="en-US" sz="2000" dirty="0"/>
              <a:t>확인하는 프로토콜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</a:t>
            </a:r>
          </a:p>
          <a:p>
            <a:pPr marL="0" indent="0">
              <a:buNone/>
            </a:pPr>
            <a:r>
              <a:rPr lang="en-US" altLang="ko-KR" sz="2000" dirty="0"/>
              <a:t>         - POP</a:t>
            </a:r>
            <a:r>
              <a:rPr lang="ko-KR" altLang="en-US" sz="2000" dirty="0"/>
              <a:t>와  </a:t>
            </a:r>
            <a:r>
              <a:rPr lang="en-US" altLang="ko-KR" sz="2000" dirty="0"/>
              <a:t>IMAP </a:t>
            </a:r>
            <a:r>
              <a:rPr lang="ko-KR" altLang="en-US" sz="2000" dirty="0"/>
              <a:t>차이점 </a:t>
            </a:r>
            <a:r>
              <a:rPr lang="en-US" altLang="ko-KR" sz="2000" dirty="0"/>
              <a:t>: </a:t>
            </a:r>
            <a:r>
              <a:rPr lang="ko-KR" altLang="en-US" sz="2000" dirty="0"/>
              <a:t>메일서버에 두고 확인하는가</a:t>
            </a:r>
            <a:r>
              <a:rPr lang="en-US" altLang="ko-KR" sz="2000" dirty="0"/>
              <a:t>?  </a:t>
            </a:r>
            <a:r>
              <a:rPr lang="en-US" altLang="ko-KR" sz="2000" b="1" dirty="0"/>
              <a:t> IMAP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</a:t>
            </a:r>
            <a:r>
              <a:rPr lang="ko-KR" altLang="en-US" sz="2000" dirty="0"/>
              <a:t>내 컴퓨터로 </a:t>
            </a:r>
            <a:r>
              <a:rPr lang="ko-KR" altLang="en-US" sz="2000" dirty="0" err="1"/>
              <a:t>다운로드하는가</a:t>
            </a:r>
            <a:r>
              <a:rPr lang="en-US" altLang="ko-KR" sz="2000" dirty="0"/>
              <a:t>?  </a:t>
            </a:r>
            <a:r>
              <a:rPr lang="en-US" altLang="ko-KR" sz="2000" b="1" dirty="0"/>
              <a:t>POP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323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</a:t>
            </a:r>
            <a:endParaRPr lang="ko-KR" altLang="en-US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3287"/>
            <a:ext cx="7056784" cy="2872991"/>
          </a:xfrm>
          <a:prstGeom prst="rect">
            <a:avLst/>
          </a:prstGeom>
        </p:spPr>
      </p:pic>
      <p:sp>
        <p:nvSpPr>
          <p:cNvPr id="9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e-mail </a:t>
            </a:r>
            <a:r>
              <a:rPr lang="ko-KR" altLang="en-US" sz="2800" dirty="0"/>
              <a:t>서비스 구조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3C50C-58BF-4A9D-A4B0-DA8CE7BC330B}"/>
              </a:ext>
            </a:extLst>
          </p:cNvPr>
          <p:cNvSpPr txBox="1"/>
          <p:nvPr/>
        </p:nvSpPr>
        <p:spPr>
          <a:xfrm flipH="1">
            <a:off x="827584" y="34870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1F0EF"/>
                </a:highlight>
              </a:rPr>
              <a:t>마스터 </a:t>
            </a:r>
            <a:r>
              <a:rPr lang="en-US" altLang="ko-KR" sz="1200" dirty="0">
                <a:highlight>
                  <a:srgbClr val="F1F0EF"/>
                </a:highlight>
              </a:rPr>
              <a:t>DNS</a:t>
            </a:r>
          </a:p>
          <a:p>
            <a:r>
              <a:rPr lang="en-US" altLang="ko-KR" sz="1200" dirty="0">
                <a:highlight>
                  <a:srgbClr val="F1F0EF"/>
                </a:highlight>
              </a:rPr>
              <a:t>=&gt; </a:t>
            </a:r>
            <a:r>
              <a:rPr lang="en-US" altLang="ko-KR" sz="1200" dirty="0" err="1">
                <a:highlight>
                  <a:srgbClr val="F1F0EF"/>
                </a:highlight>
              </a:rPr>
              <a:t>daum.net.db</a:t>
            </a:r>
            <a:endParaRPr lang="ko-KR" altLang="en-US" sz="1200" dirty="0">
              <a:highlight>
                <a:srgbClr val="F1F0E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FA770-6BED-46C8-AEF2-7293B128DF4A}"/>
              </a:ext>
            </a:extLst>
          </p:cNvPr>
          <p:cNvSpPr txBox="1"/>
          <p:nvPr/>
        </p:nvSpPr>
        <p:spPr>
          <a:xfrm flipH="1">
            <a:off x="7092280" y="34870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highlight>
                  <a:srgbClr val="F1F0EF"/>
                </a:highlight>
              </a:rPr>
              <a:t>마스터 </a:t>
            </a:r>
            <a:r>
              <a:rPr lang="en-US" altLang="ko-KR" sz="1200" dirty="0">
                <a:highlight>
                  <a:srgbClr val="F1F0EF"/>
                </a:highlight>
              </a:rPr>
              <a:t>DNS</a:t>
            </a:r>
          </a:p>
          <a:p>
            <a:r>
              <a:rPr lang="en-US" altLang="ko-KR" sz="1200" dirty="0">
                <a:highlight>
                  <a:srgbClr val="F1F0EF"/>
                </a:highlight>
              </a:rPr>
              <a:t>=&gt; </a:t>
            </a:r>
            <a:r>
              <a:rPr lang="en-US" altLang="ko-KR" sz="1200" dirty="0" err="1">
                <a:highlight>
                  <a:srgbClr val="F1F0EF"/>
                </a:highlight>
              </a:rPr>
              <a:t>naver.com.db</a:t>
            </a:r>
            <a:endParaRPr lang="ko-KR" altLang="en-US" sz="1200" dirty="0">
              <a:highlight>
                <a:srgbClr val="F1F0EF"/>
              </a:highlight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5FF9CAB-ADBE-49A2-AA54-7E9E7F290904}"/>
              </a:ext>
            </a:extLst>
          </p:cNvPr>
          <p:cNvSpPr/>
          <p:nvPr/>
        </p:nvSpPr>
        <p:spPr>
          <a:xfrm>
            <a:off x="683568" y="2852936"/>
            <a:ext cx="3240360" cy="18722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2FB9A-E03F-4470-93F6-F09719C09194}"/>
              </a:ext>
            </a:extLst>
          </p:cNvPr>
          <p:cNvSpPr txBox="1"/>
          <p:nvPr/>
        </p:nvSpPr>
        <p:spPr>
          <a:xfrm>
            <a:off x="1799692" y="26364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highlight>
                  <a:srgbClr val="FDFDFD"/>
                </a:highlight>
              </a:rPr>
              <a:t>도메인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476E0E-C172-4845-BEB5-7DCC81851C2E}"/>
              </a:ext>
            </a:extLst>
          </p:cNvPr>
          <p:cNvSpPr/>
          <p:nvPr/>
        </p:nvSpPr>
        <p:spPr>
          <a:xfrm>
            <a:off x="5266420" y="2852936"/>
            <a:ext cx="3240360" cy="187220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23287-12DF-4647-BD33-EC08E21F88A4}"/>
              </a:ext>
            </a:extLst>
          </p:cNvPr>
          <p:cNvSpPr txBox="1"/>
          <p:nvPr/>
        </p:nvSpPr>
        <p:spPr>
          <a:xfrm>
            <a:off x="6382544" y="263645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  <a:highlight>
                  <a:srgbClr val="FDFDFD"/>
                </a:highlight>
              </a:rPr>
              <a:t>도메인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9F41-BC6F-4C7D-B624-224FC702A8B3}"/>
              </a:ext>
            </a:extLst>
          </p:cNvPr>
          <p:cNvSpPr txBox="1"/>
          <p:nvPr/>
        </p:nvSpPr>
        <p:spPr>
          <a:xfrm>
            <a:off x="2658616" y="24836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zzz.com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B0A4B-E497-43B7-8E8D-3F61F3F82250}"/>
              </a:ext>
            </a:extLst>
          </p:cNvPr>
          <p:cNvSpPr txBox="1"/>
          <p:nvPr/>
        </p:nvSpPr>
        <p:spPr>
          <a:xfrm>
            <a:off x="7092280" y="24836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yyy.com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09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867328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e-mail </a:t>
            </a:r>
            <a:r>
              <a:rPr lang="ko-KR" altLang="en-US" sz="2800" dirty="0"/>
              <a:t>서비스 설치 환경 및 패키지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- e-mail </a:t>
            </a:r>
            <a:r>
              <a:rPr lang="ko-KR" altLang="en-US" sz="2000" dirty="0"/>
              <a:t>서버간 송수신</a:t>
            </a:r>
            <a:r>
              <a:rPr lang="en-US" altLang="ko-KR" sz="2000" dirty="0"/>
              <a:t>, </a:t>
            </a:r>
            <a:r>
              <a:rPr lang="ko-KR" altLang="en-US" sz="2000" dirty="0"/>
              <a:t>에이전트 </a:t>
            </a:r>
            <a:r>
              <a:rPr lang="en-US" altLang="ko-KR" sz="2000" dirty="0"/>
              <a:t>to</a:t>
            </a:r>
            <a:r>
              <a:rPr lang="ko-KR" altLang="en-US" sz="2000" dirty="0"/>
              <a:t> 서버로 송신 위한 </a:t>
            </a:r>
            <a:r>
              <a:rPr lang="en-US" altLang="ko-KR" sz="2000" dirty="0"/>
              <a:t>SMTP : </a:t>
            </a:r>
            <a:r>
              <a:rPr lang="en-US" altLang="ko-KR" sz="2000" dirty="0" err="1"/>
              <a:t>sendmail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서버에서 에이전트로 메일 다운로드를 위한 </a:t>
            </a:r>
            <a:r>
              <a:rPr lang="en-US" altLang="ko-KR" sz="2000" dirty="0"/>
              <a:t>POP, IMAP : dovecot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31" y="2852936"/>
            <a:ext cx="7858125" cy="37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D09AF-DC4B-4EF1-B9DE-7D81300A7BCE}"/>
              </a:ext>
            </a:extLst>
          </p:cNvPr>
          <p:cNvSpPr txBox="1"/>
          <p:nvPr/>
        </p:nvSpPr>
        <p:spPr>
          <a:xfrm>
            <a:off x="823798" y="52788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D1F45-9BB7-45F7-A64B-6DA884238E55}"/>
              </a:ext>
            </a:extLst>
          </p:cNvPr>
          <p:cNvSpPr txBox="1"/>
          <p:nvPr/>
        </p:nvSpPr>
        <p:spPr>
          <a:xfrm>
            <a:off x="2411760" y="5332672"/>
            <a:ext cx="792088" cy="2617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에볼루션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4612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/>
              <a:t>메일 서버 실습 환경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</p:txBody>
      </p:sp>
      <p:sp>
        <p:nvSpPr>
          <p:cNvPr id="10" name="타원 9"/>
          <p:cNvSpPr/>
          <p:nvPr/>
        </p:nvSpPr>
        <p:spPr>
          <a:xfrm>
            <a:off x="539392" y="2751814"/>
            <a:ext cx="8281080" cy="3989554"/>
          </a:xfrm>
          <a:prstGeom prst="ellipse">
            <a:avLst/>
          </a:prstGeom>
          <a:solidFill>
            <a:srgbClr val="00B0F0">
              <a:alpha val="3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5975" y="50131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VM1</a:t>
            </a:r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1763688" y="2852936"/>
            <a:ext cx="1658511" cy="14867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5" y="4005064"/>
            <a:ext cx="1033500" cy="10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720" y="2358881"/>
            <a:ext cx="1224692" cy="70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506309" y="206084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Host PC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82373" y="298766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10.0.2.1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30136" y="369728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10.0.2.10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2348880"/>
            <a:ext cx="165320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NAT </a:t>
            </a:r>
            <a:r>
              <a:rPr lang="ko-KR" altLang="en-US" b="1" dirty="0"/>
              <a:t>네트워크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6704" y="52605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VM2</a:t>
            </a:r>
            <a:endParaRPr lang="ko-KR" altLang="en-US" b="1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857205" y="2956302"/>
            <a:ext cx="3883147" cy="15655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64" y="4226790"/>
            <a:ext cx="1003191" cy="97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20272" y="381546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10.0.2.100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8384" y="4149080"/>
            <a:ext cx="34118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DNS </a:t>
            </a:r>
            <a:r>
              <a:rPr lang="ko-KR" altLang="en-US" sz="1600" b="1" dirty="0"/>
              <a:t>서버</a:t>
            </a:r>
            <a:endParaRPr lang="en-US" altLang="ko-KR" sz="1600" b="1" dirty="0"/>
          </a:p>
          <a:p>
            <a:r>
              <a:rPr lang="en-US" altLang="ko-KR" sz="1600" b="1" dirty="0"/>
              <a:t>  : zone </a:t>
            </a:r>
            <a:r>
              <a:rPr lang="ko-KR" altLang="en-US" sz="1600" b="1" dirty="0"/>
              <a:t>생성</a:t>
            </a:r>
            <a:r>
              <a:rPr lang="en-US" altLang="ko-KR" sz="1600" b="1" dirty="0"/>
              <a:t>(zzz.com  / yyy.com)</a:t>
            </a:r>
          </a:p>
          <a:p>
            <a:r>
              <a:rPr lang="ko-KR" altLang="en-US" sz="1600" b="1" dirty="0"/>
              <a:t>메일 서버</a:t>
            </a:r>
            <a:endParaRPr lang="en-US" altLang="ko-KR" sz="1600" b="1" dirty="0"/>
          </a:p>
          <a:p>
            <a:r>
              <a:rPr lang="en-US" altLang="ko-KR" sz="1600" b="1" dirty="0"/>
              <a:t>  : mail.zzz.com</a:t>
            </a:r>
          </a:p>
          <a:p>
            <a:r>
              <a:rPr lang="ko-KR" altLang="en-US" sz="1600" b="1" dirty="0"/>
              <a:t>메일 클라이언트</a:t>
            </a:r>
            <a:endParaRPr lang="en-US" altLang="ko-KR" sz="1600" b="1" dirty="0"/>
          </a:p>
          <a:p>
            <a:r>
              <a:rPr lang="en-US" altLang="ko-KR" sz="1600" b="1" dirty="0"/>
              <a:t>  : test@zzz.com</a:t>
            </a:r>
            <a:endParaRPr lang="ko-KR" alt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14797" y="4242390"/>
            <a:ext cx="1972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메일 서버</a:t>
            </a:r>
            <a:endParaRPr lang="en-US" altLang="ko-KR" sz="1600" b="1" dirty="0"/>
          </a:p>
          <a:p>
            <a:r>
              <a:rPr lang="en-US" altLang="ko-KR" sz="1600" b="1" dirty="0"/>
              <a:t>  : mail.yyy.com</a:t>
            </a:r>
          </a:p>
          <a:p>
            <a:r>
              <a:rPr lang="ko-KR" altLang="en-US" sz="1600" b="1" dirty="0"/>
              <a:t>메일 클라이언트</a:t>
            </a:r>
            <a:endParaRPr lang="en-US" altLang="ko-KR" sz="1600" b="1" dirty="0"/>
          </a:p>
          <a:p>
            <a:r>
              <a:rPr lang="en-US" altLang="ko-KR" sz="1600" b="1" dirty="0"/>
              <a:t>  : client@yyy.com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10AC9-4657-4C84-98D7-186C65244A95}"/>
              </a:ext>
            </a:extLst>
          </p:cNvPr>
          <p:cNvSpPr txBox="1"/>
          <p:nvPr/>
        </p:nvSpPr>
        <p:spPr>
          <a:xfrm>
            <a:off x="3451856" y="2043614"/>
            <a:ext cx="1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(Window</a:t>
            </a:r>
            <a:r>
              <a:rPr lang="ko-KR" altLang="en-US" dirty="0"/>
              <a:t> </a:t>
            </a:r>
            <a:r>
              <a:rPr lang="en-US" altLang="ko-KR" dirty="0"/>
              <a:t>PC)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1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e-mail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두 개의 </a:t>
            </a:r>
            <a:r>
              <a:rPr lang="en-US" altLang="ko-KR" sz="2400" dirty="0"/>
              <a:t>zone </a:t>
            </a:r>
            <a:r>
              <a:rPr lang="ko-KR" altLang="en-US" sz="2400" dirty="0"/>
              <a:t>파일을 가지고 있는 </a:t>
            </a:r>
            <a:r>
              <a:rPr lang="en-US" altLang="ko-KR" sz="2400" dirty="0"/>
              <a:t>Master DNS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      - zzz.com  /  yyy.com</a:t>
            </a:r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zzz.com.db</a:t>
            </a:r>
            <a:r>
              <a:rPr lang="en-US" altLang="ko-KR" sz="2000" dirty="0"/>
              <a:t>  /  </a:t>
            </a:r>
            <a:r>
              <a:rPr lang="en-US" altLang="ko-KR" sz="2000" dirty="0" err="1"/>
              <a:t>yyy.com.db</a:t>
            </a:r>
            <a:r>
              <a:rPr lang="ko-KR" altLang="en-US" sz="2000" dirty="0"/>
              <a:t> </a:t>
            </a: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8995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DNS </a:t>
            </a:r>
            <a:r>
              <a:rPr lang="ko-KR" altLang="en-US" dirty="0"/>
              <a:t>서버 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패키지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apt-get –y install bind9 bind9utils</a:t>
            </a:r>
          </a:p>
          <a:p>
            <a:pPr marL="0" indent="0">
              <a:buNone/>
            </a:pPr>
            <a:r>
              <a:rPr lang="en-US" altLang="ko-KR" sz="2000" dirty="0"/>
              <a:t>      - vi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/bind/</a:t>
            </a:r>
            <a:r>
              <a:rPr lang="en-US" altLang="ko-KR" sz="2000" dirty="0" err="1"/>
              <a:t>named.conf.options</a:t>
            </a:r>
            <a:r>
              <a:rPr lang="en-US" altLang="ko-KR" sz="2000" dirty="0"/>
              <a:t> </a:t>
            </a:r>
            <a:r>
              <a:rPr lang="ko-KR" altLang="en-US" sz="2000" dirty="0"/>
              <a:t>파일 설정</a:t>
            </a: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    -&gt; 3 ~ 5 </a:t>
            </a:r>
            <a:r>
              <a:rPr lang="ko-KR" altLang="en-US" sz="2000" dirty="0" err="1"/>
              <a:t>번줄에</a:t>
            </a:r>
            <a:r>
              <a:rPr lang="ko-KR" altLang="en-US" sz="2000" dirty="0"/>
              <a:t> 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-     recursion yes;</a:t>
            </a:r>
          </a:p>
          <a:p>
            <a:pPr marL="0" indent="0">
              <a:buNone/>
            </a:pPr>
            <a:r>
              <a:rPr lang="en-US" altLang="ko-KR" sz="2000" dirty="0"/>
              <a:t>                     allow-query {  any;  };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1338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575F93-2314-4ABD-B663-1F5973428BCC}"/>
              </a:ext>
            </a:extLst>
          </p:cNvPr>
          <p:cNvSpPr/>
          <p:nvPr/>
        </p:nvSpPr>
        <p:spPr>
          <a:xfrm>
            <a:off x="3347864" y="4509120"/>
            <a:ext cx="22322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마스터 </a:t>
            </a:r>
            <a:r>
              <a:rPr lang="en-US" altLang="ko-KR" dirty="0"/>
              <a:t>DNS </a:t>
            </a:r>
            <a:r>
              <a:rPr lang="ko-KR" altLang="en-US" dirty="0"/>
              <a:t>서버 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특정 도메인을 관리하는 </a:t>
            </a:r>
            <a:r>
              <a:rPr lang="en-US" altLang="ko-KR" sz="2800" dirty="0"/>
              <a:t>DNS</a:t>
            </a:r>
            <a:r>
              <a:rPr lang="ko-KR" altLang="en-US" sz="2800" dirty="0"/>
              <a:t>를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zazaza.com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도메인을 관리해 보자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/bind/</a:t>
            </a:r>
            <a:r>
              <a:rPr lang="en-US" altLang="ko-KR" sz="2000" dirty="0" err="1"/>
              <a:t>named.conf</a:t>
            </a:r>
            <a:r>
              <a:rPr lang="en-US" altLang="ko-KR" sz="2000" dirty="0"/>
              <a:t>  </a:t>
            </a:r>
            <a:r>
              <a:rPr lang="ko-KR" altLang="en-US" sz="2000" dirty="0"/>
              <a:t>파일 편집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제일 밑에 다음 내용 추가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zone    “zazaza.com”  IN   {</a:t>
            </a:r>
          </a:p>
          <a:p>
            <a:pPr marL="0" indent="0">
              <a:buNone/>
            </a:pPr>
            <a:r>
              <a:rPr lang="en-US" altLang="ko-KR" sz="2000" dirty="0"/>
              <a:t>	         	     type      master;</a:t>
            </a:r>
          </a:p>
          <a:p>
            <a:pPr marL="0" indent="0">
              <a:buNone/>
            </a:pPr>
            <a:r>
              <a:rPr lang="en-US" altLang="ko-KR" sz="2000" dirty="0"/>
              <a:t>		     file	      “/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/bind/</a:t>
            </a:r>
            <a:r>
              <a:rPr lang="en-US" altLang="ko-KR" sz="2000" dirty="0" err="1"/>
              <a:t>zazaza.com.db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               };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named-</a:t>
            </a:r>
            <a:r>
              <a:rPr lang="en-US" altLang="ko-KR" sz="2000" dirty="0" err="1"/>
              <a:t>checkconf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(</a:t>
            </a:r>
            <a:r>
              <a:rPr lang="ko-KR" altLang="en-US" sz="2000" dirty="0"/>
              <a:t>문법적인 오류체크</a:t>
            </a:r>
            <a:r>
              <a:rPr lang="en-US" altLang="ko-KR" sz="20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99" y="4746451"/>
            <a:ext cx="41243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283968" y="5563887"/>
            <a:ext cx="374441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3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마스터 </a:t>
            </a:r>
            <a:r>
              <a:rPr lang="en-US" altLang="ko-KR" dirty="0"/>
              <a:t>DNS </a:t>
            </a:r>
            <a:r>
              <a:rPr lang="ko-KR" altLang="en-US" dirty="0"/>
              <a:t>서버 설치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579296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특정 도메인을 관리하는 </a:t>
            </a:r>
            <a:r>
              <a:rPr lang="en-US" altLang="ko-KR" sz="2800" dirty="0"/>
              <a:t>DNS</a:t>
            </a:r>
            <a:r>
              <a:rPr lang="ko-KR" altLang="en-US" sz="2800" dirty="0"/>
              <a:t>를 설치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zzz.com.db</a:t>
            </a:r>
            <a:r>
              <a:rPr lang="en-US" altLang="ko-KR" sz="2000" dirty="0"/>
              <a:t> </a:t>
            </a:r>
            <a:r>
              <a:rPr lang="ko-KR" altLang="en-US" sz="2000" dirty="0"/>
              <a:t>파일 생성 </a:t>
            </a:r>
            <a:endParaRPr lang="en-US" altLang="ko-KR" sz="2000" dirty="0"/>
          </a:p>
          <a:p>
            <a:pPr marL="703263" lvl="2" indent="0">
              <a:buNone/>
              <a:defRPr/>
            </a:pPr>
            <a:r>
              <a:rPr lang="en-US" altLang="ko-KR" sz="2000" dirty="0"/>
              <a:t>  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/bind/ </a:t>
            </a:r>
            <a:r>
              <a:rPr lang="ko-KR" altLang="en-US" sz="2000" dirty="0"/>
              <a:t>디렉터리 밑에 생성</a:t>
            </a:r>
            <a:r>
              <a:rPr lang="en-US" altLang="ko-KR" sz="1800" dirty="0"/>
              <a:t>(cd /</a:t>
            </a:r>
            <a:r>
              <a:rPr lang="en-US" altLang="ko-KR" sz="1800" dirty="0" err="1"/>
              <a:t>ect</a:t>
            </a:r>
            <a:r>
              <a:rPr lang="en-US" altLang="ko-KR" sz="1800" dirty="0"/>
              <a:t>/bind)</a:t>
            </a:r>
          </a:p>
          <a:p>
            <a:pPr marL="703263" lvl="2" indent="0">
              <a:buNone/>
              <a:defRPr/>
            </a:pPr>
            <a:r>
              <a:rPr lang="en-US" altLang="ko-KR" sz="1600" dirty="0"/>
              <a:t>       - </a:t>
            </a:r>
            <a:r>
              <a:rPr lang="ko-KR" altLang="en-US" sz="1600" dirty="0"/>
              <a:t>파일 생성 후 </a:t>
            </a:r>
            <a:r>
              <a:rPr lang="en-US" altLang="ko-KR" sz="1600" dirty="0"/>
              <a:t>named-</a:t>
            </a:r>
            <a:r>
              <a:rPr lang="en-US" altLang="ko-KR" sz="1600" dirty="0" err="1"/>
              <a:t>checkzone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dirty="0"/>
              <a:t>zzz.com </a:t>
            </a:r>
            <a:r>
              <a:rPr lang="en-US" altLang="ko-KR" sz="1600" dirty="0" err="1"/>
              <a:t>zzz.com.db</a:t>
            </a:r>
            <a:r>
              <a:rPr lang="en-US" altLang="ko-KR" sz="1600" dirty="0"/>
              <a:t> </a:t>
            </a:r>
          </a:p>
          <a:p>
            <a:pPr marL="703263" lvl="2" indent="0">
              <a:buNone/>
              <a:defRPr/>
            </a:pPr>
            <a:r>
              <a:rPr lang="en-US" altLang="ko-KR" sz="1600" dirty="0"/>
              <a:t>         </a:t>
            </a:r>
            <a:r>
              <a:rPr lang="ko-KR" altLang="en-US" sz="1600" dirty="0"/>
              <a:t>명령으로 파일 체크</a:t>
            </a:r>
            <a:endParaRPr lang="en-US" altLang="ko-KR" sz="1600" dirty="0"/>
          </a:p>
          <a:p>
            <a:pPr marL="703263" lvl="2" indent="0">
              <a:buNone/>
              <a:defRPr/>
            </a:pPr>
            <a:endParaRPr lang="en-US" altLang="ko-KR" sz="1050" dirty="0"/>
          </a:p>
          <a:p>
            <a:pPr marL="703263" lvl="2" indent="0">
              <a:buNone/>
              <a:defRPr/>
            </a:pPr>
            <a:r>
              <a:rPr lang="en-US" altLang="ko-KR" sz="1400" dirty="0"/>
              <a:t>$TTL	3H</a:t>
            </a:r>
          </a:p>
          <a:p>
            <a:pPr marL="703263" lvl="2" indent="0">
              <a:buNone/>
              <a:defRPr/>
            </a:pPr>
            <a:r>
              <a:rPr lang="en-US" altLang="ko-KR" sz="1400" dirty="0"/>
              <a:t>@		IN	SOA	@	root.  (  2  1D  1H  1W  1H  )</a:t>
            </a:r>
          </a:p>
          <a:p>
            <a:pPr marL="703263" lvl="2" indent="0">
              <a:buNone/>
              <a:defRPr/>
            </a:pPr>
            <a:endParaRPr lang="en-US" altLang="ko-KR" sz="1400" dirty="0"/>
          </a:p>
          <a:p>
            <a:pPr marL="703263" lvl="2" indent="0">
              <a:buNone/>
              <a:defRPr/>
            </a:pPr>
            <a:r>
              <a:rPr lang="en-US" altLang="ko-KR" sz="1400" dirty="0"/>
              <a:t>@		IN	NS	@</a:t>
            </a:r>
          </a:p>
          <a:p>
            <a:pPr marL="703263" lvl="2" indent="0">
              <a:buNone/>
              <a:defRPr/>
            </a:pPr>
            <a:r>
              <a:rPr lang="en-US" altLang="ko-KR" sz="1400" dirty="0"/>
              <a:t>		IN	A	10.0.2.15 (DNS </a:t>
            </a:r>
            <a:r>
              <a:rPr lang="ko-KR" altLang="en-US" sz="1400" dirty="0"/>
              <a:t>주소</a:t>
            </a:r>
            <a:r>
              <a:rPr lang="en-US" altLang="ko-KR" sz="1400" dirty="0"/>
              <a:t>)</a:t>
            </a:r>
          </a:p>
          <a:p>
            <a:pPr marL="703263" lvl="2" indent="0">
              <a:buNone/>
              <a:defRPr/>
            </a:pPr>
            <a:r>
              <a:rPr lang="en-US" altLang="ko-KR" sz="1400" dirty="0"/>
              <a:t>		IN	MX	10	mail.zzz.com.</a:t>
            </a:r>
          </a:p>
          <a:p>
            <a:pPr marL="703263" lvl="2" indent="0">
              <a:buNone/>
              <a:defRPr/>
            </a:pPr>
            <a:endParaRPr lang="en-US" altLang="ko-KR" sz="1400" dirty="0"/>
          </a:p>
          <a:p>
            <a:pPr marL="703263" lvl="2" indent="0">
              <a:buNone/>
              <a:defRPr/>
            </a:pPr>
            <a:r>
              <a:rPr lang="en-US" altLang="ko-KR" sz="1400" dirty="0"/>
              <a:t>mail	IN	A	10.0.2.15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1C062-D65C-4101-841B-F6EF858A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36" y="5578700"/>
            <a:ext cx="6824370" cy="11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9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16286</TotalTime>
  <Words>1633</Words>
  <Application>Microsoft Office PowerPoint</Application>
  <PresentationFormat>화면 슬라이드 쇼(4:3)</PresentationFormat>
  <Paragraphs>255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Symbol</vt:lpstr>
      <vt:lpstr>Office 테마</vt:lpstr>
      <vt:lpstr>시스템서버운영</vt:lpstr>
      <vt:lpstr>e-mail</vt:lpstr>
      <vt:lpstr>e-mail</vt:lpstr>
      <vt:lpstr>e-mail </vt:lpstr>
      <vt:lpstr>e-mail</vt:lpstr>
      <vt:lpstr>e-mail</vt:lpstr>
      <vt:lpstr>DNS 서버 설치</vt:lpstr>
      <vt:lpstr>마스터 DNS 서버 설치</vt:lpstr>
      <vt:lpstr>마스터 DNS 서버 설치</vt:lpstr>
      <vt:lpstr>서버 운영</vt:lpstr>
      <vt:lpstr>e-mail </vt:lpstr>
      <vt:lpstr>e-mail </vt:lpstr>
      <vt:lpstr>e-mail </vt:lpstr>
      <vt:lpstr>e-mail APP 설치</vt:lpstr>
      <vt:lpstr>e-mail APP 설치</vt:lpstr>
      <vt:lpstr>e-mail APP 설치</vt:lpstr>
      <vt:lpstr>웹 e-mail 설치 및 사용</vt:lpstr>
      <vt:lpstr>웹 e-mail 설치 및 사용</vt:lpstr>
      <vt:lpstr>웹 e-mail 설치 및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468</cp:revision>
  <dcterms:created xsi:type="dcterms:W3CDTF">2020-03-05T03:07:47Z</dcterms:created>
  <dcterms:modified xsi:type="dcterms:W3CDTF">2020-11-25T07:28:58Z</dcterms:modified>
</cp:coreProperties>
</file>