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88" r:id="rId3"/>
    <p:sldId id="484" r:id="rId4"/>
    <p:sldId id="473" r:id="rId5"/>
    <p:sldId id="475" r:id="rId6"/>
    <p:sldId id="471" r:id="rId7"/>
    <p:sldId id="479" r:id="rId8"/>
    <p:sldId id="483" r:id="rId9"/>
    <p:sldId id="480" r:id="rId10"/>
    <p:sldId id="481" r:id="rId11"/>
    <p:sldId id="482" r:id="rId12"/>
    <p:sldId id="486" r:id="rId13"/>
    <p:sldId id="487" r:id="rId14"/>
    <p:sldId id="470" r:id="rId15"/>
    <p:sldId id="492" r:id="rId16"/>
    <p:sldId id="493" r:id="rId17"/>
    <p:sldId id="494" r:id="rId18"/>
    <p:sldId id="495" r:id="rId19"/>
    <p:sldId id="496" r:id="rId20"/>
    <p:sldId id="497" r:id="rId21"/>
    <p:sldId id="499" r:id="rId22"/>
    <p:sldId id="498" r:id="rId23"/>
    <p:sldId id="500" r:id="rId24"/>
    <p:sldId id="50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924"/>
    <a:srgbClr val="E6E6E6"/>
    <a:srgbClr val="ECECEC"/>
    <a:srgbClr val="FDF3ED"/>
    <a:srgbClr val="FC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60" autoAdjust="0"/>
  </p:normalViewPr>
  <p:slideViewPr>
    <p:cSldViewPr>
      <p:cViewPr varScale="1">
        <p:scale>
          <a:sx n="56" d="100"/>
          <a:sy n="56" d="100"/>
        </p:scale>
        <p:origin x="67" y="226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는 </a:t>
            </a:r>
            <a:r>
              <a:rPr lang="en-US" altLang="ko-KR" dirty="0"/>
              <a:t>80</a:t>
            </a:r>
            <a:r>
              <a:rPr lang="ko-KR" altLang="en-US" dirty="0"/>
              <a:t>번 포트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와 포트는 주소 개념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는 물리적 주소</a:t>
            </a:r>
            <a:r>
              <a:rPr lang="en-US" altLang="ko-KR" dirty="0"/>
              <a:t>, </a:t>
            </a:r>
            <a:r>
              <a:rPr lang="ko-KR" altLang="en-US" dirty="0"/>
              <a:t>포트는 창구</a:t>
            </a:r>
            <a:r>
              <a:rPr lang="en-US" altLang="ko-KR" dirty="0"/>
              <a:t>, </a:t>
            </a:r>
            <a:r>
              <a:rPr lang="ko-KR" altLang="en-US" dirty="0"/>
              <a:t>채널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같은 은행에서 예금 및 출금하는 창구와 대출하는 창구로 나눠져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각각의 포트마다 맡은 게 있음</a:t>
            </a:r>
            <a:r>
              <a:rPr lang="en-US" altLang="ko-KR" dirty="0"/>
              <a:t>(http(80), ftp(20, 21), </a:t>
            </a:r>
            <a:r>
              <a:rPr lang="en-US" altLang="ko-KR" dirty="0" err="1"/>
              <a:t>dns</a:t>
            </a:r>
            <a:r>
              <a:rPr lang="en-US" altLang="ko-KR" dirty="0"/>
              <a:t>(53))</a:t>
            </a:r>
          </a:p>
          <a:p>
            <a:r>
              <a:rPr lang="ko-KR" altLang="en-US" dirty="0"/>
              <a:t>그래서 채널에 들어오다가 </a:t>
            </a:r>
            <a:r>
              <a:rPr lang="en-US" altLang="ko-KR" dirty="0"/>
              <a:t>http</a:t>
            </a:r>
            <a:r>
              <a:rPr lang="ko-KR" altLang="en-US" dirty="0"/>
              <a:t>를 </a:t>
            </a:r>
            <a:r>
              <a:rPr lang="ko-KR" altLang="en-US" dirty="0" err="1"/>
              <a:t>받을거면</a:t>
            </a:r>
            <a:r>
              <a:rPr lang="ko-KR" altLang="en-US" dirty="0"/>
              <a:t> </a:t>
            </a:r>
            <a:r>
              <a:rPr lang="en-US" altLang="ko-KR" dirty="0"/>
              <a:t>80</a:t>
            </a:r>
            <a:r>
              <a:rPr lang="ko-KR" altLang="en-US" dirty="0"/>
              <a:t>번 포트로 </a:t>
            </a:r>
            <a:r>
              <a:rPr lang="ko-KR" altLang="en-US" dirty="0" err="1"/>
              <a:t>가면됨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IP + Port =&gt; </a:t>
            </a:r>
            <a:r>
              <a:rPr lang="ko-KR" altLang="en-US" dirty="0"/>
              <a:t>소켓 주소</a:t>
            </a:r>
            <a:r>
              <a:rPr lang="en-US" altLang="ko-KR" dirty="0"/>
              <a:t>, </a:t>
            </a:r>
            <a:r>
              <a:rPr lang="ko-KR" altLang="en-US" dirty="0"/>
              <a:t>소켓 넘버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웹서버는 소프트웨어에 포함되는데 </a:t>
            </a:r>
            <a:r>
              <a:rPr lang="en-US" altLang="ko-KR" dirty="0"/>
              <a:t>apache, </a:t>
            </a:r>
            <a:r>
              <a:rPr lang="ko-KR" altLang="en-US" dirty="0" err="1"/>
              <a:t>톰캣</a:t>
            </a:r>
            <a:r>
              <a:rPr lang="en-US" altLang="ko-KR" dirty="0"/>
              <a:t>, IIS </a:t>
            </a:r>
            <a:r>
              <a:rPr lang="ko-KR" altLang="en-US" dirty="0"/>
              <a:t>등이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8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r>
              <a:rPr lang="ko-KR" altLang="en-US" dirty="0"/>
              <a:t>나 </a:t>
            </a:r>
            <a:r>
              <a:rPr lang="en-US" altLang="ko-KR" dirty="0"/>
              <a:t>NAT </a:t>
            </a:r>
            <a:r>
              <a:rPr lang="ko-KR" altLang="en-US" dirty="0"/>
              <a:t>네트워크로 셋팅을 한 후 어댑터에 </a:t>
            </a:r>
            <a:r>
              <a:rPr lang="ko-KR" altLang="en-US" dirty="0" err="1"/>
              <a:t>브릿지로</a:t>
            </a:r>
            <a:r>
              <a:rPr lang="ko-KR" altLang="en-US" dirty="0"/>
              <a:t> 변경할 예정이라고 하심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NAT</a:t>
            </a:r>
            <a:r>
              <a:rPr lang="ko-KR" altLang="en-US" dirty="0"/>
              <a:t>는 사설 </a:t>
            </a:r>
            <a:r>
              <a:rPr lang="en-US" altLang="ko-KR" dirty="0"/>
              <a:t>IP</a:t>
            </a:r>
            <a:r>
              <a:rPr lang="ko-KR" altLang="en-US" dirty="0"/>
              <a:t>를 공인 </a:t>
            </a:r>
            <a:r>
              <a:rPr lang="en-US" altLang="ko-KR" dirty="0"/>
              <a:t>IP</a:t>
            </a:r>
            <a:r>
              <a:rPr lang="ko-KR" altLang="en-US" dirty="0"/>
              <a:t>로 혹은 그 반대로 변경해주는 역할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같은 네트워크에 있기 때문에 </a:t>
            </a:r>
            <a:r>
              <a:rPr lang="en-US" altLang="ko-KR" dirty="0"/>
              <a:t>VM1 </a:t>
            </a:r>
            <a:r>
              <a:rPr lang="ko-KR" altLang="en-US" dirty="0"/>
              <a:t>서버에서 서비스를 시작하면 </a:t>
            </a:r>
            <a:r>
              <a:rPr lang="en-US" altLang="ko-KR" dirty="0"/>
              <a:t>Host PC</a:t>
            </a:r>
            <a:r>
              <a:rPr lang="ko-KR" altLang="en-US" dirty="0"/>
              <a:t>와 </a:t>
            </a:r>
            <a:r>
              <a:rPr lang="en-US" altLang="ko-KR" dirty="0"/>
              <a:t>VMN</a:t>
            </a:r>
            <a:r>
              <a:rPr lang="ko-KR" altLang="en-US" dirty="0"/>
              <a:t>에 모두 </a:t>
            </a:r>
            <a:r>
              <a:rPr lang="en-US" altLang="ko-KR" dirty="0"/>
              <a:t>VM1</a:t>
            </a:r>
            <a:r>
              <a:rPr lang="ko-KR" altLang="en-US" dirty="0"/>
              <a:t>에 접속할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9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아파치 서버는 설치하면 자동으로 시작되지만 다른 서버들 사용할 때도 같은 시작 방법을 사용하여 알려주심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systemctl</a:t>
            </a:r>
            <a:r>
              <a:rPr lang="en-US" altLang="ko-KR" dirty="0"/>
              <a:t> status apache2</a:t>
            </a:r>
            <a:r>
              <a:rPr lang="ko-KR" altLang="en-US" dirty="0"/>
              <a:t>하면 서버가 잘 동작하고 있는지 상태 보여줌</a:t>
            </a:r>
            <a:endParaRPr lang="en-US" altLang="ko-KR" dirty="0"/>
          </a:p>
          <a:p>
            <a:r>
              <a:rPr lang="en-US" altLang="ko-KR" dirty="0"/>
              <a:t>=&gt; status </a:t>
            </a:r>
            <a:r>
              <a:rPr lang="ko-KR" altLang="en-US" dirty="0"/>
              <a:t>명령어를 통해 </a:t>
            </a:r>
            <a:r>
              <a:rPr lang="en-US" altLang="ko-KR" dirty="0"/>
              <a:t>active (running)</a:t>
            </a:r>
            <a:r>
              <a:rPr lang="ko-KR" altLang="en-US" dirty="0"/>
              <a:t>이라는 문구를 봐야함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7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를 쉽게 확인할 수 있는 패키지 설치 </a:t>
            </a:r>
            <a:r>
              <a:rPr lang="en-US" altLang="ko-KR" dirty="0"/>
              <a:t>: apt-get –y install net-tools</a:t>
            </a:r>
          </a:p>
          <a:p>
            <a:endParaRPr lang="en-US" altLang="ko-KR" dirty="0"/>
          </a:p>
          <a:p>
            <a:r>
              <a:rPr lang="en-US" altLang="ko-KR" dirty="0"/>
              <a:t>ifconfig : </a:t>
            </a:r>
            <a:r>
              <a:rPr lang="ko-KR" altLang="en-US" dirty="0"/>
              <a:t>리눅스의 </a:t>
            </a:r>
            <a:r>
              <a:rPr lang="en-US" altLang="ko-KR" dirty="0"/>
              <a:t>ram</a:t>
            </a:r>
            <a:r>
              <a:rPr lang="ko-KR" altLang="en-US" dirty="0"/>
              <a:t>카드 내용 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4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아파치 서버를 설치하고 </a:t>
            </a:r>
            <a:r>
              <a:rPr lang="en-US" altLang="ko-KR" dirty="0"/>
              <a:t>index.html</a:t>
            </a:r>
            <a:r>
              <a:rPr lang="ko-KR" altLang="en-US" dirty="0"/>
              <a:t>을 </a:t>
            </a:r>
            <a:r>
              <a:rPr lang="ko-KR" altLang="en-US" dirty="0" err="1"/>
              <a:t>저장해야하는</a:t>
            </a:r>
            <a:r>
              <a:rPr lang="ko-KR" altLang="en-US" dirty="0"/>
              <a:t> 디렉터리는 어디인가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=&gt; /var/www/html/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36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xpressengin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시스템서버운영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3212976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3</a:t>
            </a:r>
            <a:r>
              <a:rPr lang="ko-KR" altLang="en-US" dirty="0"/>
              <a:t>분에 출석 </a:t>
            </a:r>
            <a:r>
              <a:rPr lang="ko-KR" altLang="en-US" dirty="0" err="1"/>
              <a:t>부를께요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321396"/>
            <a:ext cx="4608512" cy="305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네트워크 </a:t>
            </a:r>
            <a:r>
              <a:rPr lang="ko-KR" altLang="en-US" sz="2800" dirty="0" err="1"/>
              <a:t>셋팅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844" y="4105065"/>
            <a:ext cx="98945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34676" y="31409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23" y="3817033"/>
            <a:ext cx="441600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617436" y="4781130"/>
            <a:ext cx="32030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네트워크 </a:t>
            </a:r>
            <a:r>
              <a:rPr lang="ko-KR" altLang="en-US" sz="2800" dirty="0" err="1"/>
              <a:t>셋팅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6061"/>
            <a:ext cx="80010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771296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4240" y="5877272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05266" y="5013176"/>
            <a:ext cx="4492489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3563888" y="3261911"/>
            <a:ext cx="1440160" cy="74315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7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IP </a:t>
            </a:r>
            <a:r>
              <a:rPr lang="ko-KR" altLang="en-US" sz="2800" dirty="0" err="1"/>
              <a:t>셋팅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2000" dirty="0"/>
              <a:t>- </a:t>
            </a:r>
            <a:r>
              <a:rPr lang="ko-KR" altLang="en-US" sz="2000" dirty="0"/>
              <a:t>네트워크 실습을 위해서 </a:t>
            </a:r>
            <a:r>
              <a:rPr lang="en-US" altLang="ko-KR" sz="2000" dirty="0"/>
              <a:t>2</a:t>
            </a:r>
            <a:r>
              <a:rPr lang="ko-KR" altLang="en-US" sz="2000" dirty="0"/>
              <a:t>대 부팅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- IP </a:t>
            </a:r>
            <a:r>
              <a:rPr lang="ko-KR" altLang="en-US" sz="2000" dirty="0" err="1"/>
              <a:t>셋팅</a:t>
            </a:r>
            <a:r>
              <a:rPr lang="ko-KR" altLang="en-US" sz="2000" dirty="0"/>
              <a:t> 후 서버에 접근 가능한지 실험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 NAT </a:t>
            </a:r>
            <a:r>
              <a:rPr lang="ko-KR" altLang="en-US" sz="2000" dirty="0"/>
              <a:t>네트워크로 네트워크 </a:t>
            </a:r>
            <a:r>
              <a:rPr lang="ko-KR" altLang="en-US" sz="2000" dirty="0" err="1"/>
              <a:t>셋팅</a:t>
            </a:r>
            <a:r>
              <a:rPr lang="ko-KR" altLang="en-US" sz="2000" dirty="0"/>
              <a:t> 후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시스템 </a:t>
            </a:r>
            <a:r>
              <a:rPr lang="en-US" altLang="ko-KR" sz="2000" dirty="0"/>
              <a:t>2</a:t>
            </a:r>
            <a:r>
              <a:rPr lang="ko-KR" altLang="en-US" sz="2000" dirty="0"/>
              <a:t>대 </a:t>
            </a:r>
            <a:r>
              <a:rPr lang="en-US" altLang="ko-KR" sz="2000" dirty="0"/>
              <a:t>On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77" y="3625949"/>
            <a:ext cx="38100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87624" y="4631420"/>
            <a:ext cx="3203036" cy="550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1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/>
              <a:t>웹 서비스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클라이언트에서 서버 홈페이지 접속하기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73821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04000" y="4409143"/>
            <a:ext cx="1368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97707" y="4734499"/>
            <a:ext cx="1368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7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xe</a:t>
            </a:r>
            <a:r>
              <a:rPr lang="en-US" altLang="ko-KR" sz="2800" dirty="0"/>
              <a:t> </a:t>
            </a:r>
            <a:r>
              <a:rPr lang="ko-KR" altLang="en-US" sz="2800" dirty="0"/>
              <a:t>설치 후 홈페이지 만들어보기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apm</a:t>
            </a:r>
            <a:r>
              <a:rPr lang="en-US" altLang="ko-KR" sz="2000" dirty="0"/>
              <a:t> </a:t>
            </a:r>
            <a:r>
              <a:rPr lang="ko-KR" altLang="en-US" sz="2000" dirty="0"/>
              <a:t>을 이용한 사용자 로그인 및 게시판 사용하기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apache2,  </a:t>
            </a:r>
            <a:r>
              <a:rPr lang="en-US" altLang="ko-KR" sz="2000" dirty="0" err="1"/>
              <a:t>php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mysql</a:t>
            </a:r>
            <a:r>
              <a:rPr lang="en-US" altLang="ko-KR" sz="2000" dirty="0"/>
              <a:t> 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apt-get -y install lamp-server^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323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1256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800" dirty="0" err="1"/>
              <a:t>apm</a:t>
            </a:r>
            <a:r>
              <a:rPr lang="en-US" altLang="ko-KR" sz="2800" dirty="0"/>
              <a:t> </a:t>
            </a:r>
            <a:r>
              <a:rPr lang="ko-KR" altLang="en-US" sz="2800" dirty="0"/>
              <a:t>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apt-get  –y  install  </a:t>
            </a:r>
            <a:r>
              <a:rPr lang="en-US" altLang="ko-KR" sz="2000" dirty="0" err="1"/>
              <a:t>pgp</a:t>
            </a:r>
            <a:r>
              <a:rPr lang="en-US" altLang="ko-KR" sz="2000" dirty="0"/>
              <a:t>   </a:t>
            </a:r>
            <a:r>
              <a:rPr lang="en-US" altLang="ko-KR" sz="2000" dirty="0" err="1"/>
              <a:t>php-gd</a:t>
            </a:r>
            <a:r>
              <a:rPr lang="en-US" altLang="ko-KR" sz="2000" dirty="0"/>
              <a:t>   </a:t>
            </a:r>
            <a:r>
              <a:rPr lang="en-US" altLang="ko-KR" sz="2000" dirty="0" err="1"/>
              <a:t>php</a:t>
            </a:r>
            <a:r>
              <a:rPr lang="en-US" altLang="ko-KR" sz="2000" dirty="0"/>
              <a:t>-xml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 err="1"/>
              <a:t>xe</a:t>
            </a:r>
            <a:r>
              <a:rPr lang="en-US" altLang="ko-KR" sz="2800" dirty="0"/>
              <a:t> </a:t>
            </a:r>
            <a:r>
              <a:rPr lang="ko-KR" altLang="en-US" sz="2800" dirty="0"/>
              <a:t>다운로드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xe</a:t>
            </a:r>
            <a:r>
              <a:rPr lang="en-US" altLang="ko-KR" sz="2000" dirty="0"/>
              <a:t> :  </a:t>
            </a:r>
            <a:r>
              <a:rPr lang="en-US" altLang="ko-KR" sz="2000" dirty="0" err="1"/>
              <a:t>php</a:t>
            </a:r>
            <a:r>
              <a:rPr lang="ko-KR" altLang="en-US" sz="2000" dirty="0"/>
              <a:t>를 이용해 </a:t>
            </a:r>
            <a:r>
              <a:rPr lang="en-US" altLang="ko-KR" sz="2000" dirty="0"/>
              <a:t>DB</a:t>
            </a:r>
            <a:r>
              <a:rPr lang="ko-KR" altLang="en-US" sz="2000" dirty="0"/>
              <a:t>를 연동할 수 있는 홈페이지 제작 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>
                <a:hlinkClick r:id="rId2"/>
              </a:rPr>
              <a:t>www.xpressengine.com</a:t>
            </a:r>
            <a:r>
              <a:rPr lang="en-US" altLang="ko-KR" sz="2000" dirty="0"/>
              <a:t> </a:t>
            </a:r>
            <a:r>
              <a:rPr lang="ko-KR" altLang="en-US" sz="2000" dirty="0"/>
              <a:t>접속 후 </a:t>
            </a:r>
            <a:r>
              <a:rPr lang="en-US" altLang="ko-KR" sz="2000" dirty="0" err="1"/>
              <a:t>xe</a:t>
            </a:r>
            <a:r>
              <a:rPr lang="en-US" altLang="ko-KR" sz="2000" dirty="0"/>
              <a:t> </a:t>
            </a:r>
            <a:r>
              <a:rPr lang="ko-KR" altLang="en-US" sz="2000" dirty="0"/>
              <a:t>다운로드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/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/www/html </a:t>
            </a:r>
            <a:r>
              <a:rPr lang="ko-KR" altLang="en-US" sz="2000" dirty="0"/>
              <a:t>디렉터리로 옮김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         -&gt; mv  </a:t>
            </a:r>
            <a:r>
              <a:rPr lang="ko-KR" altLang="en-US" sz="2000" dirty="0"/>
              <a:t>다운로드 파일 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/www/html/   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xe.zip </a:t>
            </a:r>
            <a:r>
              <a:rPr lang="ko-KR" altLang="en-US" sz="2800" dirty="0"/>
              <a:t>파일 </a:t>
            </a:r>
            <a:r>
              <a:rPr lang="en-US" altLang="ko-KR" sz="2800" dirty="0"/>
              <a:t>unzip </a:t>
            </a:r>
            <a:r>
              <a:rPr lang="ko-KR" altLang="en-US" sz="2800" dirty="0"/>
              <a:t>명령을 이용해 압축 해제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</a:t>
            </a:r>
            <a:r>
              <a:rPr lang="en-US" altLang="ko-KR" sz="2000" dirty="0"/>
              <a:t>- unzip xe.zip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xe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디렉터리에 게시판 프로그램이 들어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xe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디렉터리의 게시판에 누구든 글을 쓸 수 있어야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en-US" altLang="ko-KR" sz="2000" dirty="0" err="1"/>
              <a:t>xe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디렉터리의 </a:t>
            </a:r>
            <a:r>
              <a:rPr lang="ko-KR" altLang="en-US" sz="2000" dirty="0" err="1"/>
              <a:t>퍼미션을</a:t>
            </a:r>
            <a:r>
              <a:rPr lang="ko-KR" altLang="en-US" sz="2000" dirty="0"/>
              <a:t> 조절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 707 </a:t>
            </a:r>
            <a:r>
              <a:rPr lang="en-US" altLang="ko-KR" sz="2000" dirty="0" err="1"/>
              <a:t>xe</a:t>
            </a:r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33156"/>
            <a:ext cx="4373488" cy="61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44" y="6055972"/>
            <a:ext cx="4611152" cy="76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72009" y="6466520"/>
            <a:ext cx="308105" cy="284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3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125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DB </a:t>
            </a:r>
            <a:r>
              <a:rPr lang="ko-KR" altLang="en-US" sz="2800" dirty="0"/>
              <a:t>설정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apt-get  install  </a:t>
            </a:r>
            <a:r>
              <a:rPr lang="en-US" altLang="ko-KR" sz="2000" dirty="0" err="1"/>
              <a:t>phpmyadmin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apache2 (</a:t>
            </a:r>
            <a:r>
              <a:rPr lang="ko-KR" altLang="en-US" sz="2000" dirty="0" err="1"/>
              <a:t>스페이스바</a:t>
            </a:r>
            <a:r>
              <a:rPr lang="ko-KR" altLang="en-US" sz="2000" dirty="0"/>
              <a:t> 눌러 선택</a:t>
            </a:r>
            <a:r>
              <a:rPr lang="en-US" altLang="ko-KR" sz="2000" dirty="0"/>
              <a:t>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 </a:t>
            </a:r>
            <a:r>
              <a:rPr lang="en-US" altLang="ko-KR" sz="2000" dirty="0" err="1"/>
              <a:t>dbconfig</a:t>
            </a:r>
            <a:r>
              <a:rPr lang="en-US" altLang="ko-KR" sz="2000" dirty="0"/>
              <a:t>-common</a:t>
            </a:r>
            <a:r>
              <a:rPr lang="ko-KR" altLang="en-US" sz="2000" dirty="0"/>
              <a:t>으로 설정</a:t>
            </a:r>
            <a:r>
              <a:rPr lang="en-US" altLang="ko-KR" sz="2000" dirty="0"/>
              <a:t>?  </a:t>
            </a:r>
            <a:r>
              <a:rPr lang="ko-KR" altLang="en-US" sz="2000" dirty="0"/>
              <a:t>예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스페이스바</a:t>
            </a:r>
            <a:r>
              <a:rPr lang="ko-KR" altLang="en-US" sz="2000" dirty="0"/>
              <a:t> 눌러 선택</a:t>
            </a:r>
            <a:r>
              <a:rPr lang="en-US" altLang="ko-KR" sz="2000" dirty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5" y="3284984"/>
            <a:ext cx="4778617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245" y="3645024"/>
            <a:ext cx="508823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84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125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DB </a:t>
            </a:r>
            <a:r>
              <a:rPr lang="ko-KR" altLang="en-US" sz="2800" dirty="0"/>
              <a:t>설정</a:t>
            </a:r>
            <a:r>
              <a:rPr lang="en-US" altLang="ko-KR" sz="2800" dirty="0"/>
              <a:t>2</a:t>
            </a:r>
          </a:p>
          <a:p>
            <a:pPr marL="0" indent="0">
              <a:buNone/>
            </a:pPr>
            <a:r>
              <a:rPr lang="en-US" altLang="ko-KR" sz="2000" dirty="0"/>
              <a:t>      - password </a:t>
            </a:r>
            <a:r>
              <a:rPr lang="ko-KR" altLang="en-US" sz="2000" dirty="0"/>
              <a:t>설정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/>
              <a:t>알기 쉬운 것으로</a:t>
            </a:r>
            <a:r>
              <a:rPr lang="en-US" altLang="ko-KR" sz="2000" dirty="0"/>
              <a:t>~!!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4014589" cy="247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5024"/>
            <a:ext cx="3913435" cy="234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37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1256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서버들 시작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</a:t>
            </a:r>
            <a:r>
              <a:rPr lang="en-US" altLang="ko-KR" sz="2000" dirty="0"/>
              <a:t> - </a:t>
            </a:r>
            <a:r>
              <a:rPr lang="en-US" altLang="ko-KR" sz="2000" dirty="0" err="1"/>
              <a:t>systemctl</a:t>
            </a:r>
            <a:r>
              <a:rPr lang="en-US" altLang="ko-KR" sz="2000" dirty="0"/>
              <a:t> start apache2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en-US" altLang="ko-KR" sz="2000" dirty="0" err="1"/>
              <a:t>syatemctl</a:t>
            </a:r>
            <a:r>
              <a:rPr lang="en-US" altLang="ko-KR" sz="2000" dirty="0"/>
              <a:t> start </a:t>
            </a:r>
            <a:r>
              <a:rPr lang="en-US" altLang="ko-KR" sz="2000" dirty="0" err="1"/>
              <a:t>mysql</a:t>
            </a:r>
            <a:endParaRPr lang="en-US" altLang="ko-KR" sz="2000" dirty="0"/>
          </a:p>
          <a:p>
            <a:endParaRPr lang="en-US" altLang="ko-KR" sz="2800" dirty="0"/>
          </a:p>
          <a:p>
            <a:r>
              <a:rPr lang="ko-KR" altLang="en-US" sz="2800" dirty="0"/>
              <a:t>방화벽 열기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en-US" altLang="ko-KR" sz="2000" dirty="0" err="1"/>
              <a:t>ufw</a:t>
            </a:r>
            <a:r>
              <a:rPr lang="en-US" altLang="ko-KR" sz="2000" dirty="0"/>
              <a:t> allow 80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en-US" altLang="ko-KR" sz="2000" dirty="0" err="1"/>
              <a:t>ufw</a:t>
            </a:r>
            <a:r>
              <a:rPr lang="en-US" altLang="ko-KR" sz="2000" dirty="0"/>
              <a:t> disable &lt;- </a:t>
            </a:r>
            <a:r>
              <a:rPr lang="ko-KR" altLang="en-US" sz="2000" dirty="0"/>
              <a:t>방화벽 끄기 </a:t>
            </a:r>
            <a:r>
              <a:rPr lang="en-US" altLang="ko-KR" sz="2000" dirty="0"/>
              <a:t>(</a:t>
            </a:r>
            <a:r>
              <a:rPr lang="ko-KR" altLang="en-US" sz="2000" dirty="0"/>
              <a:t>실제 서버 </a:t>
            </a:r>
            <a:r>
              <a:rPr lang="ko-KR" altLang="en-US" sz="2000" dirty="0" err="1"/>
              <a:t>관리시에는</a:t>
            </a:r>
            <a:r>
              <a:rPr lang="ko-KR" altLang="en-US" sz="2000" dirty="0"/>
              <a:t> 주의</a:t>
            </a:r>
            <a:r>
              <a:rPr lang="en-US" altLang="ko-KR" sz="2000" dirty="0"/>
              <a:t>!!)</a:t>
            </a:r>
          </a:p>
        </p:txBody>
      </p:sp>
    </p:spTree>
    <p:extLst>
      <p:ext uri="{BB962C8B-B14F-4D97-AF65-F5344CB8AC3E}">
        <p14:creationId xmlns:p14="http://schemas.microsoft.com/office/powerpoint/2010/main" val="83373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125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DB </a:t>
            </a:r>
            <a:r>
              <a:rPr lang="ko-KR" altLang="en-US" sz="2800" dirty="0"/>
              <a:t>설정</a:t>
            </a:r>
            <a:r>
              <a:rPr lang="en-US" altLang="ko-KR" sz="2800" dirty="0"/>
              <a:t>(</a:t>
            </a:r>
            <a:r>
              <a:rPr lang="ko-KR" altLang="en-US" sz="2800" dirty="0"/>
              <a:t>유저 생성 및 </a:t>
            </a:r>
            <a:r>
              <a:rPr lang="en-US" altLang="ko-KR" sz="2800" dirty="0"/>
              <a:t>DB </a:t>
            </a:r>
            <a:r>
              <a:rPr lang="ko-KR" altLang="en-US" sz="2800" dirty="0"/>
              <a:t>생성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    </a:t>
            </a:r>
            <a:r>
              <a:rPr lang="en-US" altLang="ko-KR" sz="2000" dirty="0"/>
              <a:t> - </a:t>
            </a:r>
            <a:r>
              <a:rPr lang="en-US" altLang="ko-KR" sz="2000" dirty="0" err="1"/>
              <a:t>mysql</a:t>
            </a:r>
            <a:r>
              <a:rPr lang="en-US" altLang="ko-KR" sz="2000" dirty="0"/>
              <a:t> –u root –p******   &lt;- *</a:t>
            </a:r>
            <a:r>
              <a:rPr lang="ko-KR" altLang="en-US" sz="2000" dirty="0"/>
              <a:t>은</a:t>
            </a:r>
            <a:r>
              <a:rPr lang="en-US" altLang="ko-KR" sz="2000" dirty="0"/>
              <a:t> </a:t>
            </a:r>
            <a:r>
              <a:rPr lang="ko-KR" altLang="en-US" sz="2000" dirty="0"/>
              <a:t>위에서 </a:t>
            </a:r>
            <a:r>
              <a:rPr lang="ko-KR" altLang="en-US" sz="2000" dirty="0" err="1"/>
              <a:t>셋팅한</a:t>
            </a:r>
            <a:r>
              <a:rPr lang="ko-KR" altLang="en-US" sz="2000" dirty="0"/>
              <a:t> 비밀번호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mysql</a:t>
            </a:r>
            <a:r>
              <a:rPr lang="en-US" altLang="ko-KR" sz="2000" dirty="0"/>
              <a:t> 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grant all privileges on DB</a:t>
            </a:r>
            <a:r>
              <a:rPr lang="ko-KR" altLang="en-US" sz="2000" dirty="0"/>
              <a:t>이름  </a:t>
            </a:r>
            <a:r>
              <a:rPr lang="en-US" altLang="ko-KR" sz="2000" dirty="0"/>
              <a:t>to  </a:t>
            </a:r>
            <a:r>
              <a:rPr lang="ko-KR" altLang="en-US" sz="2000" dirty="0"/>
              <a:t>유저이름 </a:t>
            </a:r>
            <a:r>
              <a:rPr lang="en-US" altLang="ko-KR" sz="2000" dirty="0"/>
              <a:t>identified by ‘*****’;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en-US" altLang="ko-KR" sz="2000" dirty="0" err="1"/>
              <a:t>xeDB</a:t>
            </a:r>
            <a:r>
              <a:rPr lang="ko-KR" altLang="en-US" sz="2000" dirty="0"/>
              <a:t>로 생성되는 </a:t>
            </a:r>
            <a:r>
              <a:rPr lang="en-US" altLang="ko-KR" sz="2000" dirty="0" err="1"/>
              <a:t>dataBase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xeUser</a:t>
            </a:r>
            <a:r>
              <a:rPr lang="ko-KR" altLang="en-US" sz="2000" dirty="0"/>
              <a:t>로 사용자를 생성함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로그아웃 후 </a:t>
            </a:r>
            <a:r>
              <a:rPr lang="en-US" altLang="ko-KR" sz="2000" dirty="0" err="1"/>
              <a:t>xeUser</a:t>
            </a:r>
            <a:r>
              <a:rPr lang="ko-KR" altLang="en-US" sz="2000" dirty="0"/>
              <a:t>로 다시 로그인 하기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mysql</a:t>
            </a:r>
            <a:r>
              <a:rPr lang="en-US" altLang="ko-KR" sz="2000" dirty="0"/>
              <a:t> –u </a:t>
            </a:r>
            <a:r>
              <a:rPr lang="en-US" altLang="ko-KR" sz="2000" dirty="0" err="1"/>
              <a:t>xeUser</a:t>
            </a:r>
            <a:r>
              <a:rPr lang="en-US" altLang="ko-KR" sz="2000" dirty="0"/>
              <a:t> –p*****</a:t>
            </a:r>
          </a:p>
          <a:p>
            <a:pPr marL="0" indent="0">
              <a:buNone/>
            </a:pPr>
            <a:r>
              <a:rPr lang="en-US" altLang="ko-KR" sz="2000" dirty="0"/>
              <a:t>          -&gt; create database </a:t>
            </a:r>
            <a:r>
              <a:rPr lang="en-US" altLang="ko-KR" sz="2000" dirty="0" err="1"/>
              <a:t>xeDB</a:t>
            </a:r>
            <a:r>
              <a:rPr lang="en-US" altLang="ko-KR" sz="2000" dirty="0"/>
              <a:t>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51" y="3356992"/>
            <a:ext cx="80676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81" y="5877272"/>
            <a:ext cx="643850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85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웹 서비스</a:t>
            </a:r>
            <a:r>
              <a:rPr lang="en-US" altLang="ko-KR" sz="2800" dirty="0"/>
              <a:t>(www)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홈페이지 서비스를 할 수 있는 서비스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http</a:t>
            </a:r>
            <a:r>
              <a:rPr lang="ko-KR" altLang="en-US" sz="2000" dirty="0"/>
              <a:t>를 이용하여 제공되는 서비스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5" y="4588549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47284"/>
            <a:ext cx="6572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자유형 2"/>
          <p:cNvSpPr/>
          <p:nvPr/>
        </p:nvSpPr>
        <p:spPr>
          <a:xfrm>
            <a:off x="1903445" y="4814596"/>
            <a:ext cx="1576873" cy="298580"/>
          </a:xfrm>
          <a:custGeom>
            <a:avLst/>
            <a:gdLst>
              <a:gd name="connsiteX0" fmla="*/ 0 w 1576873"/>
              <a:gd name="connsiteY0" fmla="*/ 298580 h 298580"/>
              <a:gd name="connsiteX1" fmla="*/ 1576873 w 1576873"/>
              <a:gd name="connsiteY1" fmla="*/ 0 h 29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6873" h="298580">
                <a:moveTo>
                  <a:pt x="0" y="298580"/>
                </a:moveTo>
                <a:lnTo>
                  <a:pt x="1576873" y="0"/>
                </a:lnTo>
              </a:path>
            </a:pathLst>
          </a:cu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6643396" y="4702629"/>
            <a:ext cx="1324947" cy="149289"/>
          </a:xfrm>
          <a:custGeom>
            <a:avLst/>
            <a:gdLst>
              <a:gd name="connsiteX0" fmla="*/ 0 w 1324947"/>
              <a:gd name="connsiteY0" fmla="*/ 0 h 149289"/>
              <a:gd name="connsiteX1" fmla="*/ 1324947 w 1324947"/>
              <a:gd name="connsiteY1" fmla="*/ 149289 h 14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4947" h="149289">
                <a:moveTo>
                  <a:pt x="0" y="0"/>
                </a:moveTo>
                <a:lnTo>
                  <a:pt x="1324947" y="149289"/>
                </a:lnTo>
              </a:path>
            </a:pathLst>
          </a:cu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839"/>
          <p:cNvGrpSpPr>
            <a:grpSpLocks/>
          </p:cNvGrpSpPr>
          <p:nvPr/>
        </p:nvGrpSpPr>
        <p:grpSpPr bwMode="auto">
          <a:xfrm>
            <a:off x="3335987" y="3811922"/>
            <a:ext cx="3384376" cy="1676581"/>
            <a:chOff x="1020" y="5604"/>
            <a:chExt cx="576" cy="324"/>
          </a:xfrm>
        </p:grpSpPr>
        <p:sp>
          <p:nvSpPr>
            <p:cNvPr id="6" name="Oval 1840"/>
            <p:cNvSpPr>
              <a:spLocks noChangeArrowheads="1"/>
            </p:cNvSpPr>
            <p:nvPr/>
          </p:nvSpPr>
          <p:spPr bwMode="auto">
            <a:xfrm>
              <a:off x="1287" y="5645"/>
              <a:ext cx="232" cy="1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" name="Oval 1841"/>
            <p:cNvSpPr>
              <a:spLocks noChangeArrowheads="1"/>
            </p:cNvSpPr>
            <p:nvPr/>
          </p:nvSpPr>
          <p:spPr bwMode="auto">
            <a:xfrm>
              <a:off x="1069" y="5678"/>
              <a:ext cx="162" cy="1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9" name="Oval 1842"/>
            <p:cNvSpPr>
              <a:spLocks noChangeArrowheads="1"/>
            </p:cNvSpPr>
            <p:nvPr/>
          </p:nvSpPr>
          <p:spPr bwMode="auto">
            <a:xfrm>
              <a:off x="1132" y="5705"/>
              <a:ext cx="232" cy="169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0" name="Oval 1843"/>
            <p:cNvSpPr>
              <a:spLocks noChangeArrowheads="1"/>
            </p:cNvSpPr>
            <p:nvPr/>
          </p:nvSpPr>
          <p:spPr bwMode="auto">
            <a:xfrm>
              <a:off x="1364" y="5726"/>
              <a:ext cx="232" cy="1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1" name="Oval 1844"/>
            <p:cNvSpPr>
              <a:spLocks noChangeArrowheads="1"/>
            </p:cNvSpPr>
            <p:nvPr/>
          </p:nvSpPr>
          <p:spPr bwMode="auto">
            <a:xfrm>
              <a:off x="1282" y="5653"/>
              <a:ext cx="218" cy="17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2" name="Oval 1845"/>
            <p:cNvSpPr>
              <a:spLocks noChangeArrowheads="1"/>
            </p:cNvSpPr>
            <p:nvPr/>
          </p:nvSpPr>
          <p:spPr bwMode="auto">
            <a:xfrm>
              <a:off x="1078" y="5684"/>
              <a:ext cx="152" cy="10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3" name="Oval 1846"/>
            <p:cNvSpPr>
              <a:spLocks noChangeArrowheads="1"/>
            </p:cNvSpPr>
            <p:nvPr/>
          </p:nvSpPr>
          <p:spPr bwMode="auto">
            <a:xfrm>
              <a:off x="1137" y="5709"/>
              <a:ext cx="218" cy="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4" name="Oval 1847"/>
            <p:cNvSpPr>
              <a:spLocks noChangeArrowheads="1"/>
            </p:cNvSpPr>
            <p:nvPr/>
          </p:nvSpPr>
          <p:spPr bwMode="auto">
            <a:xfrm>
              <a:off x="1355" y="5728"/>
              <a:ext cx="217" cy="12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5" name="Oval 1848"/>
            <p:cNvSpPr>
              <a:spLocks noChangeArrowheads="1"/>
            </p:cNvSpPr>
            <p:nvPr/>
          </p:nvSpPr>
          <p:spPr bwMode="auto">
            <a:xfrm>
              <a:off x="1280" y="5663"/>
              <a:ext cx="206" cy="1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6" name="Oval 1849"/>
            <p:cNvSpPr>
              <a:spLocks noChangeArrowheads="1"/>
            </p:cNvSpPr>
            <p:nvPr/>
          </p:nvSpPr>
          <p:spPr bwMode="auto">
            <a:xfrm>
              <a:off x="1088" y="5692"/>
              <a:ext cx="143" cy="1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7" name="Oval 1850"/>
            <p:cNvSpPr>
              <a:spLocks noChangeArrowheads="1"/>
            </p:cNvSpPr>
            <p:nvPr/>
          </p:nvSpPr>
          <p:spPr bwMode="auto">
            <a:xfrm>
              <a:off x="1144" y="5716"/>
              <a:ext cx="205" cy="14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8" name="Oval 1851"/>
            <p:cNvSpPr>
              <a:spLocks noChangeArrowheads="1"/>
            </p:cNvSpPr>
            <p:nvPr/>
          </p:nvSpPr>
          <p:spPr bwMode="auto">
            <a:xfrm>
              <a:off x="1349" y="5734"/>
              <a:ext cx="205" cy="1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9" name="Oval 1852"/>
            <p:cNvSpPr>
              <a:spLocks noChangeArrowheads="1"/>
            </p:cNvSpPr>
            <p:nvPr/>
          </p:nvSpPr>
          <p:spPr bwMode="auto">
            <a:xfrm>
              <a:off x="1146" y="5604"/>
              <a:ext cx="239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0" name="Oval 1853"/>
            <p:cNvSpPr>
              <a:spLocks noChangeArrowheads="1"/>
            </p:cNvSpPr>
            <p:nvPr/>
          </p:nvSpPr>
          <p:spPr bwMode="auto">
            <a:xfrm>
              <a:off x="1151" y="5615"/>
              <a:ext cx="223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1" name="Oval 1854"/>
            <p:cNvSpPr>
              <a:spLocks noChangeArrowheads="1"/>
            </p:cNvSpPr>
            <p:nvPr/>
          </p:nvSpPr>
          <p:spPr bwMode="auto">
            <a:xfrm>
              <a:off x="1156" y="5627"/>
              <a:ext cx="235" cy="1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2" name="Oval 1855"/>
            <p:cNvSpPr>
              <a:spLocks noChangeArrowheads="1"/>
            </p:cNvSpPr>
            <p:nvPr/>
          </p:nvSpPr>
          <p:spPr bwMode="auto">
            <a:xfrm>
              <a:off x="1020" y="5753"/>
              <a:ext cx="162" cy="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3" name="Oval 1856"/>
            <p:cNvSpPr>
              <a:spLocks noChangeArrowheads="1"/>
            </p:cNvSpPr>
            <p:nvPr/>
          </p:nvSpPr>
          <p:spPr bwMode="auto">
            <a:xfrm>
              <a:off x="1032" y="5753"/>
              <a:ext cx="151" cy="10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4" name="Oval 1857"/>
            <p:cNvSpPr>
              <a:spLocks noChangeArrowheads="1"/>
            </p:cNvSpPr>
            <p:nvPr/>
          </p:nvSpPr>
          <p:spPr bwMode="auto">
            <a:xfrm>
              <a:off x="1044" y="5757"/>
              <a:ext cx="143" cy="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5" name="Oval 1858"/>
            <p:cNvSpPr>
              <a:spLocks noChangeArrowheads="1"/>
            </p:cNvSpPr>
            <p:nvPr/>
          </p:nvSpPr>
          <p:spPr bwMode="auto">
            <a:xfrm>
              <a:off x="1090" y="573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6" name="Oval 1859"/>
            <p:cNvSpPr>
              <a:spLocks noChangeArrowheads="1"/>
            </p:cNvSpPr>
            <p:nvPr/>
          </p:nvSpPr>
          <p:spPr bwMode="auto">
            <a:xfrm>
              <a:off x="1098" y="5741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7" name="Oval 1860"/>
            <p:cNvSpPr>
              <a:spLocks noChangeArrowheads="1"/>
            </p:cNvSpPr>
            <p:nvPr/>
          </p:nvSpPr>
          <p:spPr bwMode="auto">
            <a:xfrm>
              <a:off x="1101" y="5713"/>
              <a:ext cx="214" cy="1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8" name="Oval 1861"/>
            <p:cNvSpPr>
              <a:spLocks noChangeArrowheads="1"/>
            </p:cNvSpPr>
            <p:nvPr/>
          </p:nvSpPr>
          <p:spPr bwMode="auto">
            <a:xfrm>
              <a:off x="1273" y="575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9" name="Oval 1862"/>
            <p:cNvSpPr>
              <a:spLocks noChangeArrowheads="1"/>
            </p:cNvSpPr>
            <p:nvPr/>
          </p:nvSpPr>
          <p:spPr bwMode="auto">
            <a:xfrm>
              <a:off x="1269" y="5760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0" name="Oval 1863"/>
            <p:cNvSpPr>
              <a:spLocks noChangeArrowheads="1"/>
            </p:cNvSpPr>
            <p:nvPr/>
          </p:nvSpPr>
          <p:spPr bwMode="auto">
            <a:xfrm>
              <a:off x="1268" y="5751"/>
              <a:ext cx="205" cy="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7504" y="5661248"/>
            <a:ext cx="312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http://www.dongyaong.ac.kr</a:t>
            </a:r>
            <a:endParaRPr lang="ko-KR" alt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1" y="3641923"/>
            <a:ext cx="1739384" cy="86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08" y="4036001"/>
            <a:ext cx="1701963" cy="38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4F4CBAF-20C8-4499-A15B-4CDDADB7702F}"/>
              </a:ext>
            </a:extLst>
          </p:cNvPr>
          <p:cNvSpPr txBox="1"/>
          <p:nvPr/>
        </p:nvSpPr>
        <p:spPr>
          <a:xfrm flipH="1">
            <a:off x="7454988" y="5401211"/>
            <a:ext cx="14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Web Server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3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56" y="1638002"/>
            <a:ext cx="7645400" cy="49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67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125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DB </a:t>
            </a:r>
            <a:r>
              <a:rPr lang="ko-KR" altLang="en-US" sz="2800" dirty="0"/>
              <a:t>설정</a:t>
            </a:r>
            <a:r>
              <a:rPr lang="en-US" altLang="ko-KR" sz="2800" dirty="0"/>
              <a:t>(</a:t>
            </a:r>
            <a:r>
              <a:rPr lang="ko-KR" altLang="en-US" sz="2800" dirty="0"/>
              <a:t>유저 생성 및 </a:t>
            </a:r>
            <a:r>
              <a:rPr lang="en-US" altLang="ko-KR" sz="2800" dirty="0"/>
              <a:t>DB </a:t>
            </a:r>
            <a:r>
              <a:rPr lang="ko-KR" altLang="en-US" sz="2800" dirty="0"/>
              <a:t>생성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    </a:t>
            </a:r>
            <a:r>
              <a:rPr lang="en-US" altLang="ko-KR" sz="2000" dirty="0"/>
              <a:t> - </a:t>
            </a:r>
            <a:r>
              <a:rPr lang="ko-KR" altLang="en-US" sz="2000" dirty="0"/>
              <a:t>한글 </a:t>
            </a:r>
            <a:r>
              <a:rPr lang="ko-KR" altLang="en-US" sz="2000" dirty="0" err="1"/>
              <a:t>셋팅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사용권 동의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설치조건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DB </a:t>
            </a:r>
            <a:r>
              <a:rPr lang="ko-KR" altLang="en-US" sz="2000" dirty="0"/>
              <a:t>선택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mysqli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  <a:r>
              <a:rPr lang="en-US" altLang="ko-KR" sz="20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42834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45" y="2060848"/>
            <a:ext cx="489654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125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DB </a:t>
            </a:r>
            <a:r>
              <a:rPr lang="ko-KR" altLang="en-US" sz="2800" dirty="0"/>
              <a:t>설정</a:t>
            </a:r>
            <a:r>
              <a:rPr lang="en-US" altLang="ko-KR" sz="2800" dirty="0"/>
              <a:t>(</a:t>
            </a:r>
            <a:r>
              <a:rPr lang="ko-KR" altLang="en-US" sz="2800" dirty="0"/>
              <a:t>유저 생성 및 </a:t>
            </a:r>
            <a:r>
              <a:rPr lang="en-US" altLang="ko-KR" sz="2800" dirty="0"/>
              <a:t>DB </a:t>
            </a:r>
            <a:r>
              <a:rPr lang="ko-KR" altLang="en-US" sz="2800" dirty="0"/>
              <a:t>생성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    </a:t>
            </a:r>
            <a:r>
              <a:rPr lang="en-US" altLang="ko-KR" sz="2000" dirty="0"/>
              <a:t> - </a:t>
            </a:r>
            <a:r>
              <a:rPr lang="en-US" altLang="ko-KR" sz="2000" dirty="0" err="1"/>
              <a:t>mysqli</a:t>
            </a:r>
            <a:r>
              <a:rPr lang="en-US" altLang="ko-KR" sz="2000" dirty="0"/>
              <a:t> </a:t>
            </a:r>
            <a:r>
              <a:rPr lang="ko-KR" altLang="en-US" sz="2000" dirty="0"/>
              <a:t>정보 입력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DB </a:t>
            </a:r>
            <a:r>
              <a:rPr lang="ko-KR" altLang="en-US" sz="2000" dirty="0"/>
              <a:t>아이디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xeUser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DB </a:t>
            </a:r>
            <a:r>
              <a:rPr lang="ko-KR" altLang="en-US" sz="2000" dirty="0"/>
              <a:t>비밀번호 </a:t>
            </a:r>
            <a:r>
              <a:rPr lang="en-US" altLang="ko-KR" sz="2000" dirty="0"/>
              <a:t>: ****** </a:t>
            </a:r>
          </a:p>
          <a:p>
            <a:pPr marL="0" indent="0">
              <a:buNone/>
            </a:pPr>
            <a:r>
              <a:rPr lang="en-US" altLang="ko-KR" sz="2000" dirty="0"/>
              <a:t>         -&gt; DB </a:t>
            </a:r>
            <a:r>
              <a:rPr lang="ko-KR" altLang="en-US" sz="2000" dirty="0"/>
              <a:t>이름 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xeDB</a:t>
            </a:r>
            <a:r>
              <a:rPr lang="en-US" altLang="ko-KR" sz="20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42856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125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DB </a:t>
            </a:r>
            <a:r>
              <a:rPr lang="ko-KR" altLang="en-US" sz="2800" dirty="0"/>
              <a:t>설정</a:t>
            </a:r>
            <a:r>
              <a:rPr lang="en-US" altLang="ko-KR" sz="2800" dirty="0"/>
              <a:t>(</a:t>
            </a:r>
            <a:r>
              <a:rPr lang="ko-KR" altLang="en-US" sz="2800" dirty="0"/>
              <a:t>유저 생성 및 </a:t>
            </a:r>
            <a:r>
              <a:rPr lang="en-US" altLang="ko-KR" sz="2800" dirty="0"/>
              <a:t>DB </a:t>
            </a:r>
            <a:r>
              <a:rPr lang="ko-KR" altLang="en-US" sz="2800" dirty="0"/>
              <a:t>생성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2000" dirty="0"/>
              <a:t>- </a:t>
            </a:r>
            <a:r>
              <a:rPr lang="ko-KR" altLang="en-US" sz="2000" dirty="0"/>
              <a:t>관리자 정보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-&gt; </a:t>
            </a:r>
            <a:r>
              <a:rPr lang="ko-KR" altLang="en-US" sz="2000" dirty="0"/>
              <a:t>메일 주소 </a:t>
            </a:r>
            <a:r>
              <a:rPr lang="en-US" altLang="ko-KR" sz="2000" dirty="0"/>
              <a:t>:  </a:t>
            </a:r>
            <a:r>
              <a:rPr lang="ko-KR" altLang="en-US" sz="2000" dirty="0"/>
              <a:t>각자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-&gt; </a:t>
            </a:r>
            <a:r>
              <a:rPr lang="ko-KR" altLang="en-US" sz="2000" dirty="0"/>
              <a:t>비밀번호 각자 </a:t>
            </a:r>
            <a:r>
              <a:rPr lang="en-US" altLang="ko-KR" sz="2000" dirty="0"/>
              <a:t>:  </a:t>
            </a:r>
            <a:r>
              <a:rPr lang="ko-KR" altLang="en-US" sz="2000" dirty="0"/>
              <a:t>각자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-&gt; </a:t>
            </a:r>
            <a:r>
              <a:rPr lang="ko-KR" altLang="en-US" sz="2000" dirty="0"/>
              <a:t>닉네임 및 아이디 </a:t>
            </a:r>
            <a:r>
              <a:rPr lang="en-US" altLang="ko-KR" sz="2000" dirty="0"/>
              <a:t>: </a:t>
            </a:r>
            <a:r>
              <a:rPr lang="ko-KR" altLang="en-US" sz="2000" dirty="0"/>
              <a:t>각자</a:t>
            </a:r>
            <a:r>
              <a:rPr lang="en-US" altLang="ko-KR" sz="2000" dirty="0"/>
              <a:t>   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30" y="2132856"/>
            <a:ext cx="4809852" cy="463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46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30" y="1484784"/>
            <a:ext cx="859155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64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네트워크 </a:t>
            </a:r>
            <a:r>
              <a:rPr lang="ko-KR" altLang="en-US" sz="2800" dirty="0" err="1"/>
              <a:t>셋팅</a:t>
            </a:r>
            <a:r>
              <a:rPr lang="en-US" altLang="ko-KR" sz="2800" dirty="0"/>
              <a:t>(</a:t>
            </a:r>
            <a:r>
              <a:rPr lang="ko-KR" altLang="en-US" sz="2800" dirty="0"/>
              <a:t>어댑터에 </a:t>
            </a:r>
            <a:r>
              <a:rPr lang="ko-KR" altLang="en-US" sz="2800" dirty="0" err="1"/>
              <a:t>브릿지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sp>
        <p:nvSpPr>
          <p:cNvPr id="55" name="타원 54"/>
          <p:cNvSpPr/>
          <p:nvPr/>
        </p:nvSpPr>
        <p:spPr>
          <a:xfrm>
            <a:off x="899432" y="3399886"/>
            <a:ext cx="6217349" cy="2909434"/>
          </a:xfrm>
          <a:prstGeom prst="ellipse">
            <a:avLst/>
          </a:prstGeom>
          <a:solidFill>
            <a:srgbClr val="00B0F0">
              <a:alpha val="3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2123728" y="3501008"/>
            <a:ext cx="1658511" cy="14867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75" y="4653136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꺾인 연결선 57"/>
          <p:cNvCxnSpPr/>
          <p:nvPr/>
        </p:nvCxnSpPr>
        <p:spPr>
          <a:xfrm flipV="1">
            <a:off x="3995936" y="3025066"/>
            <a:ext cx="2327812" cy="259918"/>
          </a:xfrm>
          <a:prstGeom prst="bentConnector3">
            <a:avLst>
              <a:gd name="adj1" fmla="val -6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60" y="3006953"/>
            <a:ext cx="1224692" cy="70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oup 1839"/>
          <p:cNvGrpSpPr>
            <a:grpSpLocks/>
          </p:cNvGrpSpPr>
          <p:nvPr/>
        </p:nvGrpSpPr>
        <p:grpSpPr bwMode="auto">
          <a:xfrm>
            <a:off x="6084168" y="2564904"/>
            <a:ext cx="2016224" cy="936104"/>
            <a:chOff x="1020" y="5604"/>
            <a:chExt cx="576" cy="324"/>
          </a:xfrm>
        </p:grpSpPr>
        <p:sp>
          <p:nvSpPr>
            <p:cNvPr id="61" name="Oval 1840"/>
            <p:cNvSpPr>
              <a:spLocks noChangeArrowheads="1"/>
            </p:cNvSpPr>
            <p:nvPr/>
          </p:nvSpPr>
          <p:spPr bwMode="auto">
            <a:xfrm>
              <a:off x="1287" y="5645"/>
              <a:ext cx="232" cy="1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62" name="Oval 1841"/>
            <p:cNvSpPr>
              <a:spLocks noChangeArrowheads="1"/>
            </p:cNvSpPr>
            <p:nvPr/>
          </p:nvSpPr>
          <p:spPr bwMode="auto">
            <a:xfrm>
              <a:off x="1069" y="5678"/>
              <a:ext cx="162" cy="1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63" name="Oval 1842"/>
            <p:cNvSpPr>
              <a:spLocks noChangeArrowheads="1"/>
            </p:cNvSpPr>
            <p:nvPr/>
          </p:nvSpPr>
          <p:spPr bwMode="auto">
            <a:xfrm>
              <a:off x="1132" y="5705"/>
              <a:ext cx="232" cy="169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64" name="Oval 1843"/>
            <p:cNvSpPr>
              <a:spLocks noChangeArrowheads="1"/>
            </p:cNvSpPr>
            <p:nvPr/>
          </p:nvSpPr>
          <p:spPr bwMode="auto">
            <a:xfrm>
              <a:off x="1364" y="5726"/>
              <a:ext cx="232" cy="1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65" name="Oval 1844"/>
            <p:cNvSpPr>
              <a:spLocks noChangeArrowheads="1"/>
            </p:cNvSpPr>
            <p:nvPr/>
          </p:nvSpPr>
          <p:spPr bwMode="auto">
            <a:xfrm>
              <a:off x="1282" y="5653"/>
              <a:ext cx="218" cy="17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66" name="Oval 1845"/>
            <p:cNvSpPr>
              <a:spLocks noChangeArrowheads="1"/>
            </p:cNvSpPr>
            <p:nvPr/>
          </p:nvSpPr>
          <p:spPr bwMode="auto">
            <a:xfrm>
              <a:off x="1078" y="5684"/>
              <a:ext cx="152" cy="10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67" name="Oval 1846"/>
            <p:cNvSpPr>
              <a:spLocks noChangeArrowheads="1"/>
            </p:cNvSpPr>
            <p:nvPr/>
          </p:nvSpPr>
          <p:spPr bwMode="auto">
            <a:xfrm>
              <a:off x="1137" y="5709"/>
              <a:ext cx="218" cy="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68" name="Oval 1847"/>
            <p:cNvSpPr>
              <a:spLocks noChangeArrowheads="1"/>
            </p:cNvSpPr>
            <p:nvPr/>
          </p:nvSpPr>
          <p:spPr bwMode="auto">
            <a:xfrm>
              <a:off x="1355" y="5728"/>
              <a:ext cx="217" cy="12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69" name="Oval 1848"/>
            <p:cNvSpPr>
              <a:spLocks noChangeArrowheads="1"/>
            </p:cNvSpPr>
            <p:nvPr/>
          </p:nvSpPr>
          <p:spPr bwMode="auto">
            <a:xfrm>
              <a:off x="1280" y="5663"/>
              <a:ext cx="206" cy="1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0" name="Oval 1849"/>
            <p:cNvSpPr>
              <a:spLocks noChangeArrowheads="1"/>
            </p:cNvSpPr>
            <p:nvPr/>
          </p:nvSpPr>
          <p:spPr bwMode="auto">
            <a:xfrm>
              <a:off x="1088" y="5692"/>
              <a:ext cx="143" cy="1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1" name="Oval 1850"/>
            <p:cNvSpPr>
              <a:spLocks noChangeArrowheads="1"/>
            </p:cNvSpPr>
            <p:nvPr/>
          </p:nvSpPr>
          <p:spPr bwMode="auto">
            <a:xfrm>
              <a:off x="1144" y="5716"/>
              <a:ext cx="205" cy="14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2" name="Oval 1851"/>
            <p:cNvSpPr>
              <a:spLocks noChangeArrowheads="1"/>
            </p:cNvSpPr>
            <p:nvPr/>
          </p:nvSpPr>
          <p:spPr bwMode="auto">
            <a:xfrm>
              <a:off x="1349" y="5734"/>
              <a:ext cx="205" cy="1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3" name="Oval 1852"/>
            <p:cNvSpPr>
              <a:spLocks noChangeArrowheads="1"/>
            </p:cNvSpPr>
            <p:nvPr/>
          </p:nvSpPr>
          <p:spPr bwMode="auto">
            <a:xfrm>
              <a:off x="1146" y="5604"/>
              <a:ext cx="239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4" name="Oval 1853"/>
            <p:cNvSpPr>
              <a:spLocks noChangeArrowheads="1"/>
            </p:cNvSpPr>
            <p:nvPr/>
          </p:nvSpPr>
          <p:spPr bwMode="auto">
            <a:xfrm>
              <a:off x="1151" y="5615"/>
              <a:ext cx="223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5" name="Oval 1854"/>
            <p:cNvSpPr>
              <a:spLocks noChangeArrowheads="1"/>
            </p:cNvSpPr>
            <p:nvPr/>
          </p:nvSpPr>
          <p:spPr bwMode="auto">
            <a:xfrm>
              <a:off x="1156" y="5627"/>
              <a:ext cx="235" cy="1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6" name="Oval 1855"/>
            <p:cNvSpPr>
              <a:spLocks noChangeArrowheads="1"/>
            </p:cNvSpPr>
            <p:nvPr/>
          </p:nvSpPr>
          <p:spPr bwMode="auto">
            <a:xfrm>
              <a:off x="1020" y="5753"/>
              <a:ext cx="162" cy="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7" name="Oval 1856"/>
            <p:cNvSpPr>
              <a:spLocks noChangeArrowheads="1"/>
            </p:cNvSpPr>
            <p:nvPr/>
          </p:nvSpPr>
          <p:spPr bwMode="auto">
            <a:xfrm>
              <a:off x="1032" y="5753"/>
              <a:ext cx="151" cy="10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8" name="Oval 1857"/>
            <p:cNvSpPr>
              <a:spLocks noChangeArrowheads="1"/>
            </p:cNvSpPr>
            <p:nvPr/>
          </p:nvSpPr>
          <p:spPr bwMode="auto">
            <a:xfrm>
              <a:off x="1044" y="5757"/>
              <a:ext cx="143" cy="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79" name="Oval 1858"/>
            <p:cNvSpPr>
              <a:spLocks noChangeArrowheads="1"/>
            </p:cNvSpPr>
            <p:nvPr/>
          </p:nvSpPr>
          <p:spPr bwMode="auto">
            <a:xfrm>
              <a:off x="1090" y="573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80" name="Oval 1859"/>
            <p:cNvSpPr>
              <a:spLocks noChangeArrowheads="1"/>
            </p:cNvSpPr>
            <p:nvPr/>
          </p:nvSpPr>
          <p:spPr bwMode="auto">
            <a:xfrm>
              <a:off x="1098" y="5741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81" name="Oval 1860"/>
            <p:cNvSpPr>
              <a:spLocks noChangeArrowheads="1"/>
            </p:cNvSpPr>
            <p:nvPr/>
          </p:nvSpPr>
          <p:spPr bwMode="auto">
            <a:xfrm>
              <a:off x="1101" y="5713"/>
              <a:ext cx="214" cy="1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82" name="Oval 1861"/>
            <p:cNvSpPr>
              <a:spLocks noChangeArrowheads="1"/>
            </p:cNvSpPr>
            <p:nvPr/>
          </p:nvSpPr>
          <p:spPr bwMode="auto">
            <a:xfrm>
              <a:off x="1273" y="575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83" name="Oval 1862"/>
            <p:cNvSpPr>
              <a:spLocks noChangeArrowheads="1"/>
            </p:cNvSpPr>
            <p:nvPr/>
          </p:nvSpPr>
          <p:spPr bwMode="auto">
            <a:xfrm>
              <a:off x="1269" y="5760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84" name="Oval 1863"/>
            <p:cNvSpPr>
              <a:spLocks noChangeArrowheads="1"/>
            </p:cNvSpPr>
            <p:nvPr/>
          </p:nvSpPr>
          <p:spPr bwMode="auto">
            <a:xfrm>
              <a:off x="1268" y="5751"/>
              <a:ext cx="205" cy="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267214" y="270892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인터넷 또는</a:t>
            </a:r>
            <a:endParaRPr lang="en-US" altLang="ko-KR" b="1" dirty="0"/>
          </a:p>
          <a:p>
            <a:r>
              <a:rPr lang="ko-KR" altLang="en-US" b="1" dirty="0"/>
              <a:t> 외부 네트워크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90525" y="555962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Host PC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442413" y="363573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192.168.0.1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333967" y="4365104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192.168.0.104</a:t>
            </a:r>
            <a:endParaRPr lang="ko-KR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567762" y="3419708"/>
            <a:ext cx="6303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NAT</a:t>
            </a:r>
            <a:endParaRPr lang="ko-KR" alt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22199" y="4746630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192.168.0.108</a:t>
            </a:r>
            <a:endParaRPr lang="ko-KR" altLang="en-US" sz="1600" b="1" dirty="0"/>
          </a:p>
        </p:txBody>
      </p:sp>
      <p:cxnSp>
        <p:nvCxnSpPr>
          <p:cNvPr id="91" name="직선 연결선 90"/>
          <p:cNvCxnSpPr/>
          <p:nvPr/>
        </p:nvCxnSpPr>
        <p:spPr>
          <a:xfrm flipH="1">
            <a:off x="3395760" y="3604374"/>
            <a:ext cx="508301" cy="138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31" y="4805536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3075121" y="572396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VM1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54618" y="532269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………..</a:t>
            </a:r>
            <a:endParaRPr lang="ko-KR" altLang="en-US" sz="1600" b="1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4217245" y="3604374"/>
            <a:ext cx="1295646" cy="15655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6" y="4834227"/>
            <a:ext cx="1003191" cy="97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163353" y="573325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 n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287106" y="4560808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192.168.0.252</a:t>
            </a:r>
            <a:endParaRPr lang="ko-KR" altLang="en-US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847494" y="2699628"/>
            <a:ext cx="35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공유기</a:t>
            </a:r>
            <a:r>
              <a:rPr lang="en-US" altLang="ko-KR" sz="1600" dirty="0"/>
              <a:t>(</a:t>
            </a:r>
            <a:r>
              <a:rPr lang="ko-KR" altLang="en-US" sz="1600" dirty="0"/>
              <a:t>이 모뎀이 </a:t>
            </a:r>
            <a:r>
              <a:rPr lang="en-US" altLang="ko-KR" sz="1600" dirty="0"/>
              <a:t>switch </a:t>
            </a:r>
            <a:r>
              <a:rPr lang="ko-KR" altLang="en-US" sz="1600" dirty="0"/>
              <a:t>역할을 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524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아파치 서버 다운로드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apt-get –y install apache2     &lt;-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systemctl</a:t>
            </a:r>
            <a:r>
              <a:rPr lang="en-US" altLang="ko-KR" sz="2000" dirty="0"/>
              <a:t> start apache2      &lt;- </a:t>
            </a:r>
            <a:r>
              <a:rPr lang="ko-KR" altLang="en-US" sz="2000" dirty="0"/>
              <a:t>서버 시작</a:t>
            </a:r>
            <a:endParaRPr lang="en-US" altLang="ko-KR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62293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72791" y="3140968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아파치 서버 설치</a:t>
            </a:r>
            <a:r>
              <a:rPr lang="en-US" altLang="ko-KR" sz="2800" dirty="0"/>
              <a:t> </a:t>
            </a:r>
            <a:r>
              <a:rPr lang="ko-KR" altLang="en-US" sz="2800" dirty="0"/>
              <a:t>확인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1800" dirty="0"/>
              <a:t>    (</a:t>
            </a:r>
            <a:r>
              <a:rPr lang="ko-KR" altLang="en-US" sz="1800" dirty="0"/>
              <a:t>웹 페이지에 </a:t>
            </a:r>
            <a:r>
              <a:rPr lang="en-US" altLang="ko-KR" sz="1800" dirty="0"/>
              <a:t>localhost </a:t>
            </a:r>
            <a:r>
              <a:rPr lang="ko-KR" altLang="en-US" sz="1800" dirty="0"/>
              <a:t>혹은</a:t>
            </a:r>
            <a:r>
              <a:rPr lang="en-US" altLang="ko-KR" sz="1400" dirty="0"/>
              <a:t> </a:t>
            </a:r>
            <a:r>
              <a:rPr lang="en-US" altLang="ko-KR" sz="1800" dirty="0"/>
              <a:t>10.0.2.15</a:t>
            </a:r>
            <a:r>
              <a:rPr lang="en-US" altLang="ko-KR" sz="1400" dirty="0"/>
              <a:t> </a:t>
            </a:r>
            <a:r>
              <a:rPr lang="ko-KR" altLang="en-US" sz="1800" dirty="0"/>
              <a:t>치면 아래와 같은 페이지 나옴</a:t>
            </a:r>
            <a:r>
              <a:rPr lang="en-US" altLang="ko-KR" sz="1800" dirty="0"/>
              <a:t>)</a:t>
            </a:r>
            <a:endParaRPr lang="en-US" altLang="ko-K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3" y="2527580"/>
            <a:ext cx="6542310" cy="41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91703" y="2708920"/>
            <a:ext cx="13321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2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홈페이지 대문 만들기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vi </a:t>
            </a:r>
            <a:r>
              <a:rPr lang="ko-KR" altLang="en-US" sz="2000" dirty="0"/>
              <a:t>에디터를 이용해서 </a:t>
            </a:r>
            <a:r>
              <a:rPr lang="en-US" altLang="ko-KR" sz="2000" dirty="0"/>
              <a:t>“index.html” </a:t>
            </a:r>
            <a:r>
              <a:rPr lang="ko-KR" altLang="en-US" sz="2000" dirty="0"/>
              <a:t>파일 만들기</a:t>
            </a:r>
            <a:r>
              <a:rPr lang="en-US" altLang="ko-KR" sz="2000" dirty="0"/>
              <a:t>(vi index.html)</a:t>
            </a:r>
          </a:p>
          <a:p>
            <a:pPr marL="0" indent="0">
              <a:buNone/>
            </a:pPr>
            <a:r>
              <a:rPr lang="en-US" altLang="ko-KR" sz="2000" dirty="0"/>
              <a:t>      - /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/www/html/index.html</a:t>
            </a:r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en-US" altLang="ko-KR" sz="2000" b="1" dirty="0">
                <a:solidFill>
                  <a:srgbClr val="FF0000"/>
                </a:solidFill>
              </a:rPr>
              <a:t>/</a:t>
            </a:r>
            <a:r>
              <a:rPr lang="en-US" altLang="ko-KR" sz="2000" b="1" dirty="0" err="1">
                <a:solidFill>
                  <a:srgbClr val="FF0000"/>
                </a:solidFill>
              </a:rPr>
              <a:t>var</a:t>
            </a:r>
            <a:r>
              <a:rPr lang="en-US" altLang="ko-KR" sz="2000" b="1" dirty="0">
                <a:solidFill>
                  <a:srgbClr val="FF0000"/>
                </a:solidFill>
              </a:rPr>
              <a:t>/www/html/ </a:t>
            </a:r>
            <a:r>
              <a:rPr lang="ko-KR" altLang="en-US" sz="2000" b="1" dirty="0">
                <a:solidFill>
                  <a:srgbClr val="FF0000"/>
                </a:solidFill>
              </a:rPr>
              <a:t>디렉터리는 웹 서비스의 홈 디렉터리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      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56992"/>
            <a:ext cx="32575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0827"/>
            <a:ext cx="432048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</p:spTree>
    <p:extLst>
      <p:ext uri="{BB962C8B-B14F-4D97-AF65-F5344CB8AC3E}">
        <p14:creationId xmlns:p14="http://schemas.microsoft.com/office/powerpoint/2010/main" val="138958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외부에서 서버에 접속하기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-  </a:t>
            </a:r>
            <a:r>
              <a:rPr lang="ko-KR" altLang="en-US" sz="2000" dirty="0"/>
              <a:t>윈도우에서 </a:t>
            </a:r>
            <a:r>
              <a:rPr lang="en-US" altLang="ko-KR" sz="2000" dirty="0"/>
              <a:t>192.168.0.108(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서버 </a:t>
            </a:r>
            <a:r>
              <a:rPr lang="en-US" altLang="ko-KR" sz="2000" dirty="0"/>
              <a:t>IP</a:t>
            </a:r>
            <a:r>
              <a:rPr lang="ko-KR" altLang="en-US" sz="2000" dirty="0"/>
              <a:t>에 맞게 입력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3" y="2780928"/>
            <a:ext cx="7543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03648" y="4149080"/>
            <a:ext cx="568863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0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네트워크 </a:t>
            </a:r>
            <a:r>
              <a:rPr lang="ko-KR" altLang="en-US" sz="2800" dirty="0" err="1"/>
              <a:t>셋팅</a:t>
            </a:r>
            <a:r>
              <a:rPr lang="en-US" altLang="ko-KR" sz="2800" dirty="0"/>
              <a:t>(NAT </a:t>
            </a:r>
            <a:r>
              <a:rPr lang="ko-KR" altLang="en-US" sz="2800" dirty="0"/>
              <a:t>네트워크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sp>
        <p:nvSpPr>
          <p:cNvPr id="9" name="타원 8"/>
          <p:cNvSpPr/>
          <p:nvPr/>
        </p:nvSpPr>
        <p:spPr>
          <a:xfrm>
            <a:off x="827424" y="3255870"/>
            <a:ext cx="6217349" cy="2909434"/>
          </a:xfrm>
          <a:prstGeom prst="ellipse">
            <a:avLst/>
          </a:prstGeom>
          <a:solidFill>
            <a:srgbClr val="00B0F0">
              <a:alpha val="3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4007" y="551723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VM1</a:t>
            </a:r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051720" y="3356992"/>
            <a:ext cx="1658511" cy="14867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67" y="4509120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꺾인 연결선 13"/>
          <p:cNvCxnSpPr/>
          <p:nvPr/>
        </p:nvCxnSpPr>
        <p:spPr>
          <a:xfrm flipV="1">
            <a:off x="3936098" y="2852936"/>
            <a:ext cx="2327812" cy="259918"/>
          </a:xfrm>
          <a:prstGeom prst="bentConnector3">
            <a:avLst>
              <a:gd name="adj1" fmla="val -6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52" y="2862937"/>
            <a:ext cx="1224692" cy="70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839"/>
          <p:cNvGrpSpPr>
            <a:grpSpLocks/>
          </p:cNvGrpSpPr>
          <p:nvPr/>
        </p:nvGrpSpPr>
        <p:grpSpPr bwMode="auto">
          <a:xfrm>
            <a:off x="6012160" y="2420888"/>
            <a:ext cx="2016224" cy="936104"/>
            <a:chOff x="1020" y="5604"/>
            <a:chExt cx="576" cy="324"/>
          </a:xfrm>
        </p:grpSpPr>
        <p:sp>
          <p:nvSpPr>
            <p:cNvPr id="17" name="Oval 1840"/>
            <p:cNvSpPr>
              <a:spLocks noChangeArrowheads="1"/>
            </p:cNvSpPr>
            <p:nvPr/>
          </p:nvSpPr>
          <p:spPr bwMode="auto">
            <a:xfrm>
              <a:off x="1287" y="5645"/>
              <a:ext cx="232" cy="1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8" name="Oval 1841"/>
            <p:cNvSpPr>
              <a:spLocks noChangeArrowheads="1"/>
            </p:cNvSpPr>
            <p:nvPr/>
          </p:nvSpPr>
          <p:spPr bwMode="auto">
            <a:xfrm>
              <a:off x="1069" y="5678"/>
              <a:ext cx="162" cy="1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9" name="Oval 1842"/>
            <p:cNvSpPr>
              <a:spLocks noChangeArrowheads="1"/>
            </p:cNvSpPr>
            <p:nvPr/>
          </p:nvSpPr>
          <p:spPr bwMode="auto">
            <a:xfrm>
              <a:off x="1132" y="5705"/>
              <a:ext cx="232" cy="169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0" name="Oval 1843"/>
            <p:cNvSpPr>
              <a:spLocks noChangeArrowheads="1"/>
            </p:cNvSpPr>
            <p:nvPr/>
          </p:nvSpPr>
          <p:spPr bwMode="auto">
            <a:xfrm>
              <a:off x="1364" y="5726"/>
              <a:ext cx="232" cy="1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1" name="Oval 1844"/>
            <p:cNvSpPr>
              <a:spLocks noChangeArrowheads="1"/>
            </p:cNvSpPr>
            <p:nvPr/>
          </p:nvSpPr>
          <p:spPr bwMode="auto">
            <a:xfrm>
              <a:off x="1282" y="5653"/>
              <a:ext cx="218" cy="17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2" name="Oval 1845"/>
            <p:cNvSpPr>
              <a:spLocks noChangeArrowheads="1"/>
            </p:cNvSpPr>
            <p:nvPr/>
          </p:nvSpPr>
          <p:spPr bwMode="auto">
            <a:xfrm>
              <a:off x="1078" y="5684"/>
              <a:ext cx="152" cy="10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3" name="Oval 1846"/>
            <p:cNvSpPr>
              <a:spLocks noChangeArrowheads="1"/>
            </p:cNvSpPr>
            <p:nvPr/>
          </p:nvSpPr>
          <p:spPr bwMode="auto">
            <a:xfrm>
              <a:off x="1137" y="5709"/>
              <a:ext cx="218" cy="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4" name="Oval 1847"/>
            <p:cNvSpPr>
              <a:spLocks noChangeArrowheads="1"/>
            </p:cNvSpPr>
            <p:nvPr/>
          </p:nvSpPr>
          <p:spPr bwMode="auto">
            <a:xfrm>
              <a:off x="1355" y="5728"/>
              <a:ext cx="217" cy="12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5" name="Oval 1848"/>
            <p:cNvSpPr>
              <a:spLocks noChangeArrowheads="1"/>
            </p:cNvSpPr>
            <p:nvPr/>
          </p:nvSpPr>
          <p:spPr bwMode="auto">
            <a:xfrm>
              <a:off x="1280" y="5663"/>
              <a:ext cx="206" cy="1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6" name="Oval 1849"/>
            <p:cNvSpPr>
              <a:spLocks noChangeArrowheads="1"/>
            </p:cNvSpPr>
            <p:nvPr/>
          </p:nvSpPr>
          <p:spPr bwMode="auto">
            <a:xfrm>
              <a:off x="1088" y="5692"/>
              <a:ext cx="143" cy="1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7" name="Oval 1850"/>
            <p:cNvSpPr>
              <a:spLocks noChangeArrowheads="1"/>
            </p:cNvSpPr>
            <p:nvPr/>
          </p:nvSpPr>
          <p:spPr bwMode="auto">
            <a:xfrm>
              <a:off x="1144" y="5716"/>
              <a:ext cx="205" cy="14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8" name="Oval 1851"/>
            <p:cNvSpPr>
              <a:spLocks noChangeArrowheads="1"/>
            </p:cNvSpPr>
            <p:nvPr/>
          </p:nvSpPr>
          <p:spPr bwMode="auto">
            <a:xfrm>
              <a:off x="1349" y="5734"/>
              <a:ext cx="205" cy="1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9" name="Oval 1852"/>
            <p:cNvSpPr>
              <a:spLocks noChangeArrowheads="1"/>
            </p:cNvSpPr>
            <p:nvPr/>
          </p:nvSpPr>
          <p:spPr bwMode="auto">
            <a:xfrm>
              <a:off x="1146" y="5604"/>
              <a:ext cx="239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0" name="Oval 1853"/>
            <p:cNvSpPr>
              <a:spLocks noChangeArrowheads="1"/>
            </p:cNvSpPr>
            <p:nvPr/>
          </p:nvSpPr>
          <p:spPr bwMode="auto">
            <a:xfrm>
              <a:off x="1151" y="5615"/>
              <a:ext cx="223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1" name="Oval 1854"/>
            <p:cNvSpPr>
              <a:spLocks noChangeArrowheads="1"/>
            </p:cNvSpPr>
            <p:nvPr/>
          </p:nvSpPr>
          <p:spPr bwMode="auto">
            <a:xfrm>
              <a:off x="1156" y="5627"/>
              <a:ext cx="235" cy="1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2" name="Oval 1855"/>
            <p:cNvSpPr>
              <a:spLocks noChangeArrowheads="1"/>
            </p:cNvSpPr>
            <p:nvPr/>
          </p:nvSpPr>
          <p:spPr bwMode="auto">
            <a:xfrm>
              <a:off x="1020" y="5753"/>
              <a:ext cx="162" cy="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3" name="Oval 1856"/>
            <p:cNvSpPr>
              <a:spLocks noChangeArrowheads="1"/>
            </p:cNvSpPr>
            <p:nvPr/>
          </p:nvSpPr>
          <p:spPr bwMode="auto">
            <a:xfrm>
              <a:off x="1032" y="5753"/>
              <a:ext cx="151" cy="10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4" name="Oval 1857"/>
            <p:cNvSpPr>
              <a:spLocks noChangeArrowheads="1"/>
            </p:cNvSpPr>
            <p:nvPr/>
          </p:nvSpPr>
          <p:spPr bwMode="auto">
            <a:xfrm>
              <a:off x="1044" y="5757"/>
              <a:ext cx="143" cy="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5" name="Oval 1858"/>
            <p:cNvSpPr>
              <a:spLocks noChangeArrowheads="1"/>
            </p:cNvSpPr>
            <p:nvPr/>
          </p:nvSpPr>
          <p:spPr bwMode="auto">
            <a:xfrm>
              <a:off x="1090" y="573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6" name="Oval 1859"/>
            <p:cNvSpPr>
              <a:spLocks noChangeArrowheads="1"/>
            </p:cNvSpPr>
            <p:nvPr/>
          </p:nvSpPr>
          <p:spPr bwMode="auto">
            <a:xfrm>
              <a:off x="1098" y="5741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7" name="Oval 1860"/>
            <p:cNvSpPr>
              <a:spLocks noChangeArrowheads="1"/>
            </p:cNvSpPr>
            <p:nvPr/>
          </p:nvSpPr>
          <p:spPr bwMode="auto">
            <a:xfrm>
              <a:off x="1101" y="5713"/>
              <a:ext cx="214" cy="1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8" name="Oval 1861"/>
            <p:cNvSpPr>
              <a:spLocks noChangeArrowheads="1"/>
            </p:cNvSpPr>
            <p:nvPr/>
          </p:nvSpPr>
          <p:spPr bwMode="auto">
            <a:xfrm>
              <a:off x="1273" y="575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9" name="Oval 1862"/>
            <p:cNvSpPr>
              <a:spLocks noChangeArrowheads="1"/>
            </p:cNvSpPr>
            <p:nvPr/>
          </p:nvSpPr>
          <p:spPr bwMode="auto">
            <a:xfrm>
              <a:off x="1269" y="5760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40" name="Oval 1863"/>
            <p:cNvSpPr>
              <a:spLocks noChangeArrowheads="1"/>
            </p:cNvSpPr>
            <p:nvPr/>
          </p:nvSpPr>
          <p:spPr bwMode="auto">
            <a:xfrm>
              <a:off x="1268" y="5751"/>
              <a:ext cx="205" cy="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95206" y="2564904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인터넷 또는</a:t>
            </a:r>
            <a:endParaRPr lang="en-US" altLang="ko-KR" b="1" dirty="0"/>
          </a:p>
          <a:p>
            <a:r>
              <a:rPr lang="ko-KR" altLang="en-US" b="1" dirty="0"/>
              <a:t> 외부 네트워크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94341" y="256490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Host PC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70405" y="349171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10.0.2.1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261959" y="4221088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10.0.2.15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95754" y="3275692"/>
            <a:ext cx="6303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NAT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350191" y="4602614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10.0.2.4</a:t>
            </a:r>
            <a:endParaRPr lang="ko-KR" altLang="en-US" sz="1600" b="1" dirty="0"/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3323752" y="3460358"/>
            <a:ext cx="508301" cy="138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23" y="4661520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003113" y="557994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VM2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82610" y="517867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………..</a:t>
            </a:r>
            <a:endParaRPr lang="ko-KR" altLang="en-US" sz="1600" b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4145237" y="3460358"/>
            <a:ext cx="1295646" cy="15655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88" y="4690211"/>
            <a:ext cx="1003191" cy="97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091345" y="55892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 n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15098" y="441679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10.0.2.100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7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4222"/>
            <a:ext cx="3240360" cy="277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 서비스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네트워크 </a:t>
            </a:r>
            <a:r>
              <a:rPr lang="ko-KR" altLang="en-US" sz="2800" dirty="0" err="1"/>
              <a:t>셋팅</a:t>
            </a:r>
            <a:r>
              <a:rPr lang="en-US" altLang="ko-KR" sz="2800" dirty="0"/>
              <a:t>(NAT </a:t>
            </a:r>
            <a:r>
              <a:rPr lang="ko-KR" altLang="en-US" sz="2800" dirty="0"/>
              <a:t>네트워크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7541" y="2654461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62888"/>
            <a:ext cx="403318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837319" y="3889041"/>
            <a:ext cx="88680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4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13012</TotalTime>
  <Words>890</Words>
  <Application>Microsoft Office PowerPoint</Application>
  <PresentationFormat>화면 슬라이드 쇼(4:3)</PresentationFormat>
  <Paragraphs>185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시스템서버운영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  <vt:lpstr>웹 서비스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374</cp:revision>
  <dcterms:created xsi:type="dcterms:W3CDTF">2020-03-05T03:07:47Z</dcterms:created>
  <dcterms:modified xsi:type="dcterms:W3CDTF">2020-11-22T04:29:10Z</dcterms:modified>
</cp:coreProperties>
</file>