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358" r:id="rId3"/>
    <p:sldId id="360" r:id="rId4"/>
    <p:sldId id="361" r:id="rId5"/>
    <p:sldId id="319" r:id="rId6"/>
    <p:sldId id="347" r:id="rId7"/>
    <p:sldId id="348" r:id="rId8"/>
    <p:sldId id="350" r:id="rId9"/>
    <p:sldId id="351" r:id="rId10"/>
    <p:sldId id="352" r:id="rId11"/>
    <p:sldId id="355" r:id="rId12"/>
    <p:sldId id="327" r:id="rId13"/>
    <p:sldId id="328" r:id="rId14"/>
    <p:sldId id="330" r:id="rId15"/>
    <p:sldId id="331" r:id="rId16"/>
    <p:sldId id="357" r:id="rId17"/>
    <p:sldId id="329" r:id="rId18"/>
    <p:sldId id="332" r:id="rId19"/>
    <p:sldId id="345" r:id="rId20"/>
    <p:sldId id="337" r:id="rId21"/>
    <p:sldId id="340" r:id="rId22"/>
    <p:sldId id="341" r:id="rId23"/>
    <p:sldId id="342" r:id="rId24"/>
    <p:sldId id="343" r:id="rId2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50" autoAdjust="0"/>
    <p:restoredTop sz="73289" autoAdjust="0"/>
  </p:normalViewPr>
  <p:slideViewPr>
    <p:cSldViewPr>
      <p:cViewPr varScale="1">
        <p:scale>
          <a:sx n="60" d="100"/>
          <a:sy n="60" d="100"/>
        </p:scale>
        <p:origin x="217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3187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666027-97F3-499C-BE6F-B124B409ED76}" type="datetimeFigureOut">
              <a:rPr lang="ko-KR" altLang="en-US" smtClean="0"/>
              <a:t>2020-10-30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8E5A37-1470-4B40-A4F8-0A3AC6566C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70059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누구꺼냐</a:t>
            </a:r>
            <a:r>
              <a:rPr lang="en-US" altLang="ko-KR" dirty="0"/>
              <a:t>? -&gt; </a:t>
            </a:r>
            <a:r>
              <a:rPr lang="ko-KR" altLang="en-US" dirty="0"/>
              <a:t>소유권</a:t>
            </a:r>
            <a:endParaRPr lang="en-US" altLang="ko-KR" dirty="0"/>
          </a:p>
          <a:p>
            <a:r>
              <a:rPr lang="ko-KR" altLang="en-US" dirty="0"/>
              <a:t>어디까지 실행시킬 수 있느냐 </a:t>
            </a:r>
            <a:r>
              <a:rPr lang="en-US" altLang="ko-KR" dirty="0"/>
              <a:t>-&gt; </a:t>
            </a:r>
            <a:r>
              <a:rPr lang="ko-KR" altLang="en-US" dirty="0"/>
              <a:t>허가권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파일의 종류</a:t>
            </a:r>
            <a:r>
              <a:rPr lang="en-US" altLang="ko-KR" dirty="0"/>
              <a:t>(d : </a:t>
            </a:r>
            <a:r>
              <a:rPr lang="ko-KR" altLang="en-US" dirty="0"/>
              <a:t>디렉터리</a:t>
            </a:r>
            <a:r>
              <a:rPr lang="en-US" altLang="ko-KR" dirty="0"/>
              <a:t>,    l : </a:t>
            </a:r>
            <a:r>
              <a:rPr lang="ko-KR" altLang="en-US" dirty="0"/>
              <a:t>링크파일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허가권 </a:t>
            </a:r>
            <a:r>
              <a:rPr lang="en-US" altLang="ko-KR" dirty="0"/>
              <a:t>: </a:t>
            </a:r>
            <a:r>
              <a:rPr lang="ko-KR" altLang="en-US" dirty="0"/>
              <a:t>누구에게 어떤 기능을 허가해줬느냐</a:t>
            </a:r>
            <a:r>
              <a:rPr lang="en-US" altLang="ko-KR" dirty="0"/>
              <a:t>(r : </a:t>
            </a:r>
            <a:r>
              <a:rPr lang="ko-KR" altLang="en-US" dirty="0"/>
              <a:t>읽기권한</a:t>
            </a:r>
            <a:r>
              <a:rPr lang="en-US" altLang="ko-KR" dirty="0"/>
              <a:t>,   w : </a:t>
            </a:r>
            <a:r>
              <a:rPr lang="ko-KR" altLang="en-US" dirty="0"/>
              <a:t>쓰기권한</a:t>
            </a:r>
            <a:r>
              <a:rPr lang="en-US" altLang="ko-KR" dirty="0"/>
              <a:t>,   - : </a:t>
            </a:r>
            <a:r>
              <a:rPr lang="ko-KR" altLang="en-US" dirty="0"/>
              <a:t>실행권한</a:t>
            </a:r>
            <a:r>
              <a:rPr lang="en-US" altLang="ko-KR" dirty="0"/>
              <a:t>(</a:t>
            </a:r>
            <a:r>
              <a:rPr lang="ko-KR" altLang="en-US" dirty="0"/>
              <a:t>권한이 생기면 </a:t>
            </a:r>
            <a:r>
              <a:rPr lang="en-US" altLang="ko-KR" dirty="0"/>
              <a:t>x</a:t>
            </a:r>
            <a:r>
              <a:rPr lang="ko-KR" altLang="en-US" dirty="0"/>
              <a:t>로 표시됨</a:t>
            </a:r>
            <a:r>
              <a:rPr lang="en-US" altLang="ko-KR" dirty="0"/>
              <a:t>))</a:t>
            </a:r>
          </a:p>
          <a:p>
            <a:endParaRPr lang="en-US" altLang="ko-KR" dirty="0"/>
          </a:p>
          <a:p>
            <a:r>
              <a:rPr lang="ko-KR" altLang="en-US" dirty="0"/>
              <a:t>그냥 허가권은 소유자의 허가권임   </a:t>
            </a:r>
            <a:r>
              <a:rPr lang="en-US" altLang="ko-KR" dirty="0"/>
              <a:t>-&gt;  user </a:t>
            </a:r>
            <a:r>
              <a:rPr lang="ko-KR" altLang="en-US" dirty="0"/>
              <a:t>권한</a:t>
            </a:r>
            <a:endParaRPr lang="en-US" altLang="ko-KR" dirty="0"/>
          </a:p>
          <a:p>
            <a:r>
              <a:rPr lang="ko-KR" altLang="en-US" dirty="0"/>
              <a:t>그룹허가권은 허가가 된 그룹이 </a:t>
            </a:r>
            <a:r>
              <a:rPr lang="ko-KR" altLang="en-US" dirty="0" err="1"/>
              <a:t>어디냐는</a:t>
            </a:r>
            <a:r>
              <a:rPr lang="ko-KR" altLang="en-US" dirty="0"/>
              <a:t> 의미이고</a:t>
            </a:r>
            <a:r>
              <a:rPr lang="en-US" altLang="ko-KR" dirty="0"/>
              <a:t>, </a:t>
            </a:r>
            <a:r>
              <a:rPr lang="ko-KR" altLang="en-US" dirty="0"/>
              <a:t>그 그룹은 명시하는 곳이 소속 그룹임    </a:t>
            </a:r>
            <a:r>
              <a:rPr lang="en-US" altLang="ko-KR" dirty="0"/>
              <a:t>-&gt;  group </a:t>
            </a:r>
            <a:r>
              <a:rPr lang="ko-KR" altLang="en-US" dirty="0"/>
              <a:t>권한</a:t>
            </a:r>
            <a:endParaRPr lang="en-US" altLang="ko-KR" dirty="0"/>
          </a:p>
          <a:p>
            <a:r>
              <a:rPr lang="ko-KR" altLang="en-US" dirty="0"/>
              <a:t>그룹에 없는 사람들에게 허가한 허가권이 기타허가권  </a:t>
            </a:r>
            <a:r>
              <a:rPr lang="en-US" altLang="ko-KR" dirty="0"/>
              <a:t>-&gt;   others </a:t>
            </a:r>
            <a:r>
              <a:rPr lang="ko-KR" altLang="en-US" dirty="0"/>
              <a:t>권한</a:t>
            </a:r>
            <a:endParaRPr lang="en-US" altLang="ko-KR" dirty="0"/>
          </a:p>
          <a:p>
            <a:r>
              <a:rPr lang="ko-KR" altLang="en-US" dirty="0"/>
              <a:t>파일링크 수는 하드링크의 수를 의미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8E5A37-1470-4B40-A4F8-0A3AC6566C0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93026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8E5A37-1470-4B40-A4F8-0A3AC6566C0A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60474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+</a:t>
            </a:r>
            <a:r>
              <a:rPr lang="ko-KR" altLang="en-US" dirty="0"/>
              <a:t>는 포 그라운드로 전환했을 때 백그라운드로 돌고있는 프로세스들 중에 제일 먼저 튀어나올 놈들을 보여줌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는 그 다음의 순서가 무엇인지 보여줌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sleep + 10000000</a:t>
            </a:r>
            <a:r>
              <a:rPr lang="ko-KR" altLang="en-US" dirty="0"/>
              <a:t>은 </a:t>
            </a:r>
            <a:r>
              <a:rPr lang="en-US" altLang="ko-KR" dirty="0"/>
              <a:t>10000000</a:t>
            </a:r>
            <a:r>
              <a:rPr lang="ko-KR" altLang="en-US" dirty="0"/>
              <a:t> 시간동안 쉬라는 의미</a:t>
            </a:r>
            <a:r>
              <a:rPr lang="en-US" altLang="ko-KR" dirty="0"/>
              <a:t>(stop</a:t>
            </a:r>
            <a:r>
              <a:rPr lang="ko-KR" altLang="en-US" dirty="0"/>
              <a:t>과 </a:t>
            </a:r>
            <a:r>
              <a:rPr lang="ko-KR" altLang="en-US" dirty="0" err="1"/>
              <a:t>비슷</a:t>
            </a:r>
            <a:r>
              <a:rPr lang="en-US" altLang="ko-KR" dirty="0"/>
              <a:t>)</a:t>
            </a:r>
            <a:endParaRPr lang="ko-KR" altLang="en-US" dirty="0"/>
          </a:p>
          <a:p>
            <a:endParaRPr lang="en-US" altLang="ko-KR" dirty="0"/>
          </a:p>
          <a:p>
            <a:r>
              <a:rPr lang="en-US" altLang="ko-KR" dirty="0" err="1"/>
              <a:t>bg</a:t>
            </a:r>
            <a:r>
              <a:rPr lang="en-US" altLang="ko-KR" dirty="0"/>
              <a:t> 1</a:t>
            </a:r>
            <a:r>
              <a:rPr lang="ko-KR" altLang="en-US" dirty="0"/>
              <a:t>과 </a:t>
            </a:r>
            <a:r>
              <a:rPr lang="en-US" altLang="ko-KR" dirty="0" err="1"/>
              <a:t>bg</a:t>
            </a:r>
            <a:r>
              <a:rPr lang="en-US" altLang="ko-KR" dirty="0"/>
              <a:t> 2 </a:t>
            </a:r>
            <a:r>
              <a:rPr lang="ko-KR" altLang="en-US" dirty="0" err="1"/>
              <a:t>이런식으로</a:t>
            </a:r>
            <a:r>
              <a:rPr lang="ko-KR" altLang="en-US" dirty="0"/>
              <a:t> 백그라운드 여러 개 설정 가능</a:t>
            </a:r>
            <a:endParaRPr lang="en-US" altLang="ko-KR" dirty="0"/>
          </a:p>
          <a:p>
            <a:r>
              <a:rPr lang="ko-KR" altLang="en-US" dirty="0"/>
              <a:t>포그라운드</a:t>
            </a:r>
            <a:r>
              <a:rPr lang="en-US" altLang="ko-KR" dirty="0"/>
              <a:t> </a:t>
            </a:r>
            <a:r>
              <a:rPr lang="ko-KR" altLang="en-US" dirty="0"/>
              <a:t>시 </a:t>
            </a:r>
            <a:r>
              <a:rPr lang="en-US" altLang="ko-KR" dirty="0"/>
              <a:t>Ctrl + Z</a:t>
            </a:r>
            <a:r>
              <a:rPr lang="ko-KR" altLang="en-US" dirty="0"/>
              <a:t>로 정지 후 변경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8E5A37-1470-4B40-A4F8-0A3AC6566C0A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19199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*</a:t>
            </a:r>
            <a:r>
              <a:rPr lang="ko-KR" altLang="en-US" dirty="0"/>
              <a:t>은 </a:t>
            </a:r>
            <a:r>
              <a:rPr lang="ko-KR" altLang="en-US" dirty="0" err="1"/>
              <a:t>관계없이를</a:t>
            </a:r>
            <a:r>
              <a:rPr lang="ko-KR" altLang="en-US" dirty="0"/>
              <a:t> 의미</a:t>
            </a:r>
            <a:endParaRPr lang="en-US" altLang="ko-KR" dirty="0"/>
          </a:p>
          <a:p>
            <a:r>
              <a:rPr lang="en-US" altLang="ko-KR" dirty="0"/>
              <a:t>Ctrl + d</a:t>
            </a:r>
            <a:r>
              <a:rPr lang="ko-KR" altLang="en-US" dirty="0"/>
              <a:t>하면 더 이상 명령 줄게 없다는 것을 의미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37 16 * * * root rm /root/0930/test</a:t>
            </a:r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ko-KR" altLang="en-US" dirty="0"/>
              <a:t>매일 </a:t>
            </a:r>
            <a:r>
              <a:rPr lang="en-US" altLang="ko-KR" dirty="0"/>
              <a:t>16</a:t>
            </a:r>
            <a:r>
              <a:rPr lang="ko-KR" altLang="en-US" dirty="0"/>
              <a:t>시 </a:t>
            </a:r>
            <a:r>
              <a:rPr lang="en-US" altLang="ko-KR" dirty="0"/>
              <a:t>37</a:t>
            </a:r>
            <a:r>
              <a:rPr lang="ko-KR" altLang="en-US" dirty="0"/>
              <a:t>분이 되면 작업을 해라는 의미</a:t>
            </a:r>
            <a:endParaRPr lang="en-US" altLang="ko-KR" dirty="0"/>
          </a:p>
          <a:p>
            <a:pPr marL="171450" indent="-171450">
              <a:buFont typeface="Symbol" panose="05050102010706020507" pitchFamily="18" charset="2"/>
              <a:buChar char="Þ"/>
            </a:pPr>
            <a:endParaRPr lang="en-US" altLang="ko-KR" dirty="0"/>
          </a:p>
          <a:p>
            <a:pPr marL="0" indent="0">
              <a:buFont typeface="Symbol" panose="05050102010706020507" pitchFamily="18" charset="2"/>
              <a:buNone/>
            </a:pPr>
            <a:r>
              <a:rPr lang="en-US" altLang="ko-KR" dirty="0"/>
              <a:t>at 4:44 pm</a:t>
            </a:r>
          </a:p>
          <a:p>
            <a:pPr marL="0" indent="0">
              <a:buFont typeface="Symbol" panose="05050102010706020507" pitchFamily="18" charset="2"/>
              <a:buNone/>
            </a:pPr>
            <a:r>
              <a:rPr lang="en-US" altLang="ko-KR" dirty="0"/>
              <a:t>at&gt; </a:t>
            </a:r>
            <a:r>
              <a:rPr lang="en-US" altLang="ko-KR" dirty="0" err="1"/>
              <a:t>init</a:t>
            </a:r>
            <a:r>
              <a:rPr lang="en-US" altLang="ko-KR" dirty="0"/>
              <a:t> 0</a:t>
            </a:r>
          </a:p>
          <a:p>
            <a:pPr marL="0" indent="0">
              <a:buFont typeface="Symbol" panose="05050102010706020507" pitchFamily="18" charset="2"/>
              <a:buNone/>
            </a:pPr>
            <a:r>
              <a:rPr lang="en-US" altLang="ko-KR" dirty="0"/>
              <a:t>^d</a:t>
            </a:r>
          </a:p>
          <a:p>
            <a:pPr marL="0" indent="0">
              <a:buFont typeface="Symbol" panose="05050102010706020507" pitchFamily="18" charset="2"/>
              <a:buNone/>
            </a:pPr>
            <a:r>
              <a:rPr lang="en-US" altLang="ko-KR" dirty="0"/>
              <a:t>=&gt; 4</a:t>
            </a:r>
            <a:r>
              <a:rPr lang="ko-KR" altLang="en-US" dirty="0"/>
              <a:t>시 </a:t>
            </a:r>
            <a:r>
              <a:rPr lang="en-US" altLang="ko-KR" dirty="0"/>
              <a:t>44</a:t>
            </a:r>
            <a:r>
              <a:rPr lang="ko-KR" altLang="en-US" dirty="0"/>
              <a:t>분에 프로그램 종료하라는 의미</a:t>
            </a:r>
            <a:endParaRPr lang="en-US" altLang="ko-KR" dirty="0"/>
          </a:p>
          <a:p>
            <a:pPr marL="0" indent="0">
              <a:buFont typeface="Symbol" panose="05050102010706020507" pitchFamily="18" charset="2"/>
              <a:buNone/>
            </a:pPr>
            <a:endParaRPr lang="en-US" altLang="ko-KR" dirty="0"/>
          </a:p>
          <a:p>
            <a:pPr marL="0" indent="0">
              <a:buFont typeface="Symbol" panose="05050102010706020507" pitchFamily="18" charset="2"/>
              <a:buNone/>
            </a:pPr>
            <a:r>
              <a:rPr lang="en-US" altLang="ko-KR" dirty="0"/>
              <a:t>!! </a:t>
            </a:r>
            <a:r>
              <a:rPr lang="ko-KR" altLang="en-US" dirty="0"/>
              <a:t>시험 나옴 </a:t>
            </a:r>
            <a:r>
              <a:rPr lang="en-US" altLang="ko-KR" dirty="0"/>
              <a:t>!!</a:t>
            </a:r>
          </a:p>
          <a:p>
            <a:pPr marL="0" indent="0">
              <a:buFont typeface="Symbol" panose="05050102010706020507" pitchFamily="18" charset="2"/>
              <a:buNone/>
            </a:pPr>
            <a:r>
              <a:rPr lang="ko-KR" altLang="en-US" dirty="0"/>
              <a:t>모든 사용자 계정에서 </a:t>
            </a:r>
            <a:r>
              <a:rPr lang="en-US" altLang="ko-KR" dirty="0"/>
              <a:t>C</a:t>
            </a:r>
            <a:r>
              <a:rPr lang="ko-KR" altLang="en-US" dirty="0"/>
              <a:t>언어 파일</a:t>
            </a:r>
            <a:r>
              <a:rPr lang="en-US" altLang="ko-KR" dirty="0"/>
              <a:t>(*.c)</a:t>
            </a:r>
            <a:r>
              <a:rPr lang="ko-KR" altLang="en-US" dirty="0"/>
              <a:t>로 되어있는 것을 자정에 매월 </a:t>
            </a:r>
            <a:r>
              <a:rPr lang="en-US" altLang="ko-KR" dirty="0"/>
              <a:t>1</a:t>
            </a:r>
            <a:r>
              <a:rPr lang="ko-KR" altLang="en-US" dirty="0"/>
              <a:t>일 지워라</a:t>
            </a:r>
            <a:endParaRPr lang="en-US" altLang="ko-KR" dirty="0"/>
          </a:p>
          <a:p>
            <a:pPr marL="0" indent="0">
              <a:buFont typeface="Symbol" panose="05050102010706020507" pitchFamily="18" charset="2"/>
              <a:buNone/>
            </a:pPr>
            <a:r>
              <a:rPr lang="en-US" altLang="ko-KR" dirty="0"/>
              <a:t>00 00 1 * * root</a:t>
            </a:r>
            <a:r>
              <a:rPr lang="ko-KR" altLang="en-US" dirty="0"/>
              <a:t> </a:t>
            </a:r>
            <a:r>
              <a:rPr lang="en-US" altLang="ko-KR" dirty="0"/>
              <a:t>find /home –name “*.c” –exec rm { } \;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8E5A37-1470-4B40-A4F8-0A3AC6566C0A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41680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패키지 이용 </a:t>
            </a:r>
            <a:r>
              <a:rPr lang="en-US" altLang="ko-KR" dirty="0"/>
              <a:t>=&gt; </a:t>
            </a:r>
            <a:r>
              <a:rPr lang="en-US" altLang="ko-KR" dirty="0" err="1"/>
              <a:t>dpkg</a:t>
            </a:r>
            <a:r>
              <a:rPr lang="en-US" altLang="ko-KR" dirty="0"/>
              <a:t> –I</a:t>
            </a:r>
          </a:p>
          <a:p>
            <a:endParaRPr lang="en-US" altLang="ko-KR" dirty="0"/>
          </a:p>
          <a:p>
            <a:r>
              <a:rPr lang="en-US" altLang="ko-KR"/>
              <a:t>apt-get install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8E5A37-1470-4B40-A4F8-0A3AC6566C0A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72893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8E5A37-1470-4B40-A4F8-0A3AC6566C0A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25037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u+w</a:t>
            </a:r>
            <a:r>
              <a:rPr lang="ko-KR" altLang="en-US" dirty="0"/>
              <a:t>의 의미는 </a:t>
            </a:r>
            <a:r>
              <a:rPr lang="en-US" altLang="ko-KR" dirty="0"/>
              <a:t>user </a:t>
            </a:r>
            <a:r>
              <a:rPr lang="ko-KR" altLang="en-US" dirty="0"/>
              <a:t>사용자에게 </a:t>
            </a:r>
            <a:r>
              <a:rPr lang="en-US" altLang="ko-KR" dirty="0"/>
              <a:t>w </a:t>
            </a:r>
            <a:r>
              <a:rPr lang="ko-KR" altLang="en-US" dirty="0"/>
              <a:t>권한을 부여하라는 의미</a:t>
            </a:r>
            <a:endParaRPr lang="en-US" altLang="ko-KR" dirty="0"/>
          </a:p>
          <a:p>
            <a:r>
              <a:rPr lang="en-US" altLang="ko-KR" dirty="0"/>
              <a:t>g–r</a:t>
            </a:r>
            <a:r>
              <a:rPr lang="ko-KR" altLang="en-US" dirty="0"/>
              <a:t>의 의미는 </a:t>
            </a:r>
            <a:r>
              <a:rPr lang="en-US" altLang="ko-KR" dirty="0"/>
              <a:t>group</a:t>
            </a:r>
            <a:r>
              <a:rPr lang="ko-KR" altLang="en-US" dirty="0"/>
              <a:t>에서 </a:t>
            </a:r>
            <a:r>
              <a:rPr lang="en-US" altLang="ko-KR" dirty="0"/>
              <a:t>r </a:t>
            </a:r>
            <a:r>
              <a:rPr lang="ko-KR" altLang="en-US" dirty="0"/>
              <a:t>권한을 뺄 때 사용</a:t>
            </a:r>
            <a:endParaRPr lang="en-US" altLang="ko-KR" dirty="0"/>
          </a:p>
          <a:p>
            <a:r>
              <a:rPr lang="en-US" altLang="ko-KR" dirty="0"/>
              <a:t>o=x</a:t>
            </a:r>
            <a:r>
              <a:rPr lang="ko-KR" altLang="en-US" dirty="0"/>
              <a:t>의 의미는 </a:t>
            </a:r>
            <a:r>
              <a:rPr lang="en-US" altLang="ko-KR" dirty="0"/>
              <a:t>others</a:t>
            </a:r>
            <a:r>
              <a:rPr lang="ko-KR" altLang="en-US" dirty="0"/>
              <a:t>에게 </a:t>
            </a:r>
            <a:r>
              <a:rPr lang="en-US" altLang="ko-KR" dirty="0"/>
              <a:t>x </a:t>
            </a:r>
            <a:r>
              <a:rPr lang="ko-KR" altLang="en-US" dirty="0"/>
              <a:t>권한만 준다는 의미</a:t>
            </a:r>
            <a:endParaRPr lang="en-US" altLang="ko-KR" dirty="0"/>
          </a:p>
          <a:p>
            <a:r>
              <a:rPr lang="en-US" altLang="ko-KR" dirty="0"/>
              <a:t>g=</a:t>
            </a:r>
            <a:r>
              <a:rPr lang="en-US" altLang="ko-KR" dirty="0" err="1"/>
              <a:t>rw</a:t>
            </a:r>
            <a:r>
              <a:rPr lang="ko-KR" altLang="en-US" dirty="0"/>
              <a:t>라고 쓰면 </a:t>
            </a:r>
            <a:r>
              <a:rPr lang="en-US" altLang="ko-KR" dirty="0"/>
              <a:t>group</a:t>
            </a:r>
            <a:r>
              <a:rPr lang="ko-KR" altLang="en-US" dirty="0"/>
              <a:t>에게 </a:t>
            </a:r>
            <a:r>
              <a:rPr lang="en-US" altLang="ko-KR" dirty="0"/>
              <a:t>r</a:t>
            </a:r>
            <a:r>
              <a:rPr lang="ko-KR" altLang="en-US" dirty="0"/>
              <a:t>과 </a:t>
            </a:r>
            <a:r>
              <a:rPr lang="en-US" altLang="ko-KR" dirty="0"/>
              <a:t>w </a:t>
            </a:r>
            <a:r>
              <a:rPr lang="ko-KR" altLang="en-US" dirty="0"/>
              <a:t>권한을 주고</a:t>
            </a:r>
            <a:r>
              <a:rPr lang="en-US" altLang="ko-KR" dirty="0"/>
              <a:t>, x </a:t>
            </a:r>
            <a:r>
              <a:rPr lang="ko-KR" altLang="en-US" dirty="0"/>
              <a:t>권한은 </a:t>
            </a:r>
            <a:r>
              <a:rPr lang="ko-KR" altLang="en-US" dirty="0" err="1"/>
              <a:t>안줌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3</a:t>
            </a:r>
            <a:r>
              <a:rPr lang="ko-KR" altLang="en-US" dirty="0"/>
              <a:t>개의 권한을 </a:t>
            </a:r>
            <a:r>
              <a:rPr lang="en-US" altLang="ko-KR" dirty="0" err="1"/>
              <a:t>u+w,g-r,o</a:t>
            </a:r>
            <a:r>
              <a:rPr lang="en-US" altLang="ko-KR" dirty="0"/>
              <a:t>=x(</a:t>
            </a:r>
            <a:r>
              <a:rPr lang="ko-KR" altLang="en-US" dirty="0"/>
              <a:t>사이에 </a:t>
            </a:r>
            <a:r>
              <a:rPr lang="ko-KR" altLang="en-US" dirty="0" err="1"/>
              <a:t>띄어쓰기하면</a:t>
            </a:r>
            <a:r>
              <a:rPr lang="ko-KR" altLang="en-US" dirty="0"/>
              <a:t> 안됨</a:t>
            </a:r>
            <a:r>
              <a:rPr lang="en-US" altLang="ko-KR" dirty="0"/>
              <a:t>)</a:t>
            </a:r>
            <a:r>
              <a:rPr lang="ko-KR" altLang="en-US" dirty="0"/>
              <a:t>처럼 한번에 줄 수도 있음</a:t>
            </a:r>
            <a:r>
              <a:rPr lang="en-US" altLang="ko-KR" dirty="0"/>
              <a:t>( 3</a:t>
            </a:r>
            <a:r>
              <a:rPr lang="ko-KR" altLang="en-US" dirty="0"/>
              <a:t>개 모두를 지칭할 때는 </a:t>
            </a:r>
            <a:r>
              <a:rPr lang="en-US" altLang="ko-KR" dirty="0"/>
              <a:t>all</a:t>
            </a:r>
            <a:r>
              <a:rPr lang="ko-KR" altLang="en-US" dirty="0"/>
              <a:t>의 의미로 </a:t>
            </a:r>
            <a:r>
              <a:rPr lang="en-US" altLang="ko-KR" dirty="0"/>
              <a:t>a</a:t>
            </a:r>
            <a:r>
              <a:rPr lang="ko-KR" altLang="en-US" dirty="0"/>
              <a:t>라고 씀</a:t>
            </a:r>
            <a:r>
              <a:rPr lang="en-US" altLang="ko-KR" dirty="0"/>
              <a:t>)</a:t>
            </a:r>
            <a:endParaRPr lang="ko-KR" altLang="en-US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8E5A37-1470-4B40-A4F8-0A3AC6566C0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54216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소유를 가진 사람은 당연히 </a:t>
            </a:r>
            <a:r>
              <a:rPr lang="en-US" altLang="ko-KR" dirty="0"/>
              <a:t>read</a:t>
            </a:r>
            <a:r>
              <a:rPr lang="ko-KR" altLang="en-US" dirty="0"/>
              <a:t>와 </a:t>
            </a:r>
            <a:r>
              <a:rPr lang="en-US" altLang="ko-KR" dirty="0"/>
              <a:t>write</a:t>
            </a:r>
            <a:r>
              <a:rPr lang="ko-KR" altLang="en-US" dirty="0"/>
              <a:t>가 가능하다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소유권을 </a:t>
            </a:r>
            <a:r>
              <a:rPr lang="en-US" altLang="ko-KR" dirty="0"/>
              <a:t>root</a:t>
            </a:r>
            <a:r>
              <a:rPr lang="ko-KR" altLang="en-US" dirty="0"/>
              <a:t>에서 </a:t>
            </a:r>
            <a:r>
              <a:rPr lang="en-US" altLang="ko-KR" dirty="0"/>
              <a:t>choo</a:t>
            </a:r>
            <a:r>
              <a:rPr lang="ko-KR" altLang="en-US" dirty="0"/>
              <a:t>로 바꿨을 때 </a:t>
            </a:r>
            <a:r>
              <a:rPr lang="en-US" altLang="ko-KR" dirty="0"/>
              <a:t>choo</a:t>
            </a:r>
            <a:r>
              <a:rPr lang="ko-KR" altLang="en-US" dirty="0"/>
              <a:t>는 이때부터 </a:t>
            </a:r>
            <a:r>
              <a:rPr lang="en-US" altLang="ko-KR" dirty="0"/>
              <a:t>test.txt </a:t>
            </a:r>
            <a:r>
              <a:rPr lang="ko-KR" altLang="en-US" dirty="0"/>
              <a:t>파일 수정이 가능해진다</a:t>
            </a:r>
            <a:r>
              <a:rPr lang="en-US" altLang="ko-KR" dirty="0"/>
              <a:t>. root</a:t>
            </a:r>
            <a:r>
              <a:rPr lang="ko-KR" altLang="en-US" dirty="0"/>
              <a:t>는 최상위 디렉토리라서 소유권을 </a:t>
            </a:r>
            <a:r>
              <a:rPr lang="en-US" altLang="ko-KR" dirty="0"/>
              <a:t>choo</a:t>
            </a:r>
            <a:r>
              <a:rPr lang="ko-KR" altLang="en-US" dirty="0"/>
              <a:t>로 바꿔도 수정이 가능하다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 err="1"/>
              <a:t>Umask</a:t>
            </a:r>
            <a:r>
              <a:rPr lang="ko-KR" altLang="en-US" dirty="0"/>
              <a:t>라는 개념을 사용하면 파일이 제일 처음에 생겼을 때 어떤 </a:t>
            </a:r>
            <a:r>
              <a:rPr lang="en-US" altLang="ko-KR" dirty="0"/>
              <a:t>permission</a:t>
            </a:r>
            <a:r>
              <a:rPr lang="ko-KR" altLang="en-US" dirty="0"/>
              <a:t>을 갖도록 </a:t>
            </a:r>
            <a:r>
              <a:rPr lang="ko-KR" altLang="en-US" dirty="0" err="1"/>
              <a:t>만들것인지</a:t>
            </a:r>
            <a:r>
              <a:rPr lang="ko-KR" altLang="en-US" dirty="0"/>
              <a:t> 설정할 수 있다</a:t>
            </a:r>
            <a:r>
              <a:rPr lang="en-US" altLang="ko-KR" dirty="0"/>
              <a:t>. </a:t>
            </a:r>
            <a:r>
              <a:rPr lang="ko-KR" altLang="en-US" dirty="0"/>
              <a:t>일반적으로는 </a:t>
            </a:r>
            <a:r>
              <a:rPr lang="en-US" altLang="ko-KR" dirty="0"/>
              <a:t>644</a:t>
            </a:r>
            <a:r>
              <a:rPr lang="ko-KR" altLang="en-US" dirty="0"/>
              <a:t>권한을 갖게 </a:t>
            </a:r>
            <a:r>
              <a:rPr lang="ko-KR" altLang="en-US" dirty="0" err="1"/>
              <a:t>해놓는다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소유권이 변경되면 </a:t>
            </a:r>
            <a:r>
              <a:rPr lang="en-US" altLang="ko-KR" dirty="0"/>
              <a:t>permission</a:t>
            </a:r>
            <a:r>
              <a:rPr lang="ko-KR" altLang="en-US" dirty="0"/>
              <a:t>도 변경된다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만약 소유권을 </a:t>
            </a:r>
            <a:r>
              <a:rPr lang="en-US" altLang="ko-KR" dirty="0"/>
              <a:t>choo</a:t>
            </a:r>
            <a:r>
              <a:rPr lang="ko-KR" altLang="en-US" dirty="0"/>
              <a:t>에게 준 후 </a:t>
            </a:r>
            <a:r>
              <a:rPr lang="en-US" altLang="ko-KR" dirty="0"/>
              <a:t>choo</a:t>
            </a:r>
            <a:r>
              <a:rPr lang="ko-KR" altLang="en-US" dirty="0"/>
              <a:t>를 삭제한다면 계정은 날라가고 </a:t>
            </a:r>
            <a:r>
              <a:rPr lang="en-US" altLang="ko-KR" dirty="0" err="1"/>
              <a:t>uid</a:t>
            </a:r>
            <a:r>
              <a:rPr lang="ko-KR" altLang="en-US" dirty="0"/>
              <a:t>는 </a:t>
            </a:r>
            <a:r>
              <a:rPr lang="ko-KR" altLang="en-US" dirty="0" err="1"/>
              <a:t>남게된다</a:t>
            </a:r>
            <a:r>
              <a:rPr lang="en-US" altLang="ko-KR" dirty="0"/>
              <a:t>. </a:t>
            </a:r>
            <a:r>
              <a:rPr lang="ko-KR" altLang="en-US" dirty="0"/>
              <a:t>유저를 </a:t>
            </a:r>
            <a:r>
              <a:rPr lang="en-US" altLang="ko-KR" dirty="0"/>
              <a:t>std02</a:t>
            </a:r>
            <a:r>
              <a:rPr lang="ko-KR" altLang="en-US" dirty="0"/>
              <a:t>로 추가하면 소유권이 </a:t>
            </a:r>
            <a:r>
              <a:rPr lang="en-US" altLang="ko-KR" dirty="0"/>
              <a:t>std02</a:t>
            </a:r>
            <a:r>
              <a:rPr lang="ko-KR" altLang="en-US" dirty="0"/>
              <a:t>에게 넘겨진다</a:t>
            </a:r>
            <a:r>
              <a:rPr lang="en-US" altLang="ko-KR" dirty="0"/>
              <a:t>. 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소유권은 계정이 아닌 </a:t>
            </a:r>
            <a:r>
              <a:rPr lang="en-US" altLang="ko-KR" dirty="0" err="1"/>
              <a:t>uid</a:t>
            </a:r>
            <a:r>
              <a:rPr lang="ko-KR" altLang="en-US" dirty="0"/>
              <a:t>에게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8E5A37-1470-4B40-A4F8-0A3AC6566C0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20906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-k</a:t>
            </a:r>
            <a:r>
              <a:rPr lang="ko-KR" altLang="en-US" dirty="0"/>
              <a:t>는 어떤 파일명을 주면 이 파일이 없어지고 압축한 애만 생긴다는 의미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압축을 다시 풀어놓으면 원본파일이 생긴다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-&gt; </a:t>
            </a:r>
            <a:r>
              <a:rPr lang="ko-KR" altLang="en-US" dirty="0"/>
              <a:t>이게 아니고 그냥 유지가 </a:t>
            </a:r>
            <a:r>
              <a:rPr lang="ko-KR" altLang="en-US" dirty="0" err="1"/>
              <a:t>될거</a:t>
            </a:r>
            <a:r>
              <a:rPr lang="ko-KR" altLang="en-US" dirty="0"/>
              <a:t> 같다고 하심</a:t>
            </a:r>
            <a:r>
              <a:rPr lang="en-US" altLang="ko-KR" dirty="0"/>
              <a:t>..? </a:t>
            </a:r>
            <a:r>
              <a:rPr lang="ko-KR" altLang="en-US" dirty="0"/>
              <a:t>시험에 </a:t>
            </a:r>
            <a:r>
              <a:rPr lang="ko-KR" altLang="en-US" dirty="0" err="1"/>
              <a:t>안나올듯ㅋ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8E5A37-1470-4B40-A4F8-0A3AC6566C0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59273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xz</a:t>
            </a:r>
            <a:r>
              <a:rPr lang="ko-KR" altLang="en-US" dirty="0"/>
              <a:t>는 원본파일을 압축한 후 원본파일을 지웠다가 다시 </a:t>
            </a:r>
            <a:r>
              <a:rPr lang="ko-KR" altLang="en-US" dirty="0" err="1"/>
              <a:t>되돌려놓는</a:t>
            </a:r>
            <a:r>
              <a:rPr lang="ko-KR" altLang="en-US" dirty="0"/>
              <a:t> 형태 </a:t>
            </a:r>
            <a:r>
              <a:rPr lang="en-US" altLang="ko-KR" dirty="0"/>
              <a:t>-&gt; </a:t>
            </a:r>
            <a:r>
              <a:rPr lang="ko-KR" altLang="en-US" dirty="0" err="1"/>
              <a:t>조금씩의</a:t>
            </a:r>
            <a:r>
              <a:rPr lang="ko-KR" altLang="en-US" dirty="0"/>
              <a:t> 손실가능성 존재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zip</a:t>
            </a:r>
            <a:r>
              <a:rPr lang="ko-KR" altLang="en-US" dirty="0"/>
              <a:t>은  원본 파일은 그대로 두고 압축만 했다가 다시 풀어내는 형태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8E5A37-1470-4B40-A4F8-0A3AC6566C0A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72401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시험문제 예시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다음과 같은 디렉토리를 이렇게 묶었을 때 이런이런 파일이 존재했다</a:t>
            </a:r>
            <a:r>
              <a:rPr lang="en-US" altLang="ko-KR" dirty="0"/>
              <a:t>(</a:t>
            </a:r>
            <a:r>
              <a:rPr lang="ko-KR" altLang="en-US" dirty="0"/>
              <a:t>만들어졌다</a:t>
            </a:r>
            <a:r>
              <a:rPr lang="en-US" altLang="ko-KR" dirty="0"/>
              <a:t>). </a:t>
            </a:r>
            <a:r>
              <a:rPr lang="ko-KR" altLang="en-US" dirty="0"/>
              <a:t>어떤 옵션을 주었는가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ko-KR" altLang="en-US" dirty="0"/>
              <a:t>이런 압축하는 결과를 보이는 파일</a:t>
            </a:r>
            <a:r>
              <a:rPr lang="en-US" altLang="ko-KR" dirty="0"/>
              <a:t>(</a:t>
            </a:r>
            <a:r>
              <a:rPr lang="ko-KR" altLang="en-US" dirty="0"/>
              <a:t>디렉토리</a:t>
            </a:r>
            <a:r>
              <a:rPr lang="en-US" altLang="ko-KR" dirty="0"/>
              <a:t>)</a:t>
            </a:r>
            <a:r>
              <a:rPr lang="ko-KR" altLang="en-US" dirty="0"/>
              <a:t>를 만들기 위해서 명령어를 써라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tar </a:t>
            </a:r>
            <a:r>
              <a:rPr lang="en-US" altLang="ko-KR" dirty="0" err="1"/>
              <a:t>cvf</a:t>
            </a:r>
            <a:r>
              <a:rPr lang="en-US" altLang="ko-KR" dirty="0"/>
              <a:t> my.tar test test1.txt</a:t>
            </a:r>
            <a:r>
              <a:rPr lang="ko-KR" altLang="en-US" dirty="0"/>
              <a:t>하면 </a:t>
            </a:r>
            <a:r>
              <a:rPr lang="en-US" altLang="ko-KR" dirty="0"/>
              <a:t>test</a:t>
            </a:r>
            <a:r>
              <a:rPr lang="ko-KR" altLang="en-US" dirty="0"/>
              <a:t>와 </a:t>
            </a:r>
            <a:r>
              <a:rPr lang="en-US" altLang="ko-KR" dirty="0"/>
              <a:t>test1.txt</a:t>
            </a:r>
            <a:r>
              <a:rPr lang="ko-KR" altLang="en-US" dirty="0"/>
              <a:t>파일 두개가 </a:t>
            </a:r>
            <a:r>
              <a:rPr lang="en-US" altLang="ko-KR" dirty="0"/>
              <a:t>my.tar</a:t>
            </a:r>
            <a:r>
              <a:rPr lang="ko-KR" altLang="en-US" dirty="0"/>
              <a:t>라는 이름으로 </a:t>
            </a:r>
            <a:r>
              <a:rPr lang="ko-KR" altLang="en-US" dirty="0" err="1"/>
              <a:t>묶여있을</a:t>
            </a:r>
            <a:r>
              <a:rPr lang="ko-KR" altLang="en-US" dirty="0"/>
              <a:t> 것이다</a:t>
            </a:r>
            <a:r>
              <a:rPr lang="en-US" altLang="ko-KR" dirty="0"/>
              <a:t>. (</a:t>
            </a:r>
            <a:r>
              <a:rPr lang="ko-KR" altLang="en-US" dirty="0"/>
              <a:t>원본 파일은 그대로 있고</a:t>
            </a:r>
            <a:r>
              <a:rPr lang="en-US" altLang="ko-KR" dirty="0"/>
              <a:t>, my.tar</a:t>
            </a:r>
            <a:r>
              <a:rPr lang="ko-KR" altLang="en-US" dirty="0"/>
              <a:t>가 따로 생성됨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mv</a:t>
            </a:r>
            <a:r>
              <a:rPr lang="ko-KR" altLang="en-US" dirty="0"/>
              <a:t> </a:t>
            </a:r>
            <a:r>
              <a:rPr lang="en-US" altLang="ko-KR" dirty="0"/>
              <a:t>/root/0930/my.tar aaa.tar</a:t>
            </a:r>
            <a:r>
              <a:rPr lang="ko-KR" altLang="en-US" dirty="0"/>
              <a:t>하면 </a:t>
            </a:r>
            <a:r>
              <a:rPr lang="en-US" altLang="ko-KR" dirty="0"/>
              <a:t>aaa.tar</a:t>
            </a:r>
            <a:r>
              <a:rPr lang="ko-KR" altLang="en-US" dirty="0"/>
              <a:t>라는 이름으로 </a:t>
            </a:r>
            <a:r>
              <a:rPr lang="ko-KR" altLang="en-US" dirty="0" err="1"/>
              <a:t>옮겨짐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tar </a:t>
            </a:r>
            <a:r>
              <a:rPr lang="en-US" altLang="ko-KR" dirty="0" err="1"/>
              <a:t>cvfz</a:t>
            </a:r>
            <a:r>
              <a:rPr lang="en-US" altLang="ko-KR" dirty="0"/>
              <a:t> my.gzip.tar ./09301</a:t>
            </a:r>
            <a:r>
              <a:rPr lang="ko-KR" altLang="en-US" dirty="0"/>
              <a:t>하면 현재 디렉터리에서 </a:t>
            </a:r>
            <a:r>
              <a:rPr lang="en-US" altLang="ko-KR" dirty="0"/>
              <a:t>09301</a:t>
            </a:r>
            <a:r>
              <a:rPr lang="ko-KR" altLang="en-US" dirty="0"/>
              <a:t>디렉터리 안의 내용을 압축하는데 파일들을 묶고 압축함</a:t>
            </a:r>
            <a:r>
              <a:rPr lang="en-US" altLang="ko-KR" dirty="0"/>
              <a:t>(</a:t>
            </a:r>
            <a:r>
              <a:rPr lang="ko-KR" altLang="en-US" dirty="0"/>
              <a:t>압축을 </a:t>
            </a:r>
            <a:r>
              <a:rPr lang="ko-KR" altLang="en-US" dirty="0" err="1"/>
              <a:t>한것과</a:t>
            </a:r>
            <a:r>
              <a:rPr lang="ko-KR" altLang="en-US" dirty="0"/>
              <a:t> </a:t>
            </a:r>
            <a:r>
              <a:rPr lang="ko-KR" altLang="en-US" dirty="0" err="1"/>
              <a:t>안한것과</a:t>
            </a:r>
            <a:r>
              <a:rPr lang="ko-KR" altLang="en-US" dirty="0"/>
              <a:t> 용량차이가 큼</a:t>
            </a:r>
            <a:r>
              <a:rPr lang="en-US" altLang="ko-KR" dirty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8E5A37-1470-4B40-A4F8-0A3AC6566C0A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18257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find /</a:t>
            </a:r>
            <a:r>
              <a:rPr lang="en-US" altLang="ko-KR" dirty="0" err="1"/>
              <a:t>etc</a:t>
            </a:r>
            <a:r>
              <a:rPr lang="en-US" altLang="ko-KR" dirty="0"/>
              <a:t> –name “</a:t>
            </a:r>
            <a:r>
              <a:rPr lang="ko-KR" altLang="en-US" dirty="0"/>
              <a:t>*</a:t>
            </a:r>
            <a:r>
              <a:rPr lang="en-US" altLang="ko-KR" dirty="0"/>
              <a:t>.conf” | less</a:t>
            </a:r>
          </a:p>
          <a:p>
            <a:r>
              <a:rPr lang="en-US" altLang="ko-KR" dirty="0"/>
              <a:t>find /</a:t>
            </a:r>
            <a:r>
              <a:rPr lang="en-US" altLang="ko-KR" dirty="0" err="1"/>
              <a:t>etc</a:t>
            </a:r>
            <a:r>
              <a:rPr lang="en-US" altLang="ko-KR" dirty="0"/>
              <a:t> –name “</a:t>
            </a:r>
            <a:r>
              <a:rPr lang="ko-KR" altLang="en-US" dirty="0"/>
              <a:t>*</a:t>
            </a:r>
            <a:r>
              <a:rPr lang="en-US" altLang="ko-KR" dirty="0"/>
              <a:t>.conf” | more</a:t>
            </a:r>
          </a:p>
          <a:p>
            <a:r>
              <a:rPr lang="ko-KR" altLang="en-US" dirty="0"/>
              <a:t>위의 두개처럼 </a:t>
            </a:r>
            <a:r>
              <a:rPr lang="en-US" altLang="ko-KR" dirty="0"/>
              <a:t>|</a:t>
            </a:r>
            <a:r>
              <a:rPr lang="ko-KR" altLang="en-US" dirty="0"/>
              <a:t>을 사용하여 </a:t>
            </a:r>
            <a:r>
              <a:rPr lang="en-US" altLang="ko-KR" dirty="0"/>
              <a:t>less</a:t>
            </a:r>
            <a:r>
              <a:rPr lang="ko-KR" altLang="en-US" dirty="0"/>
              <a:t>나 </a:t>
            </a:r>
            <a:r>
              <a:rPr lang="en-US" altLang="ko-KR" dirty="0"/>
              <a:t>more</a:t>
            </a:r>
            <a:r>
              <a:rPr lang="ko-KR" altLang="en-US" dirty="0"/>
              <a:t>을 주면 한 화면을 넘어갈 경우 스페이스나 방향키를 이용하여 볼 수 있음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8E5A37-1470-4B40-A4F8-0A3AC6566C0A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06783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!!</a:t>
            </a:r>
            <a:r>
              <a:rPr lang="ko-KR" altLang="en-US" dirty="0"/>
              <a:t>내용을 다 찾은 후에 한꺼번에 지우는 문제 시험에 나옴</a:t>
            </a:r>
            <a:r>
              <a:rPr lang="en-US" altLang="ko-KR" dirty="0"/>
              <a:t>!!</a:t>
            </a:r>
          </a:p>
          <a:p>
            <a:r>
              <a:rPr lang="en-US" altLang="ko-KR" dirty="0"/>
              <a:t>find /root/0930/  -name  “*.txt” –exec rm { } \;      -&gt;   \</a:t>
            </a:r>
            <a:r>
              <a:rPr lang="ko-KR" altLang="en-US" dirty="0"/>
              <a:t>는 </a:t>
            </a:r>
            <a:r>
              <a:rPr lang="ko-KR" altLang="en-US" dirty="0" err="1"/>
              <a:t>역슬래시임</a:t>
            </a:r>
            <a:r>
              <a:rPr lang="en-US" altLang="ko-KR" dirty="0"/>
              <a:t>. rm –rf</a:t>
            </a:r>
            <a:r>
              <a:rPr lang="ko-KR" altLang="en-US" dirty="0"/>
              <a:t>하면 디렉터리도 </a:t>
            </a:r>
            <a:r>
              <a:rPr lang="ko-KR" altLang="en-US" dirty="0" err="1"/>
              <a:t>지워짐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8E5A37-1470-4B40-A4F8-0A3AC6566C0A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48211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입출력 결과를 입력한 내용들을 어디서 가지고 </a:t>
            </a:r>
            <a:r>
              <a:rPr lang="ko-KR" altLang="en-US" dirty="0" err="1"/>
              <a:t>올것이냐를</a:t>
            </a:r>
            <a:r>
              <a:rPr lang="ko-KR" altLang="en-US" dirty="0"/>
              <a:t> 결정할 때 </a:t>
            </a:r>
            <a:r>
              <a:rPr lang="ko-KR" altLang="en-US" dirty="0" err="1"/>
              <a:t>리다이렉션</a:t>
            </a:r>
            <a:r>
              <a:rPr lang="ko-KR" altLang="en-US" dirty="0"/>
              <a:t> 사용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tail &lt; list.txt</a:t>
            </a:r>
            <a:r>
              <a:rPr lang="ko-KR" altLang="en-US" dirty="0"/>
              <a:t>하면 </a:t>
            </a:r>
            <a:r>
              <a:rPr lang="en-US" altLang="ko-KR" dirty="0"/>
              <a:t>tail</a:t>
            </a:r>
            <a:r>
              <a:rPr lang="ko-KR" altLang="en-US" dirty="0"/>
              <a:t>형태로 보여줌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&gt;</a:t>
            </a:r>
            <a:r>
              <a:rPr lang="ko-KR" altLang="en-US" dirty="0"/>
              <a:t>는 저장</a:t>
            </a:r>
            <a:r>
              <a:rPr lang="en-US" altLang="ko-KR" dirty="0"/>
              <a:t>, </a:t>
            </a:r>
            <a:r>
              <a:rPr lang="ko-KR" altLang="en-US" dirty="0"/>
              <a:t>파일이 있을 때 </a:t>
            </a:r>
            <a:r>
              <a:rPr lang="en-US" altLang="ko-KR" dirty="0"/>
              <a:t>&gt;</a:t>
            </a:r>
            <a:r>
              <a:rPr lang="ko-KR" altLang="en-US" dirty="0"/>
              <a:t>면 덮어쓰기</a:t>
            </a:r>
            <a:r>
              <a:rPr lang="en-US" altLang="ko-KR" dirty="0"/>
              <a:t>, &gt;&gt;</a:t>
            </a:r>
            <a:r>
              <a:rPr lang="ko-KR" altLang="en-US" dirty="0"/>
              <a:t>면 </a:t>
            </a:r>
            <a:r>
              <a:rPr lang="ko-KR" altLang="en-US" dirty="0" err="1"/>
              <a:t>이어붙이기</a:t>
            </a:r>
            <a:endParaRPr lang="en-US" altLang="ko-KR" dirty="0"/>
          </a:p>
          <a:p>
            <a:r>
              <a:rPr lang="en-US" altLang="ko-KR" dirty="0"/>
              <a:t>&lt;</a:t>
            </a:r>
            <a:r>
              <a:rPr lang="ko-KR" altLang="en-US" dirty="0"/>
              <a:t>는 출력</a:t>
            </a:r>
            <a:endParaRPr lang="en-US" altLang="ko-KR" dirty="0"/>
          </a:p>
          <a:p>
            <a:r>
              <a:rPr lang="en-US" altLang="ko-KR" dirty="0"/>
              <a:t>&lt;</a:t>
            </a:r>
            <a:r>
              <a:rPr lang="ko-KR" altLang="en-US" dirty="0"/>
              <a:t>과 </a:t>
            </a:r>
            <a:r>
              <a:rPr lang="en-US" altLang="ko-KR" dirty="0"/>
              <a:t>&gt;</a:t>
            </a:r>
            <a:r>
              <a:rPr lang="ko-KR" altLang="en-US" dirty="0"/>
              <a:t>가 같이 있으면 출력이 아닌 저장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8E5A37-1470-4B40-A4F8-0A3AC6566C0A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47365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4F5BA-BAF6-45E9-96D2-82C7634103D1}" type="datetimeFigureOut">
              <a:rPr lang="ko-KR" altLang="en-US" smtClean="0"/>
              <a:t>2020-10-30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AC8E5-DEAD-4F9A-8520-34C2F088FB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1039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4F5BA-BAF6-45E9-96D2-82C7634103D1}" type="datetimeFigureOut">
              <a:rPr lang="ko-KR" altLang="en-US" smtClean="0"/>
              <a:t>2020-10-30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AC8E5-DEAD-4F9A-8520-34C2F088FB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8019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4F5BA-BAF6-45E9-96D2-82C7634103D1}" type="datetimeFigureOut">
              <a:rPr lang="ko-KR" altLang="en-US" smtClean="0"/>
              <a:t>2020-10-30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AC8E5-DEAD-4F9A-8520-34C2F088FB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5766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4F5BA-BAF6-45E9-96D2-82C7634103D1}" type="datetimeFigureOut">
              <a:rPr lang="ko-KR" altLang="en-US" smtClean="0"/>
              <a:t>2020-10-30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AC8E5-DEAD-4F9A-8520-34C2F088FB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2832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4F5BA-BAF6-45E9-96D2-82C7634103D1}" type="datetimeFigureOut">
              <a:rPr lang="ko-KR" altLang="en-US" smtClean="0"/>
              <a:t>2020-10-30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AC8E5-DEAD-4F9A-8520-34C2F088FB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5784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4F5BA-BAF6-45E9-96D2-82C7634103D1}" type="datetimeFigureOut">
              <a:rPr lang="ko-KR" altLang="en-US" smtClean="0"/>
              <a:t>2020-10-30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AC8E5-DEAD-4F9A-8520-34C2F088FB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7568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4F5BA-BAF6-45E9-96D2-82C7634103D1}" type="datetimeFigureOut">
              <a:rPr lang="ko-KR" altLang="en-US" smtClean="0"/>
              <a:t>2020-10-30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AC8E5-DEAD-4F9A-8520-34C2F088FB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8372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4F5BA-BAF6-45E9-96D2-82C7634103D1}" type="datetimeFigureOut">
              <a:rPr lang="ko-KR" altLang="en-US" smtClean="0"/>
              <a:t>2020-10-30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AC8E5-DEAD-4F9A-8520-34C2F088FB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8312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4F5BA-BAF6-45E9-96D2-82C7634103D1}" type="datetimeFigureOut">
              <a:rPr lang="ko-KR" altLang="en-US" smtClean="0"/>
              <a:t>2020-10-30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AC8E5-DEAD-4F9A-8520-34C2F088FB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5311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4F5BA-BAF6-45E9-96D2-82C7634103D1}" type="datetimeFigureOut">
              <a:rPr lang="ko-KR" altLang="en-US" smtClean="0"/>
              <a:t>2020-10-30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AC8E5-DEAD-4F9A-8520-34C2F088FB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5994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4F5BA-BAF6-45E9-96D2-82C7634103D1}" type="datetimeFigureOut">
              <a:rPr lang="ko-KR" altLang="en-US" smtClean="0"/>
              <a:t>2020-10-30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AC8E5-DEAD-4F9A-8520-34C2F088FB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468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24F5BA-BAF6-45E9-96D2-82C7634103D1}" type="datetimeFigureOut">
              <a:rPr lang="ko-KR" altLang="en-US" smtClean="0"/>
              <a:t>2020-10-30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7AC8E5-DEAD-4F9A-8520-34C2F088FB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5850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lets-priase@hanmail.net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시스템서버운영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추연수</a:t>
            </a:r>
            <a:endParaRPr lang="en-US" altLang="ko-KR" dirty="0"/>
          </a:p>
          <a:p>
            <a:r>
              <a:rPr lang="en-US" altLang="ko-KR" dirty="0">
                <a:hlinkClick r:id="rId2"/>
              </a:rPr>
              <a:t>lets-priase@hanmail.net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861805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err="1"/>
              <a:t>리눅스</a:t>
            </a:r>
            <a:r>
              <a:rPr lang="en-US" altLang="ko-KR" dirty="0"/>
              <a:t> </a:t>
            </a:r>
            <a:r>
              <a:rPr lang="ko-KR" altLang="en-US" dirty="0" err="1"/>
              <a:t>파일찾기</a:t>
            </a:r>
            <a:r>
              <a:rPr lang="ko-KR" altLang="en-US" dirty="0"/>
              <a:t> 명령어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/>
              <a:t>찾기</a:t>
            </a:r>
            <a:endParaRPr lang="en-US" altLang="ko-KR" sz="2800" dirty="0"/>
          </a:p>
          <a:p>
            <a:pPr marL="0" indent="0">
              <a:buNone/>
            </a:pPr>
            <a:r>
              <a:rPr lang="en-US" altLang="ko-KR" sz="2000" dirty="0"/>
              <a:t>       - </a:t>
            </a:r>
            <a:r>
              <a:rPr lang="ko-KR" altLang="en-US" sz="2000" dirty="0"/>
              <a:t>행동 옵션</a:t>
            </a:r>
            <a:endParaRPr lang="en-US" altLang="ko-KR" sz="2000" dirty="0"/>
          </a:p>
          <a:p>
            <a:pPr marL="0" lvl="1" indent="0">
              <a:buNone/>
            </a:pPr>
            <a:r>
              <a:rPr lang="en-US" altLang="ko-KR" sz="2000" dirty="0"/>
              <a:t>           </a:t>
            </a:r>
            <a:r>
              <a:rPr lang="en-US" altLang="ko-KR" sz="1600" dirty="0"/>
              <a:t>-&gt; -print : </a:t>
            </a:r>
            <a:r>
              <a:rPr lang="ko-KR" altLang="en-US" sz="1600" dirty="0"/>
              <a:t>행동옵션을 생략하면 </a:t>
            </a:r>
            <a:r>
              <a:rPr lang="en-US" altLang="ko-KR" sz="1600" dirty="0"/>
              <a:t>print </a:t>
            </a:r>
            <a:r>
              <a:rPr lang="ko-KR" altLang="en-US" sz="1600" dirty="0"/>
              <a:t>옵션을 가지게 되며</a:t>
            </a:r>
            <a:r>
              <a:rPr lang="en-US" altLang="ko-KR" sz="1600" dirty="0"/>
              <a:t>, </a:t>
            </a:r>
            <a:r>
              <a:rPr lang="ko-KR" altLang="en-US" sz="1600" dirty="0"/>
              <a:t>화면에 찾은 </a:t>
            </a:r>
            <a:endParaRPr lang="en-US" altLang="ko-KR" sz="1600" dirty="0"/>
          </a:p>
          <a:p>
            <a:pPr marL="0" lvl="1" indent="0">
              <a:buNone/>
            </a:pPr>
            <a:r>
              <a:rPr lang="en-US" altLang="ko-KR" sz="1600" dirty="0"/>
              <a:t>                         </a:t>
            </a:r>
            <a:r>
              <a:rPr lang="ko-KR" altLang="en-US" sz="1600" dirty="0"/>
              <a:t>결과를 출력한다</a:t>
            </a:r>
            <a:r>
              <a:rPr lang="en-US" altLang="ko-KR" sz="1600" dirty="0"/>
              <a:t>. </a:t>
            </a:r>
          </a:p>
          <a:p>
            <a:pPr marL="0" lvl="1" indent="0">
              <a:buNone/>
            </a:pPr>
            <a:r>
              <a:rPr lang="en-US" altLang="ko-KR" sz="1600" dirty="0"/>
              <a:t>              -&gt; -exec : </a:t>
            </a:r>
            <a:r>
              <a:rPr lang="ko-KR" altLang="en-US" sz="1600" dirty="0"/>
              <a:t>찾은 결과에 대해서 외부 명령을 실행한다</a:t>
            </a:r>
            <a:r>
              <a:rPr lang="en-US" altLang="ko-KR" sz="1600" dirty="0"/>
              <a:t>.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  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696" y="3717032"/>
            <a:ext cx="6120680" cy="1944216"/>
          </a:xfrm>
          <a:prstGeom prst="rect">
            <a:avLst/>
          </a:prstGeom>
        </p:spPr>
      </p:pic>
      <p:sp>
        <p:nvSpPr>
          <p:cNvPr id="4" name="별: 꼭짓점 5개 3">
            <a:extLst>
              <a:ext uri="{FF2B5EF4-FFF2-40B4-BE49-F238E27FC236}">
                <a16:creationId xmlns:a16="http://schemas.microsoft.com/office/drawing/2014/main" id="{33304D9F-0513-4186-A320-90CB1CC4148E}"/>
              </a:ext>
            </a:extLst>
          </p:cNvPr>
          <p:cNvSpPr/>
          <p:nvPr/>
        </p:nvSpPr>
        <p:spPr>
          <a:xfrm>
            <a:off x="1187624" y="2996952"/>
            <a:ext cx="432048" cy="432048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41648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err="1"/>
              <a:t>리눅스</a:t>
            </a:r>
            <a:r>
              <a:rPr lang="ko-KR" altLang="en-US" dirty="0"/>
              <a:t> 명령어 연결 명령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/>
              <a:t>연결 명령</a:t>
            </a:r>
            <a:endParaRPr lang="en-US" altLang="ko-KR" sz="2800" dirty="0"/>
          </a:p>
          <a:p>
            <a:pPr marL="0" indent="0">
              <a:buNone/>
            </a:pPr>
            <a:r>
              <a:rPr lang="en-US" altLang="ko-KR" sz="2000" dirty="0"/>
              <a:t>       - </a:t>
            </a:r>
            <a:r>
              <a:rPr lang="ko-KR" altLang="en-US" sz="2000" dirty="0" err="1"/>
              <a:t>리다이렉션</a:t>
            </a:r>
            <a:r>
              <a:rPr lang="ko-KR" altLang="en-US" sz="2000" dirty="0"/>
              <a:t> </a:t>
            </a:r>
            <a:r>
              <a:rPr lang="en-US" altLang="ko-KR" sz="2000" dirty="0"/>
              <a:t>( &gt;,  &gt;&gt;,  &lt; )</a:t>
            </a:r>
          </a:p>
          <a:p>
            <a:pPr marL="0" indent="0">
              <a:buNone/>
            </a:pPr>
            <a:r>
              <a:rPr lang="en-US" altLang="ko-KR" sz="2000" dirty="0"/>
              <a:t>           -&gt; </a:t>
            </a:r>
            <a:r>
              <a:rPr lang="ko-KR" altLang="en-US" sz="2000" dirty="0"/>
              <a:t>표준 입</a:t>
            </a:r>
            <a:r>
              <a:rPr lang="en-US" altLang="ko-KR" sz="2000" dirty="0"/>
              <a:t>, </a:t>
            </a:r>
            <a:r>
              <a:rPr lang="ko-KR" altLang="en-US" sz="2000" dirty="0"/>
              <a:t>출력의 방향을 바꾸는 것 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     -&gt; </a:t>
            </a:r>
            <a:r>
              <a:rPr lang="ko-KR" altLang="en-US" sz="2000" dirty="0" err="1"/>
              <a:t>리눅스에서</a:t>
            </a:r>
            <a:r>
              <a:rPr lang="ko-KR" altLang="en-US" sz="2000" dirty="0"/>
              <a:t> 표준 입력은 </a:t>
            </a:r>
            <a:r>
              <a:rPr lang="en-US" altLang="ko-KR" sz="2000" dirty="0"/>
              <a:t>‘</a:t>
            </a:r>
            <a:r>
              <a:rPr lang="ko-KR" altLang="en-US" sz="2000" dirty="0"/>
              <a:t>키보드</a:t>
            </a:r>
            <a:r>
              <a:rPr lang="en-US" altLang="ko-KR" sz="2000" dirty="0"/>
              <a:t>’, </a:t>
            </a:r>
            <a:r>
              <a:rPr lang="ko-KR" altLang="en-US" sz="2000" dirty="0"/>
              <a:t>표준 출력은 </a:t>
            </a:r>
            <a:r>
              <a:rPr lang="en-US" altLang="ko-KR" sz="2000" dirty="0"/>
              <a:t>‘</a:t>
            </a:r>
            <a:r>
              <a:rPr lang="ko-KR" altLang="en-US" sz="2000" dirty="0"/>
              <a:t>모니터</a:t>
            </a:r>
            <a:r>
              <a:rPr lang="en-US" altLang="ko-KR" sz="2000" dirty="0"/>
              <a:t>’</a:t>
            </a:r>
          </a:p>
          <a:p>
            <a:pPr marL="0" indent="0">
              <a:buNone/>
            </a:pPr>
            <a:r>
              <a:rPr lang="en-US" altLang="ko-KR" sz="2000" dirty="0"/>
              <a:t>           -&gt; </a:t>
            </a:r>
            <a:r>
              <a:rPr lang="ko-KR" altLang="en-US" sz="2000" dirty="0"/>
              <a:t>표준 입력과 출력을 키보드와 모니터가 아닌 다른 곳으로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         </a:t>
            </a:r>
            <a:r>
              <a:rPr lang="ko-KR" altLang="en-US" sz="2000" dirty="0"/>
              <a:t>설정하는 것</a:t>
            </a:r>
            <a:r>
              <a:rPr lang="en-US" altLang="ko-KR" sz="2000" dirty="0"/>
              <a:t>      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3984826"/>
            <a:ext cx="7128792" cy="2324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8384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err="1"/>
              <a:t>리눅스</a:t>
            </a:r>
            <a:r>
              <a:rPr lang="en-US" altLang="ko-KR" dirty="0"/>
              <a:t> </a:t>
            </a:r>
            <a:r>
              <a:rPr lang="ko-KR" altLang="en-US" dirty="0"/>
              <a:t>기본 명령어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프로세스 명령</a:t>
            </a:r>
            <a:endParaRPr lang="en-US" altLang="ko-KR" sz="2800" dirty="0"/>
          </a:p>
          <a:p>
            <a:pPr marL="0" indent="0">
              <a:buNone/>
            </a:pPr>
            <a:r>
              <a:rPr lang="en-US" altLang="ko-KR" sz="2000" dirty="0"/>
              <a:t>      - PS </a:t>
            </a:r>
            <a:r>
              <a:rPr lang="en-US" altLang="ko-KR" sz="1600" dirty="0"/>
              <a:t>(</a:t>
            </a:r>
            <a:r>
              <a:rPr lang="ko-KR" altLang="en-US" sz="1600" dirty="0"/>
              <a:t>현재</a:t>
            </a:r>
            <a:r>
              <a:rPr lang="en-US" altLang="ko-KR" sz="1600" dirty="0"/>
              <a:t>(</a:t>
            </a:r>
            <a:r>
              <a:rPr lang="ko-KR" altLang="en-US" sz="1600" dirty="0"/>
              <a:t>사용자</a:t>
            </a:r>
            <a:r>
              <a:rPr lang="en-US" altLang="ko-KR" sz="1600" dirty="0"/>
              <a:t>)</a:t>
            </a:r>
            <a:r>
              <a:rPr lang="ko-KR" altLang="en-US" sz="1600" dirty="0"/>
              <a:t> 계정에서 </a:t>
            </a:r>
            <a:r>
              <a:rPr lang="ko-KR" altLang="en-US" sz="1600" dirty="0" err="1"/>
              <a:t>만들어놓은</a:t>
            </a:r>
            <a:r>
              <a:rPr lang="ko-KR" altLang="en-US" sz="1600" dirty="0"/>
              <a:t> 프로세스들만 보임</a:t>
            </a:r>
            <a:r>
              <a:rPr lang="en-US" altLang="ko-KR" sz="1600" dirty="0"/>
              <a:t>)</a:t>
            </a:r>
          </a:p>
          <a:p>
            <a:pPr marL="0" indent="0">
              <a:buNone/>
            </a:pPr>
            <a:r>
              <a:rPr lang="en-US" altLang="ko-KR" sz="2000" dirty="0"/>
              <a:t>          -&gt; </a:t>
            </a:r>
            <a:r>
              <a:rPr lang="ko-KR" altLang="en-US" sz="2000" dirty="0"/>
              <a:t>현재 프로세스들의 상태를 확인하는 명령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    -&gt; </a:t>
            </a:r>
            <a:r>
              <a:rPr lang="ko-KR" altLang="en-US" sz="2000" dirty="0"/>
              <a:t>옵션과 함께 사용할 수 있음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    -&gt; ex) </a:t>
            </a:r>
            <a:r>
              <a:rPr lang="en-US" altLang="ko-KR" sz="2000" dirty="0" err="1">
                <a:highlight>
                  <a:srgbClr val="FFFF00"/>
                </a:highlight>
              </a:rPr>
              <a:t>ps</a:t>
            </a:r>
            <a:r>
              <a:rPr lang="en-US" altLang="ko-KR" sz="2000" dirty="0">
                <a:highlight>
                  <a:srgbClr val="FFFF00"/>
                </a:highlight>
              </a:rPr>
              <a:t> –</a:t>
            </a:r>
            <a:r>
              <a:rPr lang="en-US" altLang="ko-KR" sz="2000" dirty="0" err="1">
                <a:highlight>
                  <a:srgbClr val="FFFF00"/>
                </a:highlight>
              </a:rPr>
              <a:t>ef</a:t>
            </a:r>
            <a:r>
              <a:rPr lang="en-US" altLang="ko-KR" sz="2000" dirty="0">
                <a:highlight>
                  <a:srgbClr val="FFFF00"/>
                </a:highlight>
              </a:rPr>
              <a:t> | </a:t>
            </a:r>
            <a:r>
              <a:rPr lang="en-US" altLang="ko-KR" sz="2000" dirty="0" err="1">
                <a:highlight>
                  <a:srgbClr val="FFFF00"/>
                </a:highlight>
              </a:rPr>
              <a:t>grep</a:t>
            </a:r>
            <a:r>
              <a:rPr lang="en-US" altLang="ko-KR" sz="2000" dirty="0">
                <a:highlight>
                  <a:srgbClr val="FFFF00"/>
                </a:highlight>
              </a:rPr>
              <a:t> </a:t>
            </a:r>
            <a:r>
              <a:rPr lang="ko-KR" altLang="en-US" sz="2000" dirty="0" err="1">
                <a:highlight>
                  <a:srgbClr val="FFFF00"/>
                </a:highlight>
              </a:rPr>
              <a:t>프로세스명</a:t>
            </a:r>
            <a:endParaRPr lang="en-US" altLang="ko-KR" sz="2000" dirty="0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en-US" altLang="ko-KR" sz="2000" dirty="0"/>
              <a:t>                 - </a:t>
            </a:r>
            <a:r>
              <a:rPr lang="ko-KR" altLang="en-US" sz="2000" dirty="0"/>
              <a:t>프로세스 번호와 상태를 확인할 때 사용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8537444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err="1"/>
              <a:t>리눅스</a:t>
            </a:r>
            <a:r>
              <a:rPr lang="en-US" altLang="ko-KR" dirty="0"/>
              <a:t> </a:t>
            </a:r>
            <a:r>
              <a:rPr lang="ko-KR" altLang="en-US" dirty="0"/>
              <a:t>기본 명령어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 fontScale="77500" lnSpcReduction="20000"/>
          </a:bodyPr>
          <a:lstStyle/>
          <a:p>
            <a:r>
              <a:rPr lang="ko-KR" altLang="en-US" sz="2800" dirty="0"/>
              <a:t>프로세스 명령</a:t>
            </a:r>
            <a:endParaRPr lang="en-US" altLang="ko-KR" sz="2800" dirty="0"/>
          </a:p>
          <a:p>
            <a:pPr marL="0" indent="0">
              <a:buNone/>
            </a:pPr>
            <a:r>
              <a:rPr lang="en-US" altLang="ko-KR" sz="2000" dirty="0"/>
              <a:t>      - PS </a:t>
            </a:r>
          </a:p>
          <a:p>
            <a:pPr marL="0" indent="0">
              <a:buNone/>
            </a:pPr>
            <a:r>
              <a:rPr lang="en-US" altLang="ko-KR" sz="2000" dirty="0"/>
              <a:t>          -&gt; </a:t>
            </a:r>
            <a:r>
              <a:rPr lang="ko-KR" altLang="en-US" sz="2000" dirty="0"/>
              <a:t>현재 프로세스들의 상태를 확인하는 명령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    -&gt; </a:t>
            </a:r>
            <a:r>
              <a:rPr lang="ko-KR" altLang="en-US" sz="2000" dirty="0"/>
              <a:t>옵션과 함께 사용할 수 있음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 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-&gt; ex) </a:t>
            </a:r>
            <a:r>
              <a:rPr lang="en-US" altLang="ko-KR" sz="2000" dirty="0" err="1"/>
              <a:t>ps</a:t>
            </a:r>
            <a:r>
              <a:rPr lang="en-US" altLang="ko-KR" sz="2000" dirty="0"/>
              <a:t> –</a:t>
            </a:r>
            <a:r>
              <a:rPr lang="en-US" altLang="ko-KR" sz="2000" dirty="0" err="1"/>
              <a:t>ef</a:t>
            </a:r>
            <a:r>
              <a:rPr lang="en-US" altLang="ko-KR" sz="2000" dirty="0"/>
              <a:t> | </a:t>
            </a:r>
            <a:r>
              <a:rPr lang="en-US" altLang="ko-KR" sz="2000" dirty="0" err="1"/>
              <a:t>grep</a:t>
            </a:r>
            <a:r>
              <a:rPr lang="en-US" altLang="ko-KR" sz="2000" dirty="0"/>
              <a:t> </a:t>
            </a:r>
            <a:r>
              <a:rPr lang="ko-KR" altLang="en-US" sz="2000" dirty="0" err="1"/>
              <a:t>프로세스명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           - </a:t>
            </a:r>
            <a:r>
              <a:rPr lang="ko-KR" altLang="en-US" sz="2000" dirty="0"/>
              <a:t>프로세스 번호와 상태를 확인할 때 사용</a:t>
            </a:r>
            <a:r>
              <a:rPr lang="en-US" altLang="ko-KR" sz="2000" dirty="0"/>
              <a:t>      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780928"/>
            <a:ext cx="6038850" cy="1200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4633157"/>
            <a:ext cx="6284639" cy="1224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모서리가 둥근 직사각형 5"/>
          <p:cNvSpPr/>
          <p:nvPr/>
        </p:nvSpPr>
        <p:spPr>
          <a:xfrm>
            <a:off x="2555776" y="5021365"/>
            <a:ext cx="576064" cy="30725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3131840" y="5013176"/>
            <a:ext cx="576064" cy="30725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자유형 3"/>
          <p:cNvSpPr/>
          <p:nvPr/>
        </p:nvSpPr>
        <p:spPr>
          <a:xfrm>
            <a:off x="2323322" y="5374433"/>
            <a:ext cx="447870" cy="811763"/>
          </a:xfrm>
          <a:custGeom>
            <a:avLst/>
            <a:gdLst>
              <a:gd name="connsiteX0" fmla="*/ 0 w 447870"/>
              <a:gd name="connsiteY0" fmla="*/ 811763 h 811763"/>
              <a:gd name="connsiteX1" fmla="*/ 447870 w 447870"/>
              <a:gd name="connsiteY1" fmla="*/ 811763 h 811763"/>
              <a:gd name="connsiteX2" fmla="*/ 447870 w 447870"/>
              <a:gd name="connsiteY2" fmla="*/ 0 h 811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7870" h="811763">
                <a:moveTo>
                  <a:pt x="0" y="811763"/>
                </a:moveTo>
                <a:lnTo>
                  <a:pt x="447870" y="811763"/>
                </a:lnTo>
                <a:lnTo>
                  <a:pt x="447870" y="0"/>
                </a:lnTo>
              </a:path>
            </a:pathLst>
          </a:cu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231374" y="5879013"/>
            <a:ext cx="1324402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</a:rPr>
              <a:t>Yes</a:t>
            </a:r>
          </a:p>
          <a:p>
            <a:r>
              <a:rPr lang="ko-KR" altLang="en-US" sz="1400" b="1" dirty="0">
                <a:solidFill>
                  <a:srgbClr val="FF0000"/>
                </a:solidFill>
              </a:rPr>
              <a:t>프로세스 번호</a:t>
            </a:r>
            <a:endParaRPr lang="en-US" altLang="ko-KR" sz="1400" b="1" dirty="0">
              <a:solidFill>
                <a:srgbClr val="FF0000"/>
              </a:solidFill>
            </a:endParaRPr>
          </a:p>
        </p:txBody>
      </p:sp>
      <p:sp>
        <p:nvSpPr>
          <p:cNvPr id="8" name="자유형 7"/>
          <p:cNvSpPr/>
          <p:nvPr/>
        </p:nvSpPr>
        <p:spPr>
          <a:xfrm>
            <a:off x="3415004" y="5365102"/>
            <a:ext cx="457200" cy="821094"/>
          </a:xfrm>
          <a:custGeom>
            <a:avLst/>
            <a:gdLst>
              <a:gd name="connsiteX0" fmla="*/ 0 w 457200"/>
              <a:gd name="connsiteY0" fmla="*/ 0 h 821094"/>
              <a:gd name="connsiteX1" fmla="*/ 0 w 457200"/>
              <a:gd name="connsiteY1" fmla="*/ 821094 h 821094"/>
              <a:gd name="connsiteX2" fmla="*/ 457200 w 457200"/>
              <a:gd name="connsiteY2" fmla="*/ 821094 h 821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7200" h="821094">
                <a:moveTo>
                  <a:pt x="0" y="0"/>
                </a:moveTo>
                <a:lnTo>
                  <a:pt x="0" y="821094"/>
                </a:lnTo>
                <a:lnTo>
                  <a:pt x="457200" y="821094"/>
                </a:lnTo>
              </a:path>
            </a:pathLst>
          </a:custGeom>
          <a:ln w="25400">
            <a:solidFill>
              <a:srgbClr val="FF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707904" y="5930116"/>
            <a:ext cx="1324402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</a:rPr>
              <a:t>Yes</a:t>
            </a:r>
            <a:r>
              <a:rPr lang="ko-KR" altLang="en-US" sz="1400" b="1" dirty="0">
                <a:solidFill>
                  <a:srgbClr val="FF0000"/>
                </a:solidFill>
              </a:rPr>
              <a:t>의 부모</a:t>
            </a:r>
            <a:endParaRPr lang="en-US" altLang="ko-KR" sz="1400" b="1" dirty="0">
              <a:solidFill>
                <a:srgbClr val="FF0000"/>
              </a:solidFill>
            </a:endParaRPr>
          </a:p>
          <a:p>
            <a:r>
              <a:rPr lang="ko-KR" altLang="en-US" sz="1400" b="1" dirty="0">
                <a:solidFill>
                  <a:srgbClr val="FF0000"/>
                </a:solidFill>
              </a:rPr>
              <a:t>프로세스 번호</a:t>
            </a:r>
            <a:endParaRPr lang="en-US" altLang="ko-KR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340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err="1"/>
              <a:t>리눅스</a:t>
            </a:r>
            <a:r>
              <a:rPr lang="en-US" altLang="ko-KR" dirty="0"/>
              <a:t> </a:t>
            </a:r>
            <a:r>
              <a:rPr lang="ko-KR" altLang="en-US" dirty="0"/>
              <a:t>기본 명령어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sz="2800" dirty="0"/>
              <a:t>프로세스 명령</a:t>
            </a:r>
            <a:endParaRPr lang="en-US" altLang="ko-KR" sz="2800" dirty="0"/>
          </a:p>
          <a:p>
            <a:pPr marL="0" indent="0">
              <a:buNone/>
            </a:pPr>
            <a:r>
              <a:rPr lang="en-US" altLang="ko-KR" sz="2000" dirty="0"/>
              <a:t>      - kill</a:t>
            </a:r>
          </a:p>
          <a:p>
            <a:pPr marL="0" indent="0">
              <a:buNone/>
            </a:pPr>
            <a:r>
              <a:rPr lang="en-US" altLang="ko-KR" sz="2000" dirty="0"/>
              <a:t>           -&gt; </a:t>
            </a:r>
            <a:r>
              <a:rPr lang="ko-KR" altLang="en-US" sz="2000" dirty="0"/>
              <a:t>프로세스를 강제로 종료할 때 사용되는 명령</a:t>
            </a:r>
            <a:r>
              <a:rPr lang="en-US" altLang="ko-KR" sz="2000" dirty="0"/>
              <a:t>      </a:t>
            </a:r>
          </a:p>
          <a:p>
            <a:pPr marL="0" indent="0">
              <a:buNone/>
            </a:pPr>
            <a:r>
              <a:rPr lang="en-US" altLang="ko-KR" sz="2000" dirty="0"/>
              <a:t>           -&gt; ‘-9’ </a:t>
            </a:r>
            <a:r>
              <a:rPr lang="ko-KR" altLang="en-US" sz="2000" dirty="0"/>
              <a:t>옵션</a:t>
            </a:r>
            <a:r>
              <a:rPr lang="en-US" altLang="ko-KR" sz="2000" dirty="0"/>
              <a:t>(</a:t>
            </a:r>
            <a:r>
              <a:rPr lang="ko-KR" altLang="en-US" sz="2000" dirty="0"/>
              <a:t>시그널번호</a:t>
            </a:r>
            <a:r>
              <a:rPr lang="en-US" altLang="ko-KR" sz="2000" dirty="0"/>
              <a:t>)</a:t>
            </a:r>
            <a:r>
              <a:rPr lang="ko-KR" altLang="en-US" sz="2000" dirty="0"/>
              <a:t>을 사용하면 무조건 종료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 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      -&gt; ‘yes’</a:t>
            </a:r>
            <a:r>
              <a:rPr lang="ko-KR" altLang="en-US" sz="2000" dirty="0"/>
              <a:t>명령은 </a:t>
            </a:r>
            <a:r>
              <a:rPr lang="en-US" altLang="ko-KR" sz="2000" dirty="0"/>
              <a:t>y</a:t>
            </a:r>
            <a:r>
              <a:rPr lang="ko-KR" altLang="en-US" sz="2000" dirty="0"/>
              <a:t>를</a:t>
            </a:r>
            <a:r>
              <a:rPr lang="en-US" altLang="ko-KR" sz="2000" dirty="0"/>
              <a:t> </a:t>
            </a:r>
            <a:r>
              <a:rPr lang="ko-KR" altLang="en-US" sz="2000" dirty="0"/>
              <a:t>반복적</a:t>
            </a:r>
            <a:r>
              <a:rPr lang="en-US" altLang="ko-KR" sz="2000" dirty="0"/>
              <a:t>(</a:t>
            </a:r>
            <a:r>
              <a:rPr lang="ko-KR" altLang="en-US" sz="2000" dirty="0"/>
              <a:t>무한반복</a:t>
            </a:r>
            <a:r>
              <a:rPr lang="en-US" altLang="ko-KR" sz="2000" dirty="0"/>
              <a:t>)</a:t>
            </a:r>
            <a:r>
              <a:rPr lang="ko-KR" altLang="en-US" sz="2000" dirty="0"/>
              <a:t>으로 출력하는 명령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      -&gt;  /</a:t>
            </a:r>
            <a:r>
              <a:rPr lang="en-US" altLang="ko-KR" sz="2000" dirty="0" err="1"/>
              <a:t>dev</a:t>
            </a:r>
            <a:r>
              <a:rPr lang="en-US" altLang="ko-KR" sz="2000" dirty="0"/>
              <a:t>/null  </a:t>
            </a:r>
            <a:r>
              <a:rPr lang="ko-KR" altLang="en-US" sz="2000" dirty="0" err="1"/>
              <a:t>리눅스에서</a:t>
            </a:r>
            <a:r>
              <a:rPr lang="ko-KR" altLang="en-US" sz="2000" dirty="0"/>
              <a:t> 휴지통의 역할을 함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      -&gt; </a:t>
            </a:r>
            <a:r>
              <a:rPr lang="ko-KR" altLang="en-US" sz="2000" dirty="0"/>
              <a:t>즉</a:t>
            </a:r>
            <a:r>
              <a:rPr lang="en-US" altLang="ko-KR" sz="2000" dirty="0"/>
              <a:t>, y</a:t>
            </a:r>
            <a:r>
              <a:rPr lang="ko-KR" altLang="en-US" sz="2000" dirty="0"/>
              <a:t>가 반복적으로 출력되는 것을 휴지통을 바로 버리라는 명령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      -&gt; </a:t>
            </a:r>
            <a:r>
              <a:rPr lang="ko-KR" altLang="en-US" sz="2000" dirty="0"/>
              <a:t>멈추기 위해서는 인터럽트 신호 또는 </a:t>
            </a:r>
            <a:r>
              <a:rPr lang="en-US" altLang="ko-KR" sz="2000" dirty="0"/>
              <a:t>kill </a:t>
            </a:r>
            <a:r>
              <a:rPr lang="ko-KR" altLang="en-US" sz="2000" dirty="0"/>
              <a:t>명령을 이용해야 함</a:t>
            </a:r>
            <a:r>
              <a:rPr lang="en-US" altLang="ko-KR" sz="2000" dirty="0"/>
              <a:t> </a:t>
            </a:r>
          </a:p>
          <a:p>
            <a:pPr marL="0" indent="0">
              <a:buNone/>
            </a:pPr>
            <a:r>
              <a:rPr lang="en-US" altLang="ko-KR" sz="2000" dirty="0"/>
              <a:t>            </a:t>
            </a:r>
          </a:p>
          <a:p>
            <a:pPr marL="0" indent="0">
              <a:buNone/>
            </a:pPr>
            <a:r>
              <a:rPr lang="en-US" altLang="ko-KR" sz="2000" dirty="0"/>
              <a:t>    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3068960"/>
            <a:ext cx="6210300" cy="698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908443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err="1"/>
              <a:t>리눅스</a:t>
            </a:r>
            <a:r>
              <a:rPr lang="en-US" altLang="ko-KR" dirty="0"/>
              <a:t> </a:t>
            </a:r>
            <a:r>
              <a:rPr lang="ko-KR" altLang="en-US" dirty="0"/>
              <a:t>기본 명령어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프로세스 명령</a:t>
            </a:r>
            <a:endParaRPr lang="en-US" altLang="ko-KR" sz="2800" dirty="0"/>
          </a:p>
          <a:p>
            <a:pPr marL="0" indent="0">
              <a:buNone/>
            </a:pPr>
            <a:r>
              <a:rPr lang="en-US" altLang="ko-KR" sz="2000" dirty="0"/>
              <a:t>      - kill</a:t>
            </a:r>
          </a:p>
          <a:p>
            <a:pPr marL="0" indent="0">
              <a:buNone/>
            </a:pPr>
            <a:r>
              <a:rPr lang="en-US" altLang="ko-KR" sz="2000" dirty="0"/>
              <a:t>          -&gt; </a:t>
            </a:r>
            <a:r>
              <a:rPr lang="ko-KR" altLang="en-US" sz="2000" dirty="0"/>
              <a:t>무한 반복으로 실행되는 터미널 창을 그대로 두고 새로운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        </a:t>
            </a:r>
            <a:r>
              <a:rPr lang="ko-KR" altLang="en-US" sz="2000" dirty="0"/>
              <a:t>터미널 창에서 </a:t>
            </a:r>
            <a:r>
              <a:rPr lang="en-US" altLang="ko-KR" sz="2000" dirty="0"/>
              <a:t>kill </a:t>
            </a:r>
            <a:r>
              <a:rPr lang="ko-KR" altLang="en-US" sz="2000" dirty="0"/>
              <a:t>명령 실행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     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2908" y="3247660"/>
            <a:ext cx="7200800" cy="3168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모서리가 둥근 직사각형 5"/>
          <p:cNvSpPr/>
          <p:nvPr/>
        </p:nvSpPr>
        <p:spPr>
          <a:xfrm>
            <a:off x="3970582" y="3717032"/>
            <a:ext cx="1393505" cy="30725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/>
          <p:cNvSpPr/>
          <p:nvPr/>
        </p:nvSpPr>
        <p:spPr>
          <a:xfrm>
            <a:off x="3826566" y="3573016"/>
            <a:ext cx="288032" cy="288032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1547664" y="6021288"/>
            <a:ext cx="4104456" cy="37926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07607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err="1"/>
              <a:t>리눅스</a:t>
            </a:r>
            <a:r>
              <a:rPr lang="en-US" altLang="ko-KR" dirty="0"/>
              <a:t> </a:t>
            </a:r>
            <a:r>
              <a:rPr lang="ko-KR" altLang="en-US" dirty="0"/>
              <a:t>기본 명령어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프로세스 명령</a:t>
            </a:r>
            <a:endParaRPr lang="en-US" altLang="ko-KR" sz="2800" dirty="0"/>
          </a:p>
          <a:p>
            <a:pPr marL="0" indent="0">
              <a:buNone/>
            </a:pPr>
            <a:r>
              <a:rPr lang="en-US" altLang="ko-KR" sz="2000" dirty="0"/>
              <a:t>     - </a:t>
            </a:r>
            <a:r>
              <a:rPr lang="en-US" altLang="ko-KR" sz="2000" dirty="0" err="1"/>
              <a:t>pstree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    -&gt; </a:t>
            </a:r>
            <a:r>
              <a:rPr lang="ko-KR" altLang="en-US" sz="2000" dirty="0"/>
              <a:t>부모 프로세스와 자식 프로세스의 관례를 트리 형태로 보여줌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4538354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err="1"/>
              <a:t>리눅스</a:t>
            </a:r>
            <a:r>
              <a:rPr lang="en-US" altLang="ko-KR" dirty="0"/>
              <a:t> </a:t>
            </a:r>
            <a:r>
              <a:rPr lang="ko-KR" altLang="en-US" dirty="0"/>
              <a:t>기본 명령어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 fontScale="85000" lnSpcReduction="20000"/>
          </a:bodyPr>
          <a:lstStyle/>
          <a:p>
            <a:r>
              <a:rPr lang="ko-KR" altLang="en-US" sz="2800" dirty="0"/>
              <a:t>프로세스의</a:t>
            </a:r>
            <a:r>
              <a:rPr lang="en-US" altLang="ko-KR" sz="2800" dirty="0"/>
              <a:t> </a:t>
            </a:r>
            <a:r>
              <a:rPr lang="ko-KR" altLang="en-US" sz="2800" dirty="0"/>
              <a:t>백 그라운드 변경</a:t>
            </a:r>
            <a:endParaRPr lang="en-US" altLang="ko-KR" sz="2800" dirty="0"/>
          </a:p>
          <a:p>
            <a:pPr marL="0" indent="0">
              <a:buNone/>
            </a:pPr>
            <a:r>
              <a:rPr lang="en-US" altLang="ko-KR" sz="2000" dirty="0"/>
              <a:t>      - yes </a:t>
            </a:r>
            <a:r>
              <a:rPr lang="ko-KR" altLang="en-US" sz="2000" dirty="0"/>
              <a:t>명령에 의해서 무한 루프 생성 </a:t>
            </a:r>
            <a:r>
              <a:rPr lang="en-US" altLang="ko-KR" sz="2000" dirty="0"/>
              <a:t>(</a:t>
            </a:r>
            <a:r>
              <a:rPr lang="ko-KR" altLang="en-US" sz="2000" dirty="0"/>
              <a:t>포 그라운드</a:t>
            </a:r>
            <a:r>
              <a:rPr lang="en-US" altLang="ko-KR" sz="2000" dirty="0"/>
              <a:t>)</a:t>
            </a:r>
          </a:p>
          <a:p>
            <a:pPr marL="0" indent="0">
              <a:buNone/>
            </a:pPr>
            <a:r>
              <a:rPr lang="en-US" altLang="ko-KR" sz="2000" dirty="0"/>
              <a:t>      - </a:t>
            </a:r>
            <a:r>
              <a:rPr lang="en-US" altLang="ko-KR" sz="2000" dirty="0">
                <a:solidFill>
                  <a:srgbClr val="FF0000"/>
                </a:solidFill>
              </a:rPr>
              <a:t>Ctrl + z  </a:t>
            </a:r>
            <a:r>
              <a:rPr lang="ko-KR" altLang="en-US" sz="2000" dirty="0">
                <a:solidFill>
                  <a:srgbClr val="FF0000"/>
                </a:solidFill>
              </a:rPr>
              <a:t>명령 </a:t>
            </a:r>
            <a:r>
              <a:rPr lang="en-US" altLang="ko-KR" sz="2000" dirty="0"/>
              <a:t>: </a:t>
            </a:r>
            <a:r>
              <a:rPr lang="ko-KR" altLang="en-US" sz="2000" dirty="0">
                <a:highlight>
                  <a:srgbClr val="FFFF00"/>
                </a:highlight>
              </a:rPr>
              <a:t>무한루프 프로세스의 일시 정지</a:t>
            </a:r>
            <a:r>
              <a:rPr lang="ko-KR" altLang="en-US" sz="2000" dirty="0"/>
              <a:t> 시그널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    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- ‘</a:t>
            </a:r>
            <a:r>
              <a:rPr lang="en-US" altLang="ko-KR" sz="2000" dirty="0" err="1"/>
              <a:t>bg</a:t>
            </a:r>
            <a:r>
              <a:rPr lang="en-US" altLang="ko-KR" sz="2000" dirty="0"/>
              <a:t>’ </a:t>
            </a:r>
            <a:r>
              <a:rPr lang="ko-KR" altLang="en-US" sz="2000" dirty="0"/>
              <a:t>명령을 입력하면 백 그라운드로 실행됨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r>
              <a:rPr lang="en-US" altLang="ko-KR" sz="2000" dirty="0"/>
              <a:t>     - </a:t>
            </a:r>
            <a:r>
              <a:rPr lang="en-US" altLang="ko-KR" sz="2000" dirty="0">
                <a:highlight>
                  <a:srgbClr val="FFFF00"/>
                </a:highlight>
              </a:rPr>
              <a:t>jobs</a:t>
            </a:r>
            <a:r>
              <a:rPr lang="en-US" altLang="ko-KR" sz="2000" dirty="0"/>
              <a:t> </a:t>
            </a:r>
            <a:r>
              <a:rPr lang="ko-KR" altLang="en-US" sz="2000" dirty="0"/>
              <a:t>명령을 주어 백 그라운드로 실행되는 프로세스 확인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     </a:t>
            </a:r>
          </a:p>
          <a:p>
            <a:pPr marL="0" indent="0">
              <a:buNone/>
            </a:pPr>
            <a:r>
              <a:rPr lang="en-US" altLang="ko-KR" sz="2000" dirty="0"/>
              <a:t>      - “&amp;” </a:t>
            </a:r>
            <a:r>
              <a:rPr lang="ko-KR" altLang="en-US" sz="2000" dirty="0"/>
              <a:t>표시는 백그라운드로 실행되고 있다는 표시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- [1] : </a:t>
            </a:r>
            <a:r>
              <a:rPr lang="ko-KR" altLang="en-US" sz="2000" dirty="0"/>
              <a:t>작업 번호</a:t>
            </a:r>
            <a:endParaRPr lang="en-US" altLang="ko-KR" sz="2000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2564904"/>
            <a:ext cx="7009524" cy="1368152"/>
          </a:xfrm>
          <a:prstGeom prst="rect">
            <a:avLst/>
          </a:prstGeom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4317" y="4553135"/>
            <a:ext cx="5832648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모서리가 둥근 직사각형 14"/>
          <p:cNvSpPr/>
          <p:nvPr/>
        </p:nvSpPr>
        <p:spPr>
          <a:xfrm>
            <a:off x="5833460" y="4884621"/>
            <a:ext cx="241377" cy="30725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1494319" y="4913175"/>
            <a:ext cx="269370" cy="30725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37737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err="1"/>
              <a:t>리눅스</a:t>
            </a:r>
            <a:r>
              <a:rPr lang="en-US" altLang="ko-KR" dirty="0"/>
              <a:t> </a:t>
            </a:r>
            <a:r>
              <a:rPr lang="ko-KR" altLang="en-US" dirty="0"/>
              <a:t>기본 명령어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프로세스의</a:t>
            </a:r>
            <a:r>
              <a:rPr lang="en-US" altLang="ko-KR" sz="2800" dirty="0"/>
              <a:t> </a:t>
            </a:r>
            <a:r>
              <a:rPr lang="ko-KR" altLang="en-US" sz="2800" dirty="0"/>
              <a:t>백 그라운드 변경</a:t>
            </a:r>
            <a:endParaRPr lang="en-US" altLang="ko-KR" sz="2800" dirty="0"/>
          </a:p>
          <a:p>
            <a:pPr marL="0" indent="0">
              <a:buNone/>
            </a:pPr>
            <a:r>
              <a:rPr lang="en-US" altLang="ko-KR" sz="2000" dirty="0"/>
              <a:t>      - ‘</a:t>
            </a:r>
            <a:r>
              <a:rPr lang="en-US" altLang="ko-KR" sz="2000" dirty="0" err="1"/>
              <a:t>fg</a:t>
            </a:r>
            <a:r>
              <a:rPr lang="en-US" altLang="ko-KR" sz="2000" dirty="0"/>
              <a:t> </a:t>
            </a:r>
            <a:r>
              <a:rPr lang="ko-KR" altLang="en-US" sz="2000" dirty="0"/>
              <a:t>작업번호</a:t>
            </a:r>
            <a:r>
              <a:rPr lang="en-US" altLang="ko-KR" sz="2000" dirty="0"/>
              <a:t>’</a:t>
            </a:r>
            <a:r>
              <a:rPr lang="ko-KR" altLang="en-US" sz="2000" dirty="0"/>
              <a:t>의</a:t>
            </a:r>
            <a:r>
              <a:rPr lang="en-US" altLang="ko-KR" sz="2000" dirty="0"/>
              <a:t> </a:t>
            </a:r>
            <a:r>
              <a:rPr lang="ko-KR" altLang="en-US" sz="2000" dirty="0"/>
              <a:t>명령으로 포 그라운드 실행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    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-  Ctrl + c </a:t>
            </a:r>
            <a:r>
              <a:rPr lang="ko-KR" altLang="en-US" sz="2000" dirty="0"/>
              <a:t>명령을 주어 </a:t>
            </a:r>
            <a:r>
              <a:rPr lang="ko-KR" altLang="en-US" sz="2000" dirty="0">
                <a:highlight>
                  <a:srgbClr val="FFFF00"/>
                </a:highlight>
              </a:rPr>
              <a:t>프로세스 중지</a:t>
            </a:r>
            <a:endParaRPr lang="en-US" altLang="ko-KR" sz="2000" dirty="0">
              <a:highlight>
                <a:srgbClr val="FFFF00"/>
              </a:highlight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892" y="2611564"/>
            <a:ext cx="7009524" cy="1609524"/>
          </a:xfrm>
          <a:prstGeom prst="rect">
            <a:avLst/>
          </a:prstGeom>
        </p:spPr>
      </p:pic>
      <p:sp>
        <p:nvSpPr>
          <p:cNvPr id="9" name="모서리가 둥근 직사각형 8"/>
          <p:cNvSpPr/>
          <p:nvPr/>
        </p:nvSpPr>
        <p:spPr>
          <a:xfrm>
            <a:off x="2565106" y="3475660"/>
            <a:ext cx="566733" cy="30725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61040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err="1"/>
              <a:t>리눅스</a:t>
            </a:r>
            <a:r>
              <a:rPr lang="en-US" altLang="ko-KR" dirty="0"/>
              <a:t> </a:t>
            </a:r>
            <a:r>
              <a:rPr lang="ko-KR" altLang="en-US" dirty="0"/>
              <a:t>기본 명령어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1600200"/>
            <a:ext cx="8568952" cy="4525963"/>
          </a:xfrm>
        </p:spPr>
        <p:txBody>
          <a:bodyPr>
            <a:normAutofit lnSpcReduction="10000"/>
          </a:bodyPr>
          <a:lstStyle/>
          <a:p>
            <a:r>
              <a:rPr lang="ko-KR" altLang="en-US" sz="2800" dirty="0"/>
              <a:t>예약 작업</a:t>
            </a:r>
            <a:endParaRPr lang="en-US" altLang="ko-KR" sz="2800" dirty="0"/>
          </a:p>
          <a:p>
            <a:pPr marL="0" indent="0">
              <a:buNone/>
            </a:pPr>
            <a:r>
              <a:rPr lang="en-US" altLang="ko-KR" sz="2000" dirty="0"/>
              <a:t>      - at </a:t>
            </a:r>
            <a:r>
              <a:rPr lang="ko-KR" altLang="en-US" sz="2000" dirty="0"/>
              <a:t>시간 </a:t>
            </a:r>
            <a:r>
              <a:rPr lang="en-US" altLang="ko-KR" sz="1600" dirty="0"/>
              <a:t>(1</a:t>
            </a:r>
            <a:r>
              <a:rPr lang="ko-KR" altLang="en-US" sz="1600" dirty="0"/>
              <a:t>번만 이뤄짐</a:t>
            </a:r>
            <a:r>
              <a:rPr lang="en-US" altLang="ko-KR" sz="1600" dirty="0"/>
              <a:t>. </a:t>
            </a:r>
            <a:r>
              <a:rPr lang="ko-KR" altLang="en-US" sz="1600" dirty="0"/>
              <a:t>컴퓨터 끄면 종료</a:t>
            </a:r>
            <a:r>
              <a:rPr lang="en-US" altLang="ko-KR" sz="1600" dirty="0"/>
              <a:t>)</a:t>
            </a:r>
          </a:p>
          <a:p>
            <a:pPr marL="0" indent="0">
              <a:buNone/>
            </a:pPr>
            <a:r>
              <a:rPr lang="en-US" altLang="ko-KR" sz="2000" dirty="0"/>
              <a:t>        -&gt; ex1) at</a:t>
            </a:r>
            <a:r>
              <a:rPr lang="ko-KR" altLang="en-US" sz="2000" dirty="0"/>
              <a:t> </a:t>
            </a:r>
            <a:r>
              <a:rPr lang="en-US" altLang="ko-KR" sz="2000" dirty="0"/>
              <a:t>07:00 pm</a:t>
            </a:r>
          </a:p>
          <a:p>
            <a:pPr marL="0" indent="0">
              <a:buNone/>
            </a:pPr>
            <a:r>
              <a:rPr lang="en-US" altLang="ko-KR" sz="2000" dirty="0"/>
              <a:t>               at&gt; reboot</a:t>
            </a:r>
          </a:p>
          <a:p>
            <a:pPr marL="0" indent="0">
              <a:buNone/>
            </a:pPr>
            <a:r>
              <a:rPr lang="en-US" altLang="ko-KR" sz="2000" dirty="0"/>
              <a:t>             ex2) at  -l      &lt;- </a:t>
            </a:r>
            <a:r>
              <a:rPr lang="ko-KR" altLang="en-US" sz="2000" dirty="0"/>
              <a:t>확인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              </a:t>
            </a:r>
            <a:r>
              <a:rPr lang="en-US" altLang="ko-KR" sz="2000" dirty="0" err="1"/>
              <a:t>atrm</a:t>
            </a:r>
            <a:r>
              <a:rPr lang="en-US" altLang="ko-KR" sz="2000" dirty="0"/>
              <a:t>     &lt;</a:t>
            </a:r>
            <a:r>
              <a:rPr lang="ko-KR" altLang="en-US" sz="2000" dirty="0"/>
              <a:t>작업번호</a:t>
            </a:r>
            <a:r>
              <a:rPr lang="en-US" altLang="ko-KR" sz="2000" dirty="0"/>
              <a:t>&gt;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- </a:t>
            </a:r>
            <a:r>
              <a:rPr lang="en-US" altLang="ko-KR" sz="2000" dirty="0" err="1"/>
              <a:t>crontab</a:t>
            </a:r>
            <a:r>
              <a:rPr lang="en-US" altLang="ko-KR" sz="2000" dirty="0"/>
              <a:t> </a:t>
            </a:r>
          </a:p>
          <a:p>
            <a:pPr marL="0" indent="0">
              <a:buNone/>
            </a:pPr>
            <a:r>
              <a:rPr lang="en-US" altLang="ko-KR" sz="2000" dirty="0"/>
              <a:t>        -&gt; vi</a:t>
            </a:r>
            <a:r>
              <a:rPr lang="ko-KR" altLang="en-US" sz="2000" dirty="0"/>
              <a:t>로 설정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  -&gt; vi /</a:t>
            </a:r>
            <a:r>
              <a:rPr lang="en-US" altLang="ko-KR" sz="2000" dirty="0" err="1"/>
              <a:t>etc</a:t>
            </a:r>
            <a:r>
              <a:rPr lang="en-US" altLang="ko-KR" sz="2000" dirty="0"/>
              <a:t>/</a:t>
            </a:r>
            <a:r>
              <a:rPr lang="en-US" altLang="ko-KR" sz="2000" dirty="0" err="1"/>
              <a:t>crontab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      </a:t>
            </a:r>
            <a:r>
              <a:rPr lang="en-US" altLang="ko-KR" sz="1800" dirty="0"/>
              <a:t>: </a:t>
            </a:r>
            <a:r>
              <a:rPr lang="ko-KR" altLang="en-US" sz="1800" dirty="0"/>
              <a:t>분   시   일   월   요일</a:t>
            </a:r>
            <a:r>
              <a:rPr lang="en-US" altLang="ko-KR" sz="1800" dirty="0"/>
              <a:t>(0</a:t>
            </a:r>
            <a:r>
              <a:rPr lang="ko-KR" altLang="en-US" sz="1800" dirty="0"/>
              <a:t>과 </a:t>
            </a:r>
            <a:r>
              <a:rPr lang="en-US" altLang="ko-KR" sz="1800" dirty="0"/>
              <a:t>7</a:t>
            </a:r>
            <a:r>
              <a:rPr lang="ko-KR" altLang="en-US" sz="1800" dirty="0"/>
              <a:t>은 일요일</a:t>
            </a:r>
            <a:r>
              <a:rPr lang="en-US" altLang="ko-KR" sz="1800" dirty="0"/>
              <a:t>)</a:t>
            </a:r>
            <a:r>
              <a:rPr lang="ko-KR" altLang="en-US" sz="1800" dirty="0"/>
              <a:t>   사용자</a:t>
            </a:r>
            <a:r>
              <a:rPr lang="en-US" altLang="ko-KR" sz="1800" dirty="0"/>
              <a:t>(</a:t>
            </a:r>
            <a:r>
              <a:rPr lang="ko-KR" altLang="en-US" sz="1800" dirty="0"/>
              <a:t>명령자</a:t>
            </a:r>
            <a:r>
              <a:rPr lang="en-US" altLang="ko-KR" sz="1800" dirty="0"/>
              <a:t>)     </a:t>
            </a:r>
            <a:r>
              <a:rPr lang="ko-KR" altLang="en-US" sz="1800" dirty="0"/>
              <a:t>실행명령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2000" dirty="0"/>
              <a:t>             00   05    1   *               *                   root            reboot</a:t>
            </a:r>
          </a:p>
        </p:txBody>
      </p:sp>
    </p:spTree>
    <p:extLst>
      <p:ext uri="{BB962C8B-B14F-4D97-AF65-F5344CB8AC3E}">
        <p14:creationId xmlns:p14="http://schemas.microsoft.com/office/powerpoint/2010/main" val="4074966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오른쪽으로 구부러진 화살표 6"/>
          <p:cNvSpPr/>
          <p:nvPr/>
        </p:nvSpPr>
        <p:spPr>
          <a:xfrm>
            <a:off x="311920" y="4149080"/>
            <a:ext cx="720080" cy="1512168"/>
          </a:xfrm>
          <a:prstGeom prst="curvedRightArrow">
            <a:avLst>
              <a:gd name="adj1" fmla="val 19750"/>
              <a:gd name="adj2" fmla="val 28449"/>
              <a:gd name="adj3" fmla="val 2500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err="1"/>
              <a:t>리눅스</a:t>
            </a:r>
            <a:r>
              <a:rPr lang="en-US" altLang="ko-KR" dirty="0"/>
              <a:t> </a:t>
            </a:r>
            <a:r>
              <a:rPr lang="ko-KR" altLang="en-US" dirty="0"/>
              <a:t>기본 명령어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>
            <a:normAutofit lnSpcReduction="10000"/>
          </a:bodyPr>
          <a:lstStyle/>
          <a:p>
            <a:r>
              <a:rPr lang="ko-KR" altLang="en-US" sz="2800" dirty="0"/>
              <a:t>소유권과 허가권</a:t>
            </a:r>
            <a:endParaRPr lang="en-US" altLang="ko-KR" sz="2800" dirty="0"/>
          </a:p>
          <a:p>
            <a:pPr marL="0" indent="0">
              <a:buNone/>
            </a:pPr>
            <a:r>
              <a:rPr lang="en-US" altLang="ko-KR" sz="2000" dirty="0"/>
              <a:t>      - root</a:t>
            </a:r>
            <a:r>
              <a:rPr lang="ko-KR" altLang="en-US" sz="2000" dirty="0"/>
              <a:t>로 로그인 후 파일 용량이 </a:t>
            </a:r>
            <a:r>
              <a:rPr lang="en-US" altLang="ko-KR" sz="2000" dirty="0"/>
              <a:t>‘0’</a:t>
            </a:r>
            <a:r>
              <a:rPr lang="ko-KR" altLang="en-US" sz="2000" dirty="0"/>
              <a:t>인</a:t>
            </a:r>
            <a:r>
              <a:rPr lang="en-US" altLang="ko-KR" sz="2000" dirty="0"/>
              <a:t> </a:t>
            </a:r>
            <a:r>
              <a:rPr lang="ko-KR" altLang="en-US" sz="2000" dirty="0"/>
              <a:t>파일을 생성해 보자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- touch mydata.txt  </a:t>
            </a:r>
            <a:r>
              <a:rPr lang="ko-KR" altLang="en-US" sz="2000" dirty="0"/>
              <a:t>명령 입력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- </a:t>
            </a:r>
            <a:r>
              <a:rPr lang="en-US" altLang="ko-KR" sz="2000" dirty="0" err="1"/>
              <a:t>ls</a:t>
            </a:r>
            <a:r>
              <a:rPr lang="en-US" altLang="ko-KR" sz="2000" dirty="0"/>
              <a:t> –l mydata.txt </a:t>
            </a:r>
            <a:r>
              <a:rPr lang="ko-KR" altLang="en-US" sz="2000" dirty="0"/>
              <a:t>명령 입력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 - r w – r - - r - -   1  root  </a:t>
            </a:r>
            <a:r>
              <a:rPr lang="en-US" altLang="ko-KR" sz="2000" dirty="0" err="1"/>
              <a:t>root</a:t>
            </a:r>
            <a:r>
              <a:rPr lang="en-US" altLang="ko-KR" sz="2000" dirty="0"/>
              <a:t>  0  6</a:t>
            </a:r>
            <a:r>
              <a:rPr lang="ko-KR" altLang="en-US" sz="2000" dirty="0"/>
              <a:t>월  </a:t>
            </a:r>
            <a:r>
              <a:rPr lang="en-US" altLang="ko-KR" sz="2000" dirty="0"/>
              <a:t>30  11 : 56  mydata.txt   </a:t>
            </a:r>
          </a:p>
          <a:p>
            <a:pPr marL="0" indent="0">
              <a:buNone/>
            </a:pPr>
            <a:r>
              <a:rPr lang="en-US" altLang="ko-KR" sz="2000" dirty="0"/>
              <a:t>      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009" y="3140968"/>
            <a:ext cx="7009524" cy="143809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41891" y="6237312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파일 종류</a:t>
            </a:r>
          </a:p>
        </p:txBody>
      </p:sp>
      <p:sp>
        <p:nvSpPr>
          <p:cNvPr id="10" name="자유형 9"/>
          <p:cNvSpPr/>
          <p:nvPr/>
        </p:nvSpPr>
        <p:spPr>
          <a:xfrm>
            <a:off x="783771" y="5673012"/>
            <a:ext cx="401217" cy="606490"/>
          </a:xfrm>
          <a:custGeom>
            <a:avLst/>
            <a:gdLst>
              <a:gd name="connsiteX0" fmla="*/ 0 w 401217"/>
              <a:gd name="connsiteY0" fmla="*/ 606490 h 606490"/>
              <a:gd name="connsiteX1" fmla="*/ 401217 w 401217"/>
              <a:gd name="connsiteY1" fmla="*/ 0 h 606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01217" h="606490">
                <a:moveTo>
                  <a:pt x="0" y="606490"/>
                </a:moveTo>
                <a:lnTo>
                  <a:pt x="401217" y="0"/>
                </a:lnTo>
              </a:path>
            </a:pathLst>
          </a:cu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1096954" y="5391878"/>
            <a:ext cx="216024" cy="29979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1331640" y="5401209"/>
            <a:ext cx="648072" cy="29979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1970381" y="5401209"/>
            <a:ext cx="585395" cy="29979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2555776" y="5407900"/>
            <a:ext cx="585395" cy="29979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3197157" y="5417231"/>
            <a:ext cx="422717" cy="29979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3645227" y="5423922"/>
            <a:ext cx="566733" cy="29979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4293299" y="5426562"/>
            <a:ext cx="566733" cy="29979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4906688" y="5429202"/>
            <a:ext cx="283366" cy="29979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5282748" y="5419871"/>
            <a:ext cx="1881539" cy="29979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1222011" y="594928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rgbClr val="FF0000"/>
                </a:solidFill>
              </a:rPr>
              <a:t>허가권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3" name="자유형 22"/>
          <p:cNvSpPr/>
          <p:nvPr/>
        </p:nvSpPr>
        <p:spPr>
          <a:xfrm>
            <a:off x="1632857" y="5719665"/>
            <a:ext cx="9331" cy="317241"/>
          </a:xfrm>
          <a:custGeom>
            <a:avLst/>
            <a:gdLst>
              <a:gd name="connsiteX0" fmla="*/ 0 w 9331"/>
              <a:gd name="connsiteY0" fmla="*/ 317241 h 317241"/>
              <a:gd name="connsiteX1" fmla="*/ 0 w 9331"/>
              <a:gd name="connsiteY1" fmla="*/ 317241 h 317241"/>
              <a:gd name="connsiteX2" fmla="*/ 9331 w 9331"/>
              <a:gd name="connsiteY2" fmla="*/ 0 h 317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31" h="317241">
                <a:moveTo>
                  <a:pt x="0" y="317241"/>
                </a:moveTo>
                <a:lnTo>
                  <a:pt x="0" y="317241"/>
                </a:lnTo>
                <a:lnTo>
                  <a:pt x="9331" y="0"/>
                </a:lnTo>
              </a:path>
            </a:pathLst>
          </a:cu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1579708" y="627467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그룹허가권</a:t>
            </a:r>
          </a:p>
        </p:txBody>
      </p:sp>
      <p:cxnSp>
        <p:nvCxnSpPr>
          <p:cNvPr id="27" name="직선 화살표 연결선 26"/>
          <p:cNvCxnSpPr>
            <a:stCxn id="24" idx="0"/>
            <a:endCxn id="13" idx="2"/>
          </p:cNvCxnSpPr>
          <p:nvPr/>
        </p:nvCxnSpPr>
        <p:spPr>
          <a:xfrm flipV="1">
            <a:off x="2249122" y="5701005"/>
            <a:ext cx="13957" cy="57367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225060" y="472514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기타허가권</a:t>
            </a:r>
          </a:p>
        </p:txBody>
      </p:sp>
      <p:cxnSp>
        <p:nvCxnSpPr>
          <p:cNvPr id="30" name="직선 화살표 연결선 29"/>
          <p:cNvCxnSpPr>
            <a:endCxn id="14" idx="0"/>
          </p:cNvCxnSpPr>
          <p:nvPr/>
        </p:nvCxnSpPr>
        <p:spPr>
          <a:xfrm>
            <a:off x="2848473" y="5094476"/>
            <a:ext cx="1" cy="313424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963802" y="6216049"/>
            <a:ext cx="9589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파일 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링크 수</a:t>
            </a:r>
          </a:p>
        </p:txBody>
      </p:sp>
      <p:cxnSp>
        <p:nvCxnSpPr>
          <p:cNvPr id="33" name="직선 화살표 연결선 32"/>
          <p:cNvCxnSpPr/>
          <p:nvPr/>
        </p:nvCxnSpPr>
        <p:spPr>
          <a:xfrm flipV="1">
            <a:off x="3408515" y="5673012"/>
            <a:ext cx="0" cy="60649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532347" y="476246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소유권자</a:t>
            </a:r>
          </a:p>
        </p:txBody>
      </p:sp>
      <p:cxnSp>
        <p:nvCxnSpPr>
          <p:cNvPr id="36" name="직선 화살표 연결선 35"/>
          <p:cNvCxnSpPr>
            <a:endCxn id="16" idx="0"/>
          </p:cNvCxnSpPr>
          <p:nvPr/>
        </p:nvCxnSpPr>
        <p:spPr>
          <a:xfrm>
            <a:off x="3928593" y="5094476"/>
            <a:ext cx="1" cy="329446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040068" y="615601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소속그룹</a:t>
            </a:r>
          </a:p>
        </p:txBody>
      </p:sp>
      <p:cxnSp>
        <p:nvCxnSpPr>
          <p:cNvPr id="39" name="직선 화살표 연결선 38"/>
          <p:cNvCxnSpPr>
            <a:stCxn id="3" idx="2"/>
            <a:endCxn id="17" idx="2"/>
          </p:cNvCxnSpPr>
          <p:nvPr/>
        </p:nvCxnSpPr>
        <p:spPr>
          <a:xfrm flipH="1" flipV="1">
            <a:off x="4576666" y="5726358"/>
            <a:ext cx="62170" cy="399805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688140" y="477849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파일 용량</a:t>
            </a:r>
          </a:p>
        </p:txBody>
      </p:sp>
      <p:cxnSp>
        <p:nvCxnSpPr>
          <p:cNvPr id="41" name="직선 화살표 연결선 40"/>
          <p:cNvCxnSpPr/>
          <p:nvPr/>
        </p:nvCxnSpPr>
        <p:spPr>
          <a:xfrm>
            <a:off x="5084386" y="5110498"/>
            <a:ext cx="1" cy="329446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515909" y="6139951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최종 수정일</a:t>
            </a:r>
          </a:p>
        </p:txBody>
      </p:sp>
      <p:cxnSp>
        <p:nvCxnSpPr>
          <p:cNvPr id="43" name="직선 화살표 연결선 42"/>
          <p:cNvCxnSpPr/>
          <p:nvPr/>
        </p:nvCxnSpPr>
        <p:spPr>
          <a:xfrm flipV="1">
            <a:off x="6154761" y="5728998"/>
            <a:ext cx="1" cy="46690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7414699" y="4834476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rgbClr val="FF0000"/>
                </a:solidFill>
              </a:rPr>
              <a:t>파일 이름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46" name="직선 화살표 연결선 45"/>
          <p:cNvCxnSpPr/>
          <p:nvPr/>
        </p:nvCxnSpPr>
        <p:spPr>
          <a:xfrm>
            <a:off x="7810945" y="5166484"/>
            <a:ext cx="1" cy="329446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07340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err="1"/>
              <a:t>리눅스의</a:t>
            </a:r>
            <a:r>
              <a:rPr lang="ko-KR" altLang="en-US" dirty="0"/>
              <a:t> 프로그램 설치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/>
          </a:bodyPr>
          <a:lstStyle/>
          <a:p>
            <a:r>
              <a:rPr lang="ko-KR" altLang="en-US" sz="2800" dirty="0" err="1"/>
              <a:t>리눅스에서</a:t>
            </a:r>
            <a:r>
              <a:rPr lang="ko-KR" altLang="en-US" sz="2800" dirty="0"/>
              <a:t> 프로그램 설치 방법</a:t>
            </a:r>
            <a:endParaRPr lang="en-US" altLang="ko-KR" sz="2800" dirty="0"/>
          </a:p>
          <a:p>
            <a:pPr marL="0" indent="0">
              <a:buNone/>
            </a:pPr>
            <a:r>
              <a:rPr lang="en-US" altLang="ko-KR" sz="2800" dirty="0"/>
              <a:t>     </a:t>
            </a:r>
            <a:r>
              <a:rPr lang="en-US" altLang="ko-KR" sz="2000" dirty="0"/>
              <a:t>- </a:t>
            </a:r>
            <a:r>
              <a:rPr lang="ko-KR" altLang="en-US" sz="2000" dirty="0"/>
              <a:t>소스 코드 컴파일을 이용하여 설치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    -&gt; </a:t>
            </a:r>
            <a:r>
              <a:rPr lang="ko-KR" altLang="en-US" sz="2000" dirty="0"/>
              <a:t>복잡한 절차로 인해 실습하지 않음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 - </a:t>
            </a:r>
            <a:r>
              <a:rPr lang="ko-KR" altLang="en-US" sz="2000" dirty="0">
                <a:highlight>
                  <a:srgbClr val="FFFF00"/>
                </a:highlight>
              </a:rPr>
              <a:t>패키지를 이용</a:t>
            </a:r>
            <a:r>
              <a:rPr lang="ko-KR" altLang="en-US" sz="2000" dirty="0"/>
              <a:t>하여 설치하는 방법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    -&gt; </a:t>
            </a:r>
            <a:r>
              <a:rPr lang="en-US" altLang="ko-KR" sz="2000" dirty="0" err="1">
                <a:highlight>
                  <a:srgbClr val="FFFF00"/>
                </a:highlight>
              </a:rPr>
              <a:t>dpkg</a:t>
            </a:r>
            <a:r>
              <a:rPr lang="en-US" altLang="ko-KR" sz="2000" dirty="0">
                <a:highlight>
                  <a:srgbClr val="FFFF00"/>
                </a:highlight>
              </a:rPr>
              <a:t> </a:t>
            </a:r>
            <a:r>
              <a:rPr lang="ko-KR" altLang="en-US" sz="2000" dirty="0">
                <a:highlight>
                  <a:srgbClr val="FFFF00"/>
                </a:highlight>
              </a:rPr>
              <a:t>명령을 이용</a:t>
            </a:r>
            <a:r>
              <a:rPr lang="ko-KR" altLang="en-US" sz="2000" dirty="0"/>
              <a:t>한</a:t>
            </a:r>
            <a:r>
              <a:rPr lang="en-US" altLang="ko-KR" sz="2000" dirty="0"/>
              <a:t> </a:t>
            </a:r>
            <a:r>
              <a:rPr lang="ko-KR" altLang="en-US" sz="2000" dirty="0"/>
              <a:t>패키지 설치 방법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    -&gt; </a:t>
            </a:r>
            <a:r>
              <a:rPr lang="ko-KR" altLang="en-US" sz="2000" dirty="0"/>
              <a:t>윈도우에서 응용 프로그램 </a:t>
            </a:r>
            <a:r>
              <a:rPr lang="ko-KR" altLang="en-US" sz="2000" dirty="0" err="1"/>
              <a:t>다운로드하여</a:t>
            </a:r>
            <a:r>
              <a:rPr lang="ko-KR" altLang="en-US" sz="2000" dirty="0"/>
              <a:t> 설치하는 것과 유사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 - </a:t>
            </a:r>
            <a:r>
              <a:rPr lang="en-US" altLang="ko-KR" sz="2000" dirty="0">
                <a:highlight>
                  <a:srgbClr val="FFFF00"/>
                </a:highlight>
              </a:rPr>
              <a:t>apt-get</a:t>
            </a:r>
            <a:r>
              <a:rPr lang="ko-KR" altLang="en-US" sz="2000" dirty="0">
                <a:highlight>
                  <a:srgbClr val="FFFF00"/>
                </a:highlight>
              </a:rPr>
              <a:t>을 이용</a:t>
            </a:r>
            <a:r>
              <a:rPr lang="ko-KR" altLang="en-US" sz="2000" dirty="0"/>
              <a:t>하여 설치하는 방법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    -&gt; IOS</a:t>
            </a:r>
            <a:r>
              <a:rPr lang="ko-KR" altLang="en-US" sz="2000" dirty="0"/>
              <a:t>나 </a:t>
            </a:r>
            <a:r>
              <a:rPr lang="ko-KR" altLang="en-US" sz="2000" dirty="0" err="1"/>
              <a:t>안드로이드에서</a:t>
            </a:r>
            <a:r>
              <a:rPr lang="ko-KR" altLang="en-US" sz="2000" dirty="0"/>
              <a:t> 서버에 접속 및 설치 요청을 하여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        </a:t>
            </a:r>
            <a:r>
              <a:rPr lang="ko-KR" altLang="en-US" sz="2000" dirty="0"/>
              <a:t>자동으로 설치하는 것과 유사</a:t>
            </a:r>
            <a:endParaRPr lang="en-US" altLang="ko-KR" sz="2800" dirty="0"/>
          </a:p>
          <a:p>
            <a:pPr marL="457200" lvl="1" indent="0">
              <a:buNone/>
            </a:pPr>
            <a:r>
              <a:rPr lang="en-US" altLang="ko-KR" sz="1200" dirty="0"/>
              <a:t>      </a:t>
            </a:r>
          </a:p>
        </p:txBody>
      </p:sp>
    </p:spTree>
    <p:extLst>
      <p:ext uri="{BB962C8B-B14F-4D97-AF65-F5344CB8AC3E}">
        <p14:creationId xmlns:p14="http://schemas.microsoft.com/office/powerpoint/2010/main" val="39871205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25" y="2780928"/>
            <a:ext cx="7677150" cy="3790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err="1"/>
              <a:t>리눅스의</a:t>
            </a:r>
            <a:r>
              <a:rPr lang="ko-KR" altLang="en-US" dirty="0"/>
              <a:t> 프로그램 설치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패키지 설치 방법</a:t>
            </a:r>
            <a:endParaRPr lang="en-US" altLang="ko-KR" sz="2800" dirty="0"/>
          </a:p>
          <a:p>
            <a:pPr marL="0" indent="0">
              <a:buNone/>
            </a:pPr>
            <a:r>
              <a:rPr lang="en-US" altLang="ko-KR" sz="2000" dirty="0"/>
              <a:t>          - </a:t>
            </a:r>
            <a:r>
              <a:rPr lang="en-US" altLang="ko-KR" sz="2000" dirty="0" err="1"/>
              <a:t>dpkg</a:t>
            </a:r>
            <a:r>
              <a:rPr lang="en-US" altLang="ko-KR" sz="2000" dirty="0"/>
              <a:t> -i mysql-client-5…..</a:t>
            </a:r>
          </a:p>
          <a:p>
            <a:pPr marL="0" indent="0">
              <a:buNone/>
            </a:pPr>
            <a:r>
              <a:rPr lang="en-US" altLang="ko-KR" sz="2000" dirty="0"/>
              <a:t>     </a:t>
            </a:r>
          </a:p>
        </p:txBody>
      </p:sp>
      <p:sp>
        <p:nvSpPr>
          <p:cNvPr id="17" name="모서리가 둥근 직사각형 16"/>
          <p:cNvSpPr/>
          <p:nvPr/>
        </p:nvSpPr>
        <p:spPr>
          <a:xfrm>
            <a:off x="3491880" y="2779572"/>
            <a:ext cx="4918695" cy="30725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737614" y="5445224"/>
            <a:ext cx="5850610" cy="44850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663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err="1"/>
              <a:t>리눅스의</a:t>
            </a:r>
            <a:r>
              <a:rPr lang="ko-KR" altLang="en-US" dirty="0"/>
              <a:t> 프로그램 설치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 lnSpcReduction="10000"/>
          </a:bodyPr>
          <a:lstStyle/>
          <a:p>
            <a:r>
              <a:rPr lang="ko-KR" altLang="en-US" sz="2800" dirty="0"/>
              <a:t>패키지 설치 방법</a:t>
            </a:r>
            <a:endParaRPr lang="en-US" altLang="ko-KR" sz="2800" dirty="0"/>
          </a:p>
          <a:p>
            <a:pPr marL="0" indent="0">
              <a:buNone/>
            </a:pPr>
            <a:r>
              <a:rPr lang="en-US" altLang="ko-KR" sz="2000" dirty="0"/>
              <a:t>          - </a:t>
            </a:r>
            <a:r>
              <a:rPr lang="ko-KR" altLang="en-US" sz="2000" dirty="0"/>
              <a:t>많은 경우 의존성 문제를 가지고 있음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r>
              <a:rPr lang="en-US" altLang="ko-KR" sz="2000" dirty="0"/>
              <a:t>          - </a:t>
            </a:r>
            <a:r>
              <a:rPr lang="ko-KR" altLang="en-US" sz="2000" dirty="0">
                <a:highlight>
                  <a:srgbClr val="FFFF00"/>
                </a:highlight>
              </a:rPr>
              <a:t>의존성 문제를 해결하기 위해 </a:t>
            </a:r>
            <a:r>
              <a:rPr lang="en-US" altLang="ko-KR" sz="2000" dirty="0">
                <a:highlight>
                  <a:srgbClr val="FFFF00"/>
                </a:highlight>
              </a:rPr>
              <a:t>apt-get</a:t>
            </a:r>
            <a:r>
              <a:rPr lang="ko-KR" altLang="en-US" sz="2000" dirty="0">
                <a:highlight>
                  <a:srgbClr val="FFFF00"/>
                </a:highlight>
              </a:rPr>
              <a:t>으로 설치</a:t>
            </a:r>
            <a:endParaRPr lang="en-US" altLang="ko-KR" sz="2000" dirty="0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en-US" altLang="ko-KR" sz="2000" dirty="0"/>
              <a:t>          - </a:t>
            </a:r>
            <a:r>
              <a:rPr lang="ko-KR" altLang="en-US" sz="2000" dirty="0"/>
              <a:t>의존성 문제 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         : -&gt;  </a:t>
            </a:r>
            <a:r>
              <a:rPr lang="ko-KR" altLang="en-US" sz="2000" dirty="0"/>
              <a:t>프로그램을 설치하기 위해서는 프로그램의 설치 순서가 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              </a:t>
            </a:r>
            <a:r>
              <a:rPr lang="ko-KR" altLang="en-US" sz="2000" dirty="0"/>
              <a:t>중요할 수 있음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r>
              <a:rPr lang="en-US" altLang="ko-KR" sz="2000" dirty="0"/>
              <a:t>                 -&gt; </a:t>
            </a:r>
            <a:r>
              <a:rPr lang="ko-KR" altLang="en-US" sz="2000" dirty="0"/>
              <a:t>고인돌 설치 예 </a:t>
            </a:r>
            <a:r>
              <a:rPr lang="en-US" altLang="ko-KR" sz="2000" dirty="0"/>
              <a:t>: 1 -&gt; 3 -&gt; 2</a:t>
            </a:r>
            <a:r>
              <a:rPr lang="ko-KR" altLang="en-US" sz="2000" dirty="0"/>
              <a:t>의 순서로 설치한다면 문제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                                     </a:t>
            </a:r>
            <a:r>
              <a:rPr lang="ko-KR" altLang="en-US" sz="2000" dirty="0"/>
              <a:t>발생할 수 있음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r>
              <a:rPr lang="en-US" altLang="ko-KR" sz="2000" dirty="0"/>
              <a:t>                                           </a:t>
            </a:r>
            <a:r>
              <a:rPr lang="ko-KR" altLang="en-US" sz="2000" dirty="0"/>
              <a:t>이와 같이 순서상 또는 설치를 위해 필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                                      </a:t>
            </a:r>
            <a:r>
              <a:rPr lang="ko-KR" altLang="en-US" sz="2000" dirty="0"/>
              <a:t>요한 자원의 유부 등의 문제로 설치가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                                      </a:t>
            </a:r>
            <a:r>
              <a:rPr lang="ko-KR" altLang="en-US" sz="2000" dirty="0"/>
              <a:t>제대로 이루어지지 않을 수 있음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r>
              <a:rPr lang="en-US" altLang="ko-KR" sz="2000" dirty="0"/>
              <a:t>                                            (</a:t>
            </a:r>
            <a:r>
              <a:rPr lang="ko-KR" altLang="en-US" sz="2000" dirty="0"/>
              <a:t>의존성 문제</a:t>
            </a:r>
            <a:r>
              <a:rPr lang="en-US" altLang="ko-KR" sz="2000" dirty="0"/>
              <a:t>!!)</a:t>
            </a:r>
          </a:p>
        </p:txBody>
      </p:sp>
      <p:sp>
        <p:nvSpPr>
          <p:cNvPr id="4" name="타원 3"/>
          <p:cNvSpPr/>
          <p:nvPr/>
        </p:nvSpPr>
        <p:spPr>
          <a:xfrm>
            <a:off x="1115616" y="4365104"/>
            <a:ext cx="2376264" cy="648072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1547664" y="4941168"/>
            <a:ext cx="504056" cy="1512168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2627784" y="4937111"/>
            <a:ext cx="504056" cy="1512168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644040" y="550852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724160" y="551248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195736" y="450912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38909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err="1"/>
              <a:t>리눅스의</a:t>
            </a:r>
            <a:r>
              <a:rPr lang="ko-KR" altLang="en-US" dirty="0"/>
              <a:t> 프로그램 설치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 lnSpcReduction="10000"/>
          </a:bodyPr>
          <a:lstStyle/>
          <a:p>
            <a:r>
              <a:rPr lang="en-US" altLang="ko-KR" sz="2800" dirty="0"/>
              <a:t>apt-get</a:t>
            </a:r>
            <a:r>
              <a:rPr lang="ko-KR" altLang="en-US" sz="2800" dirty="0"/>
              <a:t> 설치 방법</a:t>
            </a:r>
            <a:r>
              <a:rPr lang="en-US" altLang="ko-KR" sz="2000" dirty="0"/>
              <a:t>(</a:t>
            </a:r>
            <a:r>
              <a:rPr lang="ko-KR" altLang="en-US" sz="2000" dirty="0">
                <a:highlight>
                  <a:srgbClr val="FFFF00"/>
                </a:highlight>
              </a:rPr>
              <a:t>인터넷이 연결되어 있어야함</a:t>
            </a:r>
            <a:r>
              <a:rPr lang="en-US" altLang="ko-KR" sz="2000" dirty="0"/>
              <a:t>)</a:t>
            </a:r>
          </a:p>
          <a:p>
            <a:pPr marL="0" indent="0">
              <a:buNone/>
            </a:pPr>
            <a:r>
              <a:rPr lang="en-US" altLang="ko-KR" sz="2000" dirty="0"/>
              <a:t>          - </a:t>
            </a:r>
            <a:r>
              <a:rPr lang="en-US" altLang="ko-KR" sz="2000" dirty="0" err="1"/>
              <a:t>ubuntu</a:t>
            </a:r>
            <a:r>
              <a:rPr lang="ko-KR" altLang="en-US" sz="2000" dirty="0"/>
              <a:t>에서 제공하는 응용프로그램 저장소에 연결하여 설치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    - O/S</a:t>
            </a:r>
            <a:r>
              <a:rPr lang="ko-KR" altLang="en-US" sz="2000" dirty="0"/>
              <a:t>가 </a:t>
            </a:r>
            <a:r>
              <a:rPr lang="ko-KR" altLang="en-US" sz="2000" dirty="0">
                <a:highlight>
                  <a:srgbClr val="FFFF00"/>
                </a:highlight>
              </a:rPr>
              <a:t>알아서 의존성 문제를 해결해서 설치해 줌</a:t>
            </a:r>
            <a:r>
              <a:rPr lang="en-US" altLang="ko-KR" sz="2000" dirty="0">
                <a:highlight>
                  <a:srgbClr val="FFFF00"/>
                </a:highlight>
              </a:rPr>
              <a:t>.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   - </a:t>
            </a:r>
            <a:r>
              <a:rPr lang="en-US" altLang="ko-KR" sz="2000" dirty="0">
                <a:highlight>
                  <a:srgbClr val="FFFF00"/>
                </a:highlight>
              </a:rPr>
              <a:t>apt  --fix-broken install </a:t>
            </a:r>
            <a:r>
              <a:rPr lang="en-US" altLang="ko-KR" sz="2000" dirty="0"/>
              <a:t>   </a:t>
            </a:r>
          </a:p>
          <a:p>
            <a:pPr marL="0" indent="0">
              <a:buNone/>
            </a:pPr>
            <a:r>
              <a:rPr lang="en-US" altLang="ko-KR" sz="2000" dirty="0"/>
              <a:t>               -&gt; </a:t>
            </a:r>
            <a:r>
              <a:rPr lang="en-US" altLang="ko-KR" sz="2000" dirty="0" err="1"/>
              <a:t>dpkg</a:t>
            </a:r>
            <a:r>
              <a:rPr lang="en-US" altLang="ko-KR" sz="2000" dirty="0"/>
              <a:t> </a:t>
            </a:r>
            <a:r>
              <a:rPr lang="ko-KR" altLang="en-US" sz="2000" dirty="0"/>
              <a:t>로 설치하던 중 의존성 문제로 설치가 중단된 것을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             </a:t>
            </a:r>
            <a:r>
              <a:rPr lang="ko-KR" altLang="en-US" sz="2000" dirty="0"/>
              <a:t>복구하여 설치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100" y="2852936"/>
            <a:ext cx="6781800" cy="171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810055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err="1"/>
              <a:t>리눅스의</a:t>
            </a:r>
            <a:r>
              <a:rPr lang="ko-KR" altLang="en-US" dirty="0"/>
              <a:t> 프로그램 설치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 lnSpcReduction="10000"/>
          </a:bodyPr>
          <a:lstStyle/>
          <a:p>
            <a:r>
              <a:rPr lang="en-US" altLang="ko-KR" sz="2800" dirty="0"/>
              <a:t>apt-get</a:t>
            </a:r>
            <a:r>
              <a:rPr lang="ko-KR" altLang="en-US" sz="2800" dirty="0"/>
              <a:t> 설치 방법</a:t>
            </a:r>
            <a:endParaRPr lang="en-US" altLang="ko-KR" sz="2800" dirty="0"/>
          </a:p>
          <a:p>
            <a:pPr marL="0" indent="0">
              <a:buNone/>
            </a:pPr>
            <a:r>
              <a:rPr lang="en-US" altLang="ko-KR" sz="2000" dirty="0"/>
              <a:t>.</a:t>
            </a:r>
          </a:p>
          <a:p>
            <a:pPr marL="0" indent="0">
              <a:buNone/>
            </a:pPr>
            <a:r>
              <a:rPr lang="en-US" altLang="ko-KR" sz="2000" dirty="0"/>
              <a:t>     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 - </a:t>
            </a:r>
            <a:r>
              <a:rPr lang="ko-KR" altLang="en-US" sz="2000" dirty="0"/>
              <a:t>일반적으로 </a:t>
            </a:r>
            <a:r>
              <a:rPr lang="en-US" altLang="ko-KR" sz="2000" dirty="0"/>
              <a:t>apt-get </a:t>
            </a:r>
            <a:r>
              <a:rPr lang="ko-KR" altLang="en-US" sz="2000" dirty="0"/>
              <a:t>명령만으로 충분히 설치 가능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      -&gt; apt-get install </a:t>
            </a:r>
            <a:r>
              <a:rPr lang="en-US" altLang="ko-KR" sz="2000" dirty="0" err="1"/>
              <a:t>mysql</a:t>
            </a:r>
            <a:r>
              <a:rPr lang="en-US" altLang="ko-KR" sz="2000" dirty="0"/>
              <a:t>-…..</a:t>
            </a: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132856"/>
            <a:ext cx="7488832" cy="3240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모서리가 둥근 직사각형 6"/>
          <p:cNvSpPr/>
          <p:nvPr/>
        </p:nvSpPr>
        <p:spPr>
          <a:xfrm>
            <a:off x="3887833" y="2113633"/>
            <a:ext cx="2556375" cy="30725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238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err="1"/>
              <a:t>리눅스</a:t>
            </a:r>
            <a:r>
              <a:rPr lang="en-US" altLang="ko-KR" dirty="0"/>
              <a:t> </a:t>
            </a:r>
            <a:r>
              <a:rPr lang="ko-KR" altLang="en-US" dirty="0"/>
              <a:t>기본 명령어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4525963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허가권 변경</a:t>
            </a:r>
            <a:endParaRPr lang="en-US" altLang="ko-KR" sz="2800" dirty="0"/>
          </a:p>
          <a:p>
            <a:pPr marL="0" indent="0">
              <a:buNone/>
            </a:pPr>
            <a:r>
              <a:rPr lang="en-US" altLang="ko-KR" sz="2000" dirty="0"/>
              <a:t>      - </a:t>
            </a:r>
            <a:r>
              <a:rPr lang="en-US" altLang="ko-KR" sz="2000" dirty="0" err="1"/>
              <a:t>chmod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      -&gt;</a:t>
            </a:r>
            <a:r>
              <a:rPr lang="ko-KR" altLang="en-US" sz="2000" dirty="0"/>
              <a:t> </a:t>
            </a:r>
            <a:r>
              <a:rPr lang="ko-KR" altLang="en-US" sz="2000" dirty="0">
                <a:highlight>
                  <a:srgbClr val="FFFF00"/>
                </a:highlight>
              </a:rPr>
              <a:t>파일의 허가권을 변경하는 명령</a:t>
            </a:r>
            <a:endParaRPr lang="en-US" altLang="ko-KR" sz="2000" dirty="0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en-US" altLang="ko-KR" sz="2000" dirty="0"/>
              <a:t>            -&gt; </a:t>
            </a:r>
            <a:r>
              <a:rPr lang="en-US" altLang="ko-KR" sz="2000" dirty="0">
                <a:highlight>
                  <a:srgbClr val="FFFF00"/>
                </a:highlight>
              </a:rPr>
              <a:t>1 </a:t>
            </a:r>
            <a:r>
              <a:rPr lang="ko-KR" altLang="en-US" sz="2000" dirty="0">
                <a:highlight>
                  <a:srgbClr val="FFFF00"/>
                </a:highlight>
              </a:rPr>
              <a:t>숫자</a:t>
            </a:r>
            <a:r>
              <a:rPr lang="en-US" altLang="ko-KR" sz="2000" dirty="0">
                <a:highlight>
                  <a:srgbClr val="FFFF00"/>
                </a:highlight>
              </a:rPr>
              <a:t>(ex: 6(user)4(group)4(others))</a:t>
            </a:r>
            <a:r>
              <a:rPr lang="ko-KR" altLang="en-US" sz="2000" dirty="0">
                <a:highlight>
                  <a:srgbClr val="FFFF00"/>
                </a:highlight>
              </a:rPr>
              <a:t>로 </a:t>
            </a:r>
            <a:r>
              <a:rPr lang="ko-KR" altLang="en-US" sz="2000" dirty="0"/>
              <a:t>변경</a:t>
            </a:r>
            <a:r>
              <a:rPr lang="en-US" altLang="ko-KR" sz="2000" dirty="0"/>
              <a:t>, </a:t>
            </a:r>
            <a:r>
              <a:rPr lang="en-US" altLang="ko-KR" sz="2000" dirty="0">
                <a:highlight>
                  <a:srgbClr val="FFFF00"/>
                </a:highlight>
              </a:rPr>
              <a:t>2 </a:t>
            </a:r>
            <a:r>
              <a:rPr lang="ko-KR" altLang="en-US" sz="2000" dirty="0">
                <a:highlight>
                  <a:srgbClr val="FFFF00"/>
                </a:highlight>
              </a:rPr>
              <a:t>기호로 </a:t>
            </a:r>
            <a:r>
              <a:rPr lang="ko-KR" altLang="en-US" sz="2000" dirty="0"/>
              <a:t>변경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      -&gt; test.txt </a:t>
            </a:r>
            <a:r>
              <a:rPr lang="ko-KR" altLang="en-US" sz="2000" dirty="0"/>
              <a:t>허가권은 소유자 읽기</a:t>
            </a:r>
            <a:r>
              <a:rPr lang="en-US" altLang="ko-KR" sz="2000" dirty="0"/>
              <a:t>, </a:t>
            </a:r>
            <a:r>
              <a:rPr lang="ko-KR" altLang="en-US" sz="2000" dirty="0"/>
              <a:t>쓰기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                                </a:t>
            </a:r>
            <a:r>
              <a:rPr lang="ko-KR" altLang="en-US" sz="2000" dirty="0"/>
              <a:t>소유자 그룹  읽기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                                </a:t>
            </a:r>
            <a:r>
              <a:rPr lang="ko-KR" altLang="en-US" sz="2000" dirty="0"/>
              <a:t>기타사용자 읽기  권한이 있음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      -&gt; 1 </a:t>
            </a:r>
            <a:r>
              <a:rPr lang="ko-KR" altLang="en-US" sz="2000" dirty="0"/>
              <a:t>숫자로 변경 실습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          - </a:t>
            </a:r>
            <a:r>
              <a:rPr lang="en-US" altLang="ko-KR" sz="2000" dirty="0" err="1">
                <a:highlight>
                  <a:srgbClr val="FFFF00"/>
                </a:highlight>
              </a:rPr>
              <a:t>chmod</a:t>
            </a:r>
            <a:r>
              <a:rPr lang="en-US" altLang="ko-KR" sz="2000" dirty="0">
                <a:highlight>
                  <a:srgbClr val="FFFF00"/>
                </a:highlight>
              </a:rPr>
              <a:t>  777   test.txt                                  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3284984"/>
            <a:ext cx="6552728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3505" y="5805264"/>
            <a:ext cx="7038975" cy="7555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모서리가 둥근 직사각형 7"/>
          <p:cNvSpPr/>
          <p:nvPr/>
        </p:nvSpPr>
        <p:spPr>
          <a:xfrm>
            <a:off x="2014396" y="3419669"/>
            <a:ext cx="1189452" cy="29979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1954358" y="6009524"/>
            <a:ext cx="1465513" cy="29979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4219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138328"/>
            <a:ext cx="7153275" cy="184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err="1"/>
              <a:t>리눅스</a:t>
            </a:r>
            <a:r>
              <a:rPr lang="en-US" altLang="ko-KR" dirty="0"/>
              <a:t> </a:t>
            </a:r>
            <a:r>
              <a:rPr lang="ko-KR" altLang="en-US" dirty="0"/>
              <a:t>기본 명령어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sz="2800" dirty="0"/>
              <a:t>허가권 변경</a:t>
            </a:r>
            <a:endParaRPr lang="en-US" altLang="ko-KR" sz="2800" dirty="0"/>
          </a:p>
          <a:p>
            <a:pPr marL="0" indent="0">
              <a:buNone/>
            </a:pPr>
            <a:r>
              <a:rPr lang="en-US" altLang="ko-KR" sz="2000" dirty="0"/>
              <a:t>      - </a:t>
            </a:r>
            <a:r>
              <a:rPr lang="en-US" altLang="ko-KR" sz="2000" dirty="0" err="1"/>
              <a:t>chmod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      -&gt;</a:t>
            </a:r>
            <a:r>
              <a:rPr lang="ko-KR" altLang="en-US" sz="2000" dirty="0"/>
              <a:t> </a:t>
            </a:r>
            <a:r>
              <a:rPr lang="en-US" altLang="ko-KR" sz="2000" dirty="0"/>
              <a:t>2 </a:t>
            </a:r>
            <a:r>
              <a:rPr lang="ko-KR" altLang="en-US" sz="2000" dirty="0"/>
              <a:t>기호로 변경 실습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          - </a:t>
            </a:r>
            <a:r>
              <a:rPr lang="en-US" altLang="ko-KR" sz="2000" dirty="0" err="1"/>
              <a:t>chmod</a:t>
            </a:r>
            <a:r>
              <a:rPr lang="en-US" altLang="ko-KR" sz="2000" dirty="0"/>
              <a:t>  u-x test.txt     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</a:t>
            </a:r>
          </a:p>
          <a:p>
            <a:pPr marL="0" indent="0">
              <a:buNone/>
            </a:pPr>
            <a:r>
              <a:rPr lang="en-US" altLang="ko-KR" sz="2000" dirty="0"/>
              <a:t>                - </a:t>
            </a:r>
            <a:r>
              <a:rPr lang="ko-KR" altLang="en-US" sz="2000" dirty="0"/>
              <a:t>허가권을 가지고 있지 않은 사용자는 읽거나 쓰기를 할 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             </a:t>
            </a:r>
            <a:r>
              <a:rPr lang="ko-KR" altLang="en-US" sz="2000" dirty="0"/>
              <a:t>수 없음</a:t>
            </a:r>
            <a:r>
              <a:rPr lang="en-US" altLang="ko-KR" sz="2000" dirty="0"/>
              <a:t>.                              </a:t>
            </a:r>
          </a:p>
        </p:txBody>
      </p:sp>
      <p:sp>
        <p:nvSpPr>
          <p:cNvPr id="9" name="모서리가 둥근 직사각형 8"/>
          <p:cNvSpPr/>
          <p:nvPr/>
        </p:nvSpPr>
        <p:spPr>
          <a:xfrm>
            <a:off x="1835696" y="4318449"/>
            <a:ext cx="1465513" cy="29979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5952123" y="3138327"/>
            <a:ext cx="673425" cy="92392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4131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err="1"/>
              <a:t>리눅스</a:t>
            </a:r>
            <a:r>
              <a:rPr lang="en-US" altLang="ko-KR" dirty="0"/>
              <a:t> </a:t>
            </a:r>
            <a:r>
              <a:rPr lang="ko-KR" altLang="en-US" dirty="0"/>
              <a:t>기본 명령어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sz="2800" dirty="0"/>
              <a:t>소유권</a:t>
            </a:r>
            <a:r>
              <a:rPr lang="en-US" altLang="ko-KR" sz="1700" dirty="0"/>
              <a:t>(</a:t>
            </a:r>
            <a:r>
              <a:rPr lang="ko-KR" altLang="en-US" sz="1700" dirty="0"/>
              <a:t>누가 만들었느냐</a:t>
            </a:r>
            <a:r>
              <a:rPr lang="en-US" altLang="ko-KR" sz="1700" dirty="0"/>
              <a:t>)</a:t>
            </a:r>
            <a:r>
              <a:rPr lang="ko-KR" altLang="en-US" sz="2800" dirty="0"/>
              <a:t> 변경</a:t>
            </a:r>
            <a:endParaRPr lang="en-US" altLang="ko-KR" sz="2800" dirty="0"/>
          </a:p>
          <a:p>
            <a:pPr marL="0" indent="0">
              <a:buNone/>
            </a:pPr>
            <a:r>
              <a:rPr lang="en-US" altLang="ko-KR" sz="2000" dirty="0"/>
              <a:t>      - </a:t>
            </a:r>
            <a:r>
              <a:rPr lang="en-US" altLang="ko-KR" sz="2000" dirty="0" err="1"/>
              <a:t>chown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      -&gt;</a:t>
            </a:r>
            <a:r>
              <a:rPr lang="ko-KR" altLang="en-US" sz="2000" dirty="0"/>
              <a:t> 파일의 소유권을 변경하는 명령어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          - </a:t>
            </a:r>
            <a:r>
              <a:rPr lang="en-US" altLang="ko-KR" sz="2000" dirty="0" err="1"/>
              <a:t>chown</a:t>
            </a:r>
            <a:r>
              <a:rPr lang="en-US" altLang="ko-KR" sz="2000" dirty="0"/>
              <a:t> </a:t>
            </a:r>
            <a:r>
              <a:rPr lang="ko-KR" altLang="en-US" sz="2000" dirty="0" err="1"/>
              <a:t>새사용자명</a:t>
            </a:r>
            <a:r>
              <a:rPr lang="en-US" altLang="ko-KR" sz="2000" dirty="0"/>
              <a:t>(.</a:t>
            </a:r>
            <a:r>
              <a:rPr lang="ko-KR" altLang="en-US" sz="2000" dirty="0" err="1"/>
              <a:t>새그룹명</a:t>
            </a:r>
            <a:r>
              <a:rPr lang="en-US" altLang="ko-KR" sz="2000" dirty="0"/>
              <a:t>) </a:t>
            </a:r>
            <a:r>
              <a:rPr lang="ko-KR" altLang="en-US" sz="2000" dirty="0"/>
              <a:t>파일명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      -&gt; </a:t>
            </a:r>
            <a:r>
              <a:rPr lang="ko-KR" altLang="en-US" sz="2000" dirty="0"/>
              <a:t>소유자와 소유 그룹을 변경하기 위해서는 변경하고자 하는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           </a:t>
            </a:r>
            <a:r>
              <a:rPr lang="ko-KR" altLang="en-US" sz="2000" dirty="0"/>
              <a:t>소유자와 소유 그룹이 있어야 함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</a:t>
            </a:r>
          </a:p>
          <a:p>
            <a:pPr marL="0" indent="0">
              <a:buNone/>
            </a:pPr>
            <a:r>
              <a:rPr lang="en-US" altLang="ko-KR" sz="2000" dirty="0"/>
              <a:t>       </a:t>
            </a:r>
          </a:p>
          <a:p>
            <a:pPr marL="0" indent="0">
              <a:buNone/>
            </a:pPr>
            <a:r>
              <a:rPr lang="en-US" altLang="ko-KR" sz="2000" dirty="0"/>
              <a:t>                   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3717032"/>
            <a:ext cx="7048500" cy="1924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모서리가 둥근 직사각형 7"/>
          <p:cNvSpPr/>
          <p:nvPr/>
        </p:nvSpPr>
        <p:spPr>
          <a:xfrm>
            <a:off x="3354555" y="4086403"/>
            <a:ext cx="1465513" cy="29979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4941371" y="4381333"/>
            <a:ext cx="3591069" cy="29979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3347864" y="4964088"/>
            <a:ext cx="1465513" cy="29979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4274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err="1"/>
              <a:t>리눅스</a:t>
            </a:r>
            <a:r>
              <a:rPr lang="en-US" altLang="ko-KR" dirty="0"/>
              <a:t> </a:t>
            </a:r>
            <a:r>
              <a:rPr lang="ko-KR" altLang="en-US" dirty="0"/>
              <a:t>파일압축 명령어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sz="2800" dirty="0"/>
              <a:t>압축</a:t>
            </a:r>
            <a:endParaRPr lang="en-US" altLang="ko-KR" sz="2800" dirty="0"/>
          </a:p>
          <a:p>
            <a:pPr marL="0" indent="0">
              <a:buNone/>
            </a:pPr>
            <a:r>
              <a:rPr lang="en-US" altLang="ko-KR" sz="2000" dirty="0"/>
              <a:t>      - </a:t>
            </a:r>
            <a:r>
              <a:rPr lang="en-US" altLang="ko-KR" sz="2000" dirty="0" err="1"/>
              <a:t>xz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- bzip2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 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5365" y="2492896"/>
            <a:ext cx="7077075" cy="12287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1641" y="4225636"/>
            <a:ext cx="7077075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117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err="1"/>
              <a:t>리눅스</a:t>
            </a:r>
            <a:r>
              <a:rPr lang="en-US" altLang="ko-KR" dirty="0"/>
              <a:t> </a:t>
            </a:r>
            <a:r>
              <a:rPr lang="ko-KR" altLang="en-US" dirty="0"/>
              <a:t>파일압축 명령어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sz="2800" dirty="0"/>
              <a:t>압축</a:t>
            </a:r>
            <a:endParaRPr lang="en-US" altLang="ko-KR" sz="2800" dirty="0"/>
          </a:p>
          <a:p>
            <a:pPr marL="0" indent="0">
              <a:buNone/>
            </a:pPr>
            <a:r>
              <a:rPr lang="en-US" altLang="ko-KR" sz="2000" dirty="0"/>
              <a:t>      - </a:t>
            </a:r>
            <a:r>
              <a:rPr lang="en-US" altLang="ko-KR" sz="2000" dirty="0" err="1"/>
              <a:t>gzip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- zip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  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1932" y="2599184"/>
            <a:ext cx="7048500" cy="6858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2310" y="3894552"/>
            <a:ext cx="7067550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5621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err="1"/>
              <a:t>리눅스</a:t>
            </a:r>
            <a:r>
              <a:rPr lang="en-US" altLang="ko-KR" dirty="0"/>
              <a:t> </a:t>
            </a:r>
            <a:r>
              <a:rPr lang="ko-KR" altLang="en-US" dirty="0" err="1"/>
              <a:t>파일묶기</a:t>
            </a:r>
            <a:r>
              <a:rPr lang="ko-KR" altLang="en-US" dirty="0"/>
              <a:t> 명령어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/>
              <a:t>묶기</a:t>
            </a:r>
            <a:endParaRPr lang="en-US" altLang="ko-KR" sz="2800" dirty="0"/>
          </a:p>
          <a:p>
            <a:pPr marL="0" indent="0">
              <a:buNone/>
            </a:pPr>
            <a:r>
              <a:rPr lang="en-US" altLang="ko-KR" sz="2000" dirty="0"/>
              <a:t>      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 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2197405"/>
            <a:ext cx="7488832" cy="210901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8463" y="4306416"/>
            <a:ext cx="7481969" cy="1354832"/>
          </a:xfrm>
          <a:prstGeom prst="rect">
            <a:avLst/>
          </a:prstGeom>
        </p:spPr>
      </p:pic>
      <p:sp>
        <p:nvSpPr>
          <p:cNvPr id="6" name="별: 꼭짓점 5개 5">
            <a:extLst>
              <a:ext uri="{FF2B5EF4-FFF2-40B4-BE49-F238E27FC236}">
                <a16:creationId xmlns:a16="http://schemas.microsoft.com/office/drawing/2014/main" id="{AE15D7C7-AA8C-4ADC-8FC7-398DD4D96F5F}"/>
              </a:ext>
            </a:extLst>
          </p:cNvPr>
          <p:cNvSpPr/>
          <p:nvPr/>
        </p:nvSpPr>
        <p:spPr>
          <a:xfrm>
            <a:off x="313184" y="1546448"/>
            <a:ext cx="514400" cy="514400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34516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err="1"/>
              <a:t>리눅스</a:t>
            </a:r>
            <a:r>
              <a:rPr lang="en-US" altLang="ko-KR" dirty="0"/>
              <a:t> </a:t>
            </a:r>
            <a:r>
              <a:rPr lang="ko-KR" altLang="en-US" dirty="0" err="1"/>
              <a:t>파일찾기</a:t>
            </a:r>
            <a:r>
              <a:rPr lang="ko-KR" altLang="en-US" dirty="0"/>
              <a:t> 명령어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ko-KR" altLang="en-US" sz="2800" dirty="0"/>
              <a:t>찾기</a:t>
            </a:r>
            <a:endParaRPr lang="en-US" altLang="ko-KR" sz="2800" dirty="0"/>
          </a:p>
          <a:p>
            <a:pPr marL="0" indent="0">
              <a:buNone/>
            </a:pPr>
            <a:r>
              <a:rPr lang="en-US" altLang="ko-KR" sz="2000" dirty="0"/>
              <a:t>      - </a:t>
            </a:r>
            <a:r>
              <a:rPr lang="ko-KR" altLang="en-US" sz="2000" dirty="0" err="1"/>
              <a:t>리눅스는</a:t>
            </a:r>
            <a:r>
              <a:rPr lang="ko-KR" altLang="en-US" sz="2000" dirty="0"/>
              <a:t> 파일이 아주 많기 때문에 필요한 파일을 쉽게 찾을 수 있는 명령이 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  </a:t>
            </a:r>
            <a:r>
              <a:rPr lang="ko-KR" altLang="en-US" sz="2000" dirty="0"/>
              <a:t>필요함</a:t>
            </a:r>
            <a:r>
              <a:rPr lang="en-US" altLang="ko-KR" sz="2000" dirty="0"/>
              <a:t>. </a:t>
            </a:r>
          </a:p>
          <a:p>
            <a:pPr marL="0" indent="0">
              <a:buNone/>
            </a:pPr>
            <a:r>
              <a:rPr lang="en-US" altLang="ko-KR" sz="2000" dirty="0"/>
              <a:t>      - find :  </a:t>
            </a:r>
            <a:r>
              <a:rPr lang="ko-KR" altLang="en-US" sz="2000" dirty="0" err="1"/>
              <a:t>여러가지</a:t>
            </a:r>
            <a:r>
              <a:rPr lang="ko-KR" altLang="en-US" sz="2000" dirty="0"/>
              <a:t> 옵션을 이용하여 필요한 파일을 찾고</a:t>
            </a:r>
            <a:r>
              <a:rPr lang="en-US" altLang="ko-KR" sz="2000" dirty="0"/>
              <a:t>, </a:t>
            </a:r>
            <a:r>
              <a:rPr lang="ko-KR" altLang="en-US" sz="2000" dirty="0"/>
              <a:t>찾은 결과에 추가적인 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           </a:t>
            </a:r>
            <a:r>
              <a:rPr lang="ko-KR" altLang="en-US" sz="2000" dirty="0"/>
              <a:t>명령을 부여하기도 함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r>
              <a:rPr lang="en-US" altLang="ko-KR" sz="2000" dirty="0"/>
              <a:t>      - </a:t>
            </a:r>
            <a:r>
              <a:rPr lang="ko-KR" altLang="en-US" sz="2000" dirty="0"/>
              <a:t>옵션 </a:t>
            </a:r>
            <a:endParaRPr lang="en-US" altLang="ko-KR" sz="2000" dirty="0"/>
          </a:p>
          <a:p>
            <a:pPr marL="0" lvl="1" indent="0">
              <a:buNone/>
            </a:pPr>
            <a:r>
              <a:rPr lang="en-US" altLang="ko-KR" sz="2000" dirty="0"/>
              <a:t>           -&gt; -name : </a:t>
            </a:r>
            <a:r>
              <a:rPr lang="ko-KR" altLang="en-US" sz="2000" dirty="0"/>
              <a:t>찾고자 하는 파일의 이름</a:t>
            </a:r>
            <a:endParaRPr lang="en-US" altLang="ko-KR" sz="2000" dirty="0"/>
          </a:p>
          <a:p>
            <a:pPr marL="0" lvl="1" indent="0">
              <a:buNone/>
            </a:pPr>
            <a:r>
              <a:rPr lang="en-US" altLang="ko-KR" sz="1600" dirty="0"/>
              <a:t>              </a:t>
            </a:r>
            <a:r>
              <a:rPr lang="en-US" altLang="ko-KR" sz="2000" dirty="0"/>
              <a:t>-&gt; -user : </a:t>
            </a:r>
            <a:r>
              <a:rPr lang="ko-KR" altLang="en-US" sz="2000" dirty="0"/>
              <a:t>찾고자 하는 파일의 소유자</a:t>
            </a:r>
            <a:endParaRPr lang="en-US" altLang="ko-KR" sz="2000" dirty="0"/>
          </a:p>
          <a:p>
            <a:pPr marL="0" lvl="1" indent="0">
              <a:buNone/>
            </a:pPr>
            <a:r>
              <a:rPr lang="en-US" altLang="ko-KR" sz="2000" dirty="0"/>
              <a:t>           -&gt; - perm : </a:t>
            </a:r>
            <a:r>
              <a:rPr lang="ko-KR" altLang="en-US" sz="2000" dirty="0"/>
              <a:t>찾고자 하는 파일의 허가권</a:t>
            </a:r>
            <a:endParaRPr lang="en-US" altLang="ko-KR" sz="2000" dirty="0"/>
          </a:p>
          <a:p>
            <a:pPr marL="0" lvl="1" indent="0">
              <a:buNone/>
            </a:pPr>
            <a:r>
              <a:rPr lang="en-US" altLang="ko-KR" sz="2000" dirty="0"/>
              <a:t>           -&gt; - size : </a:t>
            </a:r>
            <a:r>
              <a:rPr lang="ko-KR" altLang="en-US" sz="2000" dirty="0"/>
              <a:t>찾고자 하는 파일의 크기</a:t>
            </a:r>
            <a:endParaRPr lang="en-US" altLang="ko-KR" sz="2000" dirty="0"/>
          </a:p>
          <a:p>
            <a:pPr marL="0" lvl="1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  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4581128"/>
            <a:ext cx="7560840" cy="1872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933204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10156</TotalTime>
  <Words>1836</Words>
  <Application>Microsoft Office PowerPoint</Application>
  <PresentationFormat>화면 슬라이드 쇼(4:3)</PresentationFormat>
  <Paragraphs>376</Paragraphs>
  <Slides>24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8" baseType="lpstr">
      <vt:lpstr>맑은 고딕</vt:lpstr>
      <vt:lpstr>Arial</vt:lpstr>
      <vt:lpstr>Symbol</vt:lpstr>
      <vt:lpstr>Office 테마</vt:lpstr>
      <vt:lpstr>시스템서버운영</vt:lpstr>
      <vt:lpstr>리눅스 기본 명령어 </vt:lpstr>
      <vt:lpstr>리눅스 기본 명령어 </vt:lpstr>
      <vt:lpstr>리눅스 기본 명령어 </vt:lpstr>
      <vt:lpstr>리눅스 기본 명령어 </vt:lpstr>
      <vt:lpstr>리눅스 파일압축 명령어 </vt:lpstr>
      <vt:lpstr>리눅스 파일압축 명령어 </vt:lpstr>
      <vt:lpstr>리눅스 파일묶기 명령어 </vt:lpstr>
      <vt:lpstr>리눅스 파일찾기 명령어 </vt:lpstr>
      <vt:lpstr>리눅스 파일찾기 명령어 </vt:lpstr>
      <vt:lpstr>리눅스 명령어 연결 명령</vt:lpstr>
      <vt:lpstr>리눅스 기본 명령어 </vt:lpstr>
      <vt:lpstr>리눅스 기본 명령어 </vt:lpstr>
      <vt:lpstr>리눅스 기본 명령어 </vt:lpstr>
      <vt:lpstr>리눅스 기본 명령어 </vt:lpstr>
      <vt:lpstr>리눅스 기본 명령어 </vt:lpstr>
      <vt:lpstr>리눅스 기본 명령어 </vt:lpstr>
      <vt:lpstr>리눅스 기본 명령어 </vt:lpstr>
      <vt:lpstr>리눅스 기본 명령어 </vt:lpstr>
      <vt:lpstr>리눅스의 프로그램 설치 </vt:lpstr>
      <vt:lpstr>리눅스의 프로그램 설치 </vt:lpstr>
      <vt:lpstr>리눅스의 프로그램 설치 </vt:lpstr>
      <vt:lpstr>리눅스의 프로그램 설치 </vt:lpstr>
      <vt:lpstr>리눅스의 프로그램 설치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리눅스 실습</dc:title>
  <dc:creator>TEST</dc:creator>
  <cp:lastModifiedBy>user</cp:lastModifiedBy>
  <cp:revision>242</cp:revision>
  <dcterms:created xsi:type="dcterms:W3CDTF">2020-03-05T03:07:47Z</dcterms:created>
  <dcterms:modified xsi:type="dcterms:W3CDTF">2020-10-30T03:21:23Z</dcterms:modified>
</cp:coreProperties>
</file>