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6" r:id="rId4"/>
    <p:sldId id="257" r:id="rId5"/>
    <p:sldId id="258" r:id="rId6"/>
    <p:sldId id="259" r:id="rId7"/>
    <p:sldId id="316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337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68"/>
    <a:srgbClr val="004484"/>
    <a:srgbClr val="10100F"/>
    <a:srgbClr val="6A6762"/>
    <a:srgbClr val="C606B6"/>
    <a:srgbClr val="C6C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307" y="472440"/>
            <a:ext cx="10943167" cy="1082675"/>
          </a:xfrm>
        </p:spPr>
        <p:txBody>
          <a:bodyPr/>
          <a:lstStyle/>
          <a:p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RVS TECHNICAL CAMPUS</a:t>
            </a:r>
            <a:endParaRPr lang="en-US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CREATE A CHATBOT IN PYTHON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37955" y="5548630"/>
            <a:ext cx="23761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Presented by:</a:t>
            </a:r>
            <a:endParaRPr lang="en-US" sz="2800"/>
          </a:p>
          <a:p>
            <a:r>
              <a:rPr lang="en-US" sz="2800"/>
              <a:t>  I.Keerthiga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Execution</a:t>
            </a:r>
            <a:endParaRPr lang="en-US" u="sng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1155" y="3401060"/>
          <a:ext cx="1248410" cy="702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410"/>
              </a:tblGrid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Client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546985" y="3401060"/>
          <a:ext cx="1322705" cy="702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705"/>
              </a:tblGrid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Master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223000" y="1397000"/>
          <a:ext cx="1426845" cy="1128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45"/>
              </a:tblGrid>
              <a:tr h="1128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Worker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200"/>
                        <a:t>/job:worker/task:0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223000" y="5008880"/>
          <a:ext cx="1322070" cy="113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70"/>
              </a:tblGrid>
              <a:tr h="1130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Worker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200"/>
                        <a:t>  /job:ps/task:0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1599565" y="3752215"/>
            <a:ext cx="9474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869690" y="1961515"/>
            <a:ext cx="2353310" cy="1790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3869690" y="3752215"/>
            <a:ext cx="2353310" cy="18218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6563360" y="2525395"/>
            <a:ext cx="0" cy="2414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7106285" y="2625090"/>
            <a:ext cx="30480" cy="23837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Oval 13"/>
          <p:cNvSpPr/>
          <p:nvPr/>
        </p:nvSpPr>
        <p:spPr>
          <a:xfrm>
            <a:off x="7876540" y="1397000"/>
            <a:ext cx="226695" cy="21209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75905" y="1851025"/>
            <a:ext cx="227330" cy="22098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75905" y="2270125"/>
            <a:ext cx="227330" cy="20764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7" name="Table 16"/>
          <p:cNvGraphicFramePr/>
          <p:nvPr/>
        </p:nvGraphicFramePr>
        <p:xfrm>
          <a:off x="8763000" y="800100"/>
          <a:ext cx="4953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+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9258300" y="1663700"/>
          <a:ext cx="50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*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9755505" y="2451100"/>
          <a:ext cx="467995" cy="40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9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X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17" idx="0"/>
            <a:endCxn id="14" idx="7"/>
          </p:cNvCxnSpPr>
          <p:nvPr/>
        </p:nvCxnSpPr>
        <p:spPr>
          <a:xfrm flipH="1">
            <a:off x="8070215" y="800100"/>
            <a:ext cx="940435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>
            <a:stCxn id="15" idx="7"/>
            <a:endCxn id="17" idx="2"/>
          </p:cNvCxnSpPr>
          <p:nvPr/>
        </p:nvCxnSpPr>
        <p:spPr>
          <a:xfrm flipV="1">
            <a:off x="8070215" y="1257300"/>
            <a:ext cx="940435" cy="6261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9007475" y="1293495"/>
            <a:ext cx="504825" cy="370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>
            <a:stCxn id="16" idx="6"/>
            <a:endCxn id="18" idx="2"/>
          </p:cNvCxnSpPr>
          <p:nvPr/>
        </p:nvCxnSpPr>
        <p:spPr>
          <a:xfrm flipV="1">
            <a:off x="8103235" y="2120900"/>
            <a:ext cx="1409065" cy="2533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9460230" y="2092960"/>
            <a:ext cx="529590" cy="3581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25" name="Table 24"/>
          <p:cNvGraphicFramePr/>
          <p:nvPr/>
        </p:nvGraphicFramePr>
        <p:xfrm>
          <a:off x="8150860" y="4706620"/>
          <a:ext cx="584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</a:tblGrid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2400"/>
                        <a:t>+=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8166100" y="5905500"/>
          <a:ext cx="558800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s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8950960" y="5927725"/>
          <a:ext cx="618490" cy="57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490"/>
              </a:tblGrid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w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9989820" y="5949950"/>
          <a:ext cx="533400" cy="52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b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 flipH="1">
            <a:off x="9989820" y="3752215"/>
            <a:ext cx="233045" cy="21145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229850" y="4356100"/>
            <a:ext cx="196215" cy="19621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96220" y="4989830"/>
            <a:ext cx="194945" cy="1651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Straight Arrow Connector 32"/>
          <p:cNvCxnSpPr>
            <a:stCxn id="30" idx="6"/>
            <a:endCxn id="25" idx="2"/>
          </p:cNvCxnSpPr>
          <p:nvPr/>
        </p:nvCxnSpPr>
        <p:spPr>
          <a:xfrm flipH="1">
            <a:off x="8442960" y="3858260"/>
            <a:ext cx="1546860" cy="1579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Straight Arrow Connector 33"/>
          <p:cNvCxnSpPr>
            <a:stCxn id="26" idx="0"/>
            <a:endCxn id="25" idx="2"/>
          </p:cNvCxnSpPr>
          <p:nvPr/>
        </p:nvCxnSpPr>
        <p:spPr>
          <a:xfrm flipH="1" flipV="1">
            <a:off x="8442960" y="5438140"/>
            <a:ext cx="2540" cy="4673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Straight Arrow Connector 34"/>
          <p:cNvCxnSpPr>
            <a:stCxn id="28" idx="0"/>
            <a:endCxn id="32" idx="3"/>
          </p:cNvCxnSpPr>
          <p:nvPr/>
        </p:nvCxnSpPr>
        <p:spPr>
          <a:xfrm flipV="1">
            <a:off x="9260205" y="5130800"/>
            <a:ext cx="1164590" cy="7969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Straight Arrow Connector 35"/>
          <p:cNvCxnSpPr>
            <a:stCxn id="29" idx="0"/>
            <a:endCxn id="31" idx="3"/>
          </p:cNvCxnSpPr>
          <p:nvPr/>
        </p:nvCxnSpPr>
        <p:spPr>
          <a:xfrm flipV="1">
            <a:off x="10256520" y="4523740"/>
            <a:ext cx="1905" cy="14262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Text Box 39"/>
          <p:cNvSpPr txBox="1"/>
          <p:nvPr/>
        </p:nvSpPr>
        <p:spPr>
          <a:xfrm>
            <a:off x="3763010" y="237426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RunGraph()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4284980" y="52463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RunGraph()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100320" y="344487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RecvTensor</a:t>
            </a:r>
            <a:endParaRPr lang="en-US"/>
          </a:p>
          <a:p>
            <a:r>
              <a:rPr lang="en-US"/>
              <a:t>      w,b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7411720" y="3494405"/>
            <a:ext cx="1389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RecvTensor</a:t>
            </a:r>
            <a:endParaRPr lang="en-US"/>
          </a:p>
          <a:p>
            <a:r>
              <a:rPr lang="en-US"/>
              <a:t>        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Discussion</a:t>
            </a:r>
            <a:endParaRPr lang="en-US" u="sng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11250"/>
          <a:ext cx="10972800" cy="525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1092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 OpenMP/Cilk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        MPI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 MapReduce</a:t>
                      </a:r>
                      <a:endParaRPr lang="en-US" sz="2800"/>
                    </a:p>
                  </a:txBody>
                  <a:tcPr/>
                </a:tc>
              </a:tr>
              <a:tr h="1039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Environment Assumptions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Single node, multiple core, shared memory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Supercomputers Sophisticate programmers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High performance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Hard to scale hardware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Commodity clusters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Java programmers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Programmer productivity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Easier, faster to scale up cluster</a:t>
                      </a:r>
                      <a:endParaRPr lang="en-US"/>
                    </a:p>
                  </a:txBody>
                  <a:tcPr/>
                </a:tc>
              </a:tr>
              <a:tr h="1040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Computation Model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Fine -grained task parallelism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Message passing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flow / BSP</a:t>
                      </a:r>
                      <a:endParaRPr lang="en-US"/>
                    </a:p>
                  </a:txBody>
                  <a:tcPr/>
                </a:tc>
              </a:tr>
              <a:tr h="1039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Strengths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Simplifies parallel programming on multicores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Can write very fast asynchronous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Fault tolerance</a:t>
                      </a:r>
                      <a:endParaRPr lang="en-US"/>
                    </a:p>
                  </a:txBody>
                  <a:tcPr/>
                </a:tc>
              </a:tr>
              <a:tr h="1040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Weaknesses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Still pretty complex, need to be careful about race conditions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Fault tolerance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Easy to end up with non-deterministic code (if not using barriers)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as high performance as MPI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1800"/>
            <a:ext cx="10972800" cy="582613"/>
          </a:xfrm>
        </p:spPr>
        <p:txBody>
          <a:bodyPr/>
          <a:p>
            <a:r>
              <a:rPr lang="en-US" b="1" u="sng"/>
              <a:t>Convolutional neural networks: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953000"/>
          </a:xfrm>
        </p:spPr>
        <p:txBody>
          <a:bodyPr/>
          <a:p>
            <a:pPr algn="l">
              <a:buFont typeface="Wingdings" panose="05000000000000000000" charset="0"/>
              <a:buChar char="Ø"/>
            </a:pPr>
            <a:r>
              <a:rPr lang="en-US" sz="2800"/>
              <a:t> A convolutional neural networks is a type of artificial neural network used primarily for image recognition a processing, due to its ability to recognize patterns in images.</a:t>
            </a:r>
            <a:endParaRPr lang="en-US" sz="2800"/>
          </a:p>
          <a:p>
            <a:pPr marL="0" indent="0" algn="l">
              <a:buFont typeface="Wingdings" panose="05000000000000000000" charset="0"/>
              <a:buNone/>
            </a:pPr>
            <a:endParaRPr lang="en-US" sz="2800"/>
          </a:p>
          <a:p>
            <a:pPr algn="l">
              <a:buFont typeface="Wingdings" panose="05000000000000000000" charset="0"/>
              <a:buChar char="Ø"/>
            </a:pPr>
            <a:r>
              <a:rPr lang="en-US" sz="2800"/>
              <a:t> A CNN is a powerful tool but requires million of labelled data points for training.</a:t>
            </a: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Types of CNN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 Based on the problems, we have the different CNN’s which are used in computer vision.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The five major computer vision techniques which can be addressed using CNN.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     a). Image Classification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     b).Object Detection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     c).Obeject Tracking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     d).Semantic Segmentation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                 e).Instance Segmentation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CNN layers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/>
              <a:t> Input layer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 Hidden layer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 Output layer</a:t>
            </a:r>
            <a:r>
              <a:rPr lang="en-US" sz="1800"/>
              <a:t> </a:t>
            </a:r>
            <a:endParaRPr lang="en-US" sz="1800"/>
          </a:p>
        </p:txBody>
      </p:sp>
      <p:graphicFrame>
        <p:nvGraphicFramePr>
          <p:cNvPr id="7" name="Table 6"/>
          <p:cNvGraphicFramePr/>
          <p:nvPr/>
        </p:nvGraphicFramePr>
        <p:xfrm>
          <a:off x="2688590" y="2609215"/>
          <a:ext cx="1245870" cy="303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622935"/>
              </a:tblGrid>
              <a:tr h="30359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340350" y="2608580"/>
          <a:ext cx="589280" cy="303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</a:tblGrid>
              <a:tr h="3036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335520" y="2608580"/>
          <a:ext cx="567690" cy="303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"/>
              </a:tblGrid>
              <a:tr h="3036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364980" y="3843020"/>
          <a:ext cx="1064260" cy="59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260"/>
              </a:tblGrid>
              <a:tr h="5962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636768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527935" y="5926455"/>
            <a:ext cx="156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Convolutional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    layer</a:t>
            </a:r>
            <a:endParaRPr lang="en-US">
              <a:solidFill>
                <a:srgbClr val="00B0F0"/>
              </a:solidFill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609600" y="3874770"/>
          <a:ext cx="1082675" cy="5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Image</a:t>
                      </a:r>
                      <a:endParaRPr lang="en-US" sz="24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442595" y="453834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Input layer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140325" y="5926455"/>
            <a:ext cx="133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Max polling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     layer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181850" y="592645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Dense layer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309100" y="45383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Output layer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7" idx="1"/>
          </p:cNvCxnSpPr>
          <p:nvPr/>
        </p:nvCxnSpPr>
        <p:spPr>
          <a:xfrm flipV="1">
            <a:off x="1692275" y="4127500"/>
            <a:ext cx="996315" cy="266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3934460" y="4126865"/>
            <a:ext cx="1405890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929630" y="4126865"/>
            <a:ext cx="140589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7903210" y="4126865"/>
            <a:ext cx="1461770" cy="14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/>
          <p:nvPr/>
        </p:nvGraphicFramePr>
        <p:xfrm>
          <a:off x="2006600" y="2402205"/>
          <a:ext cx="6883400" cy="42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0"/>
              </a:tblGrid>
              <a:tr h="42722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5140325" y="195897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Hidden layers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5470"/>
            <a:ext cx="10972800" cy="647065"/>
          </a:xfrm>
        </p:spPr>
        <p:txBody>
          <a:bodyPr/>
          <a:p>
            <a:pPr marL="342900" indent="-342900">
              <a:buFont typeface="Wingdings" panose="05000000000000000000" charset="0"/>
              <a:buChar char="Ø"/>
            </a:pPr>
            <a:r>
              <a:rPr lang="en-US" sz="2400" u="sng"/>
              <a:t>Input layer:</a:t>
            </a:r>
            <a:endParaRPr lang="en-US" sz="24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2535"/>
            <a:ext cx="10972800" cy="508762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sz="2800"/>
              <a:t>            </a:t>
            </a:r>
            <a:r>
              <a:rPr lang="en-US" sz="2400"/>
              <a:t> It’s the layer in which we give input to our model. The number of neurons in this layer is equal to the total number of features in our data.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 u="sng"/>
              <a:t>Hidden layer:</a:t>
            </a:r>
            <a:endParaRPr lang="en-US" sz="2400" u="sng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The input from the input layer is then feed into the hidden layers. There can be many hidden layers depending upon our model and data size.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 u="sng"/>
              <a:t>Output layer:</a:t>
            </a:r>
            <a:endParaRPr lang="en-US" sz="2400" u="sng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   The output from the hidden layer is then fed into a logistic function like sigmoid or softmax which converts the output of each class into the probability score of each class.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3968115" y="342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125"/>
            <a:ext cx="10972800" cy="582613"/>
          </a:xfrm>
        </p:spPr>
        <p:txBody>
          <a:bodyPr/>
          <a:p>
            <a:r>
              <a:rPr lang="en-US" u="sng"/>
              <a:t>Architecture of CNN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065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A convolution tool that seperates and identifies the various features of the image for analysis in a process called as feature Extraction.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The network of feature extraction consists of many pairs of convolutional or pooling layers.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A fully connected layer that utilizes the output from the convolution process and predicts the class of the image based on the features extracted in previous stages.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This CNN model of features extraction aims to reduce the number of features present in a dataset.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Architecture diagram</a:t>
            </a:r>
            <a:endParaRPr lang="en-US" u="sng"/>
          </a:p>
        </p:txBody>
      </p:sp>
      <p:sp>
        <p:nvSpPr>
          <p:cNvPr id="12" name="Rectangles 11"/>
          <p:cNvSpPr/>
          <p:nvPr/>
        </p:nvSpPr>
        <p:spPr>
          <a:xfrm>
            <a:off x="2730500" y="2789555"/>
            <a:ext cx="1009650" cy="9347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911475" y="3044825"/>
            <a:ext cx="965200" cy="9505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107690" y="3272155"/>
            <a:ext cx="1010920" cy="935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333115" y="3480435"/>
            <a:ext cx="1026160" cy="996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3590290" y="3724275"/>
            <a:ext cx="1056640" cy="9505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3876675" y="3995420"/>
            <a:ext cx="1056005" cy="9671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Content Placeholder 17"/>
          <p:cNvSpPr/>
          <p:nvPr>
            <p:ph idx="1"/>
          </p:nvPr>
        </p:nvSpPr>
        <p:spPr>
          <a:xfrm>
            <a:off x="609600" y="1240155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/>
              <a:t> There are many CNN layers as shown in the CNN architecture diagram.</a:t>
            </a:r>
            <a:endParaRPr lang="en-US" sz="2000"/>
          </a:p>
        </p:txBody>
      </p:sp>
      <p:sp>
        <p:nvSpPr>
          <p:cNvPr id="19" name="Rectangles 18"/>
          <p:cNvSpPr/>
          <p:nvPr/>
        </p:nvSpPr>
        <p:spPr>
          <a:xfrm>
            <a:off x="829310" y="3509010"/>
            <a:ext cx="950595" cy="98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446395" y="2981960"/>
            <a:ext cx="511810" cy="498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612765" y="3133725"/>
            <a:ext cx="497205" cy="48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5778500" y="3291840"/>
            <a:ext cx="527685" cy="452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5912485" y="3413125"/>
            <a:ext cx="514985" cy="514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109970" y="3532505"/>
            <a:ext cx="530860" cy="542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6306185" y="3670300"/>
            <a:ext cx="542290" cy="5657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419100" y="2209800"/>
          <a:ext cx="7023100" cy="337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100"/>
              </a:tblGrid>
              <a:tr h="3378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8223250" y="251523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223250" y="2981960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221980" y="350202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21980" y="4022090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21980" y="454215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21980" y="5062220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942830" y="320865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942830" y="392747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942830" y="4646295"/>
            <a:ext cx="271145" cy="27178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41" name="Table 40"/>
          <p:cNvGraphicFramePr/>
          <p:nvPr/>
        </p:nvGraphicFramePr>
        <p:xfrm>
          <a:off x="4508500" y="4216400"/>
          <a:ext cx="3117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29" idx="6"/>
            <a:endCxn id="35" idx="2"/>
          </p:cNvCxnSpPr>
          <p:nvPr/>
        </p:nvCxnSpPr>
        <p:spPr>
          <a:xfrm>
            <a:off x="8494395" y="2651125"/>
            <a:ext cx="1448435" cy="6934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6"/>
            <a:endCxn id="36" idx="2"/>
          </p:cNvCxnSpPr>
          <p:nvPr/>
        </p:nvCxnSpPr>
        <p:spPr>
          <a:xfrm>
            <a:off x="8494395" y="2651125"/>
            <a:ext cx="1448435" cy="14122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6"/>
            <a:endCxn id="37" idx="2"/>
          </p:cNvCxnSpPr>
          <p:nvPr/>
        </p:nvCxnSpPr>
        <p:spPr>
          <a:xfrm>
            <a:off x="8494395" y="2651125"/>
            <a:ext cx="1448435" cy="21310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6"/>
          </p:cNvCxnSpPr>
          <p:nvPr/>
        </p:nvCxnSpPr>
        <p:spPr>
          <a:xfrm>
            <a:off x="8494395" y="3117850"/>
            <a:ext cx="1418590" cy="197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</p:cNvCxnSpPr>
          <p:nvPr/>
        </p:nvCxnSpPr>
        <p:spPr>
          <a:xfrm>
            <a:off x="8494395" y="3117850"/>
            <a:ext cx="1373505" cy="9213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7"/>
          </p:cNvCxnSpPr>
          <p:nvPr/>
        </p:nvCxnSpPr>
        <p:spPr>
          <a:xfrm>
            <a:off x="8454390" y="3021965"/>
            <a:ext cx="1428750" cy="1711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6"/>
          </p:cNvCxnSpPr>
          <p:nvPr/>
        </p:nvCxnSpPr>
        <p:spPr>
          <a:xfrm flipV="1">
            <a:off x="8493125" y="3315335"/>
            <a:ext cx="1419860" cy="3225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524875" y="3647440"/>
            <a:ext cx="1388110" cy="4070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2"/>
          </p:cNvCxnSpPr>
          <p:nvPr/>
        </p:nvCxnSpPr>
        <p:spPr>
          <a:xfrm>
            <a:off x="8540115" y="3662045"/>
            <a:ext cx="1402715" cy="11201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6"/>
          </p:cNvCxnSpPr>
          <p:nvPr/>
        </p:nvCxnSpPr>
        <p:spPr>
          <a:xfrm flipV="1">
            <a:off x="8493125" y="3345180"/>
            <a:ext cx="1435100" cy="812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509635" y="4024630"/>
            <a:ext cx="1373505" cy="135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540115" y="4220845"/>
            <a:ext cx="1403350" cy="5276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6"/>
          </p:cNvCxnSpPr>
          <p:nvPr/>
        </p:nvCxnSpPr>
        <p:spPr>
          <a:xfrm flipV="1">
            <a:off x="8493125" y="3405505"/>
            <a:ext cx="1390015" cy="12725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540115" y="4039235"/>
            <a:ext cx="1372870" cy="6794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524875" y="4703445"/>
            <a:ext cx="1433195" cy="298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6"/>
          </p:cNvCxnSpPr>
          <p:nvPr/>
        </p:nvCxnSpPr>
        <p:spPr>
          <a:xfrm flipV="1">
            <a:off x="8493125" y="3405505"/>
            <a:ext cx="1450340" cy="1792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509635" y="4069715"/>
            <a:ext cx="1418590" cy="1086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540115" y="4763770"/>
            <a:ext cx="1403350" cy="4222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/>
          <p:nvPr/>
        </p:nvGraphicFramePr>
        <p:xfrm>
          <a:off x="1333500" y="3733800"/>
          <a:ext cx="2997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1644015" y="3768090"/>
            <a:ext cx="2353945" cy="769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14170" y="4084955"/>
            <a:ext cx="1750060" cy="392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798060" y="3797935"/>
            <a:ext cx="1659890" cy="422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812665" y="3933825"/>
            <a:ext cx="1297940" cy="6489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4" idx="1"/>
          </p:cNvCxnSpPr>
          <p:nvPr/>
        </p:nvCxnSpPr>
        <p:spPr>
          <a:xfrm flipH="1" flipV="1">
            <a:off x="6459220" y="4236085"/>
            <a:ext cx="1802765" cy="866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2"/>
          </p:cNvCxnSpPr>
          <p:nvPr/>
        </p:nvCxnSpPr>
        <p:spPr>
          <a:xfrm flipH="1">
            <a:off x="5944870" y="2651125"/>
            <a:ext cx="2278380" cy="3321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959485" y="30321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</a:t>
            </a:r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2309495" y="241871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Convolutional</a:t>
            </a:r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5165725" y="251523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Pooling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2153285" y="582485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Features Extraction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7739380" y="20504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Fully connected</a:t>
            </a:r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9644380" y="26638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</a:t>
            </a:r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8540115" y="5824855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Classification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OpenCV: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90" y="141605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 Open source computer vision library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1800" u="sng">
                <a:latin typeface="Courier New" panose="02070309020205020404" charset="0"/>
                <a:cs typeface="Courier New" panose="02070309020205020404" charset="0"/>
              </a:rPr>
              <a:t>http://opencv.org/</a:t>
            </a:r>
            <a:endParaRPr lang="en-US" sz="1800" u="sng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u="sng"/>
              <a:t> </a:t>
            </a:r>
            <a:r>
              <a:rPr lang="en-US" sz="2400"/>
              <a:t>Originally developed by intel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Has more than 2500 optimized algorithms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C/C++/Python API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 it is written natively in C++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Cross-platform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 also available for Android and iOS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Released under a BSD license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Data structures(I)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146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We speak about C++ API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All the OpenCV classes and functions are placed into the 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cv</a:t>
            </a:r>
            <a:r>
              <a:rPr lang="en-US" sz="2000"/>
              <a:t> </a:t>
            </a:r>
            <a:r>
              <a:rPr lang="en-US" sz="2400"/>
              <a:t>namespace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Mat 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800"/>
              <a:t>       </a:t>
            </a:r>
            <a:r>
              <a:rPr lang="en-US" sz="2400"/>
              <a:t>. the primary image structure in OpenCV 2.x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 overcomes the “old”</a:t>
            </a:r>
            <a:r>
              <a:rPr lang="en-US" sz="1800"/>
              <a:t> 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iplimage/CvMat</a:t>
            </a:r>
            <a:r>
              <a:rPr lang="en-US" sz="1800"/>
              <a:t> </a:t>
            </a:r>
            <a:r>
              <a:rPr lang="en-US" sz="2400"/>
              <a:t>problems (OpenCV 1.x/C API)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 automatic memory management(more or less)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. two data parts: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a). matrix header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  b). a pointer to the matrix containing the pixel values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u="sng"/>
              <a:t>Content </a:t>
            </a:r>
            <a:r>
              <a:rPr lang="en-US" sz="4000" b="1"/>
              <a:t>: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/>
              <a:t> </a:t>
            </a:r>
            <a:r>
              <a:rPr lang="en-US" sz="2400"/>
              <a:t>Tensorflow 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 Gradient computation: Backpropagation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Programming model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Dynamic flow control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Tensorflow architecture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Convolutional neural networks :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Types of CNN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CNN layers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Architecture of CNN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OpenCV :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Data structures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Modules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           How we can use OpenCV?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Data structures(II)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55725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Point_(Point2f, Point, Point2d)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/>
              <a:t> 2D point</a:t>
            </a:r>
            <a:endParaRPr lang="en-US" sz="2400"/>
          </a:p>
          <a:p>
            <a:r>
              <a:rPr lang="en-US" sz="2400"/>
              <a:t>defined by x,y coordinates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.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Point first (2, 3);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Size_(Size, Size2f)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 2D size structure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 Specify the size (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width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400"/>
              <a:t>and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height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) </a:t>
            </a:r>
            <a:r>
              <a:rPr lang="en-US" sz="2400"/>
              <a:t>of an image or rectangle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 Rect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/>
              <a:t> 2D rectangle object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Modules(I)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653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 OpenCV has a modular structure, the package includes several shared or static libraries: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Core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      basic structures and algorithms.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imgproc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          </a:t>
            </a:r>
            <a:r>
              <a:rPr lang="en-US" sz="2000"/>
              <a:t>Image processing algorithms.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video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          </a:t>
            </a:r>
            <a:r>
              <a:rPr lang="en-US" sz="2000"/>
              <a:t>video analysis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highgui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          </a:t>
            </a:r>
            <a:r>
              <a:rPr lang="en-US" sz="2000"/>
              <a:t>built-in simple UI.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        in addition, we will use QT.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Module(II)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776585" cy="49390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calib3d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       </a:t>
            </a:r>
            <a:r>
              <a:rPr lang="en-US" sz="2000"/>
              <a:t> camera calibration and 3D reconstruction.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features2d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   </a:t>
            </a:r>
            <a:r>
              <a:rPr lang="en-US" sz="2400"/>
              <a:t>     </a:t>
            </a:r>
            <a:r>
              <a:rPr lang="en-US" sz="2000"/>
              <a:t>2D features framework.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objdetect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        </a:t>
            </a:r>
            <a:r>
              <a:rPr lang="en-US" sz="2000"/>
              <a:t>detection of objects and other items.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        </a:t>
            </a:r>
            <a:r>
              <a:rPr lang="en-US" sz="2000"/>
              <a:t>machine learning classes used for statistical classification, regression and clustering of data.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gpu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         </a:t>
            </a:r>
            <a:r>
              <a:rPr lang="en-US" sz="2000"/>
              <a:t>GPU-accelerated algorithm</a:t>
            </a: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How we can use OpenCV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/>
              <a:t> LABINF: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aready installed under windows.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version 2.3.1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Qt creator (4.7.4) is the IDE to be used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 At home: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feel free to install OpenCV version 2.4.3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you can use whatever IDE you like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 Installation: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see the next set of slides for a step-by-step guide.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Conclusion: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1135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 Convolutional Neural Net is a popular deep learning technique for current visual recognition tasks.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CNN is very dependent on the size and quality of the training data.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The TensorFlow software handles data sets that are arrayed as computational nodes in graph form.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 OpenCV is huge open source library for machine learning, computer vision, and image processing.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30020" y="2409190"/>
            <a:ext cx="10206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/>
              <a:t>  </a:t>
            </a:r>
            <a:r>
              <a:rPr lang="en-US" sz="9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9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040"/>
            <a:ext cx="10972800" cy="582613"/>
          </a:xfrm>
        </p:spPr>
        <p:txBody>
          <a:bodyPr/>
          <a:p>
            <a:r>
              <a:rPr lang="en-US" sz="4000" b="1" u="sng"/>
              <a:t>Tensorflow :</a:t>
            </a:r>
            <a:endParaRPr lang="en-US" sz="40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0" y="1642110"/>
            <a:ext cx="10972800" cy="4953000"/>
          </a:xfrm>
        </p:spPr>
        <p:txBody>
          <a:bodyPr/>
          <a:p>
            <a:r>
              <a:rPr lang="en-US" sz="2800"/>
              <a:t>“Tensorflow is an interface for expressing machine learning algorithm, and an implementation for excuting such algorithm”.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Graphs nodes are operations with any number of inputs and outputs.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Graph edges are tensors which flow between nodes.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" y="290195"/>
            <a:ext cx="5502275" cy="605790"/>
          </a:xfrm>
        </p:spPr>
        <p:txBody>
          <a:bodyPr/>
          <a:p>
            <a:r>
              <a:rPr lang="en-US" u="sng"/>
              <a:t>Programming model</a:t>
            </a:r>
            <a:endParaRPr lang="en-US" u="sng"/>
          </a:p>
        </p:txBody>
      </p:sp>
      <p:graphicFrame>
        <p:nvGraphicFramePr>
          <p:cNvPr id="4" name="Picture Placeholder 3"/>
          <p:cNvGraphicFramePr/>
          <p:nvPr>
            <p:ph type="pic" idx="1"/>
          </p:nvPr>
        </p:nvGraphicFramePr>
        <p:xfrm>
          <a:off x="6706235" y="774065"/>
          <a:ext cx="3638550" cy="5083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0"/>
              </a:tblGrid>
              <a:tr h="50831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1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40105" y="1880870"/>
                <a:ext cx="4702175" cy="3811905"/>
              </a:xfrm>
            </p:spPr>
            <p:txBody>
              <a:bodyPr/>
              <a:p>
                <a:r>
                  <a:rPr lang="en-US" sz="2800"/>
                  <a:t>     </a:t>
                </a:r>
                <a:endParaRPr lang="en-US" sz="2800"/>
              </a:p>
              <a:p>
                <a:r>
                  <a:rPr lang="en-US" sz="2800"/>
                  <a:t>     </a:t>
                </a:r>
                <a:r>
                  <a:rPr lang="en-US" sz="2800" u="sng">
                    <a:latin typeface="Comic Sans MS" panose="030F0702030302020204" charset="0"/>
                    <a:cs typeface="Comic Sans MS" panose="030F0702030302020204" charset="0"/>
                  </a:rPr>
                  <a:t>h = ReLU(Wx+b)</a:t>
                </a:r>
                <a:endParaRPr lang="en-US" sz="2800" u="sng">
                  <a:latin typeface="Comic Sans MS" panose="030F0702030302020204" charset="0"/>
                  <a:cs typeface="Comic Sans MS" panose="030F0702030302020204" charset="0"/>
                </a:endParaRPr>
              </a:p>
              <a:p>
                <a:r>
                  <a:rPr lang="en-US" sz="2800" b="1">
                    <a:latin typeface="Arial" panose="020B0604020202020204" pitchFamily="34" charset="0"/>
                    <a:cs typeface="Arial" panose="020B0604020202020204" pitchFamily="34" charset="0"/>
                  </a:rPr>
                  <a:t>Mathematical operations:</a:t>
                </a:r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MatMul : Multiply two matrices</a:t>
                </a:r>
                <a:endParaRPr lang="en-US" sz="2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Add : Add elementwise</a:t>
                </a:r>
                <a:endParaRPr lang="en-US" sz="2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ReLU : Activate with elementwise rectified linear function.</a:t>
                </a:r>
                <a:endParaRPr lang="en-US" sz="2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   ReLU(x)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&lt;=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 Placeholder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40105" y="1880870"/>
                <a:ext cx="4702175" cy="381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/>
          <p:nvPr/>
        </p:nvGraphicFramePr>
        <p:xfrm>
          <a:off x="7863840" y="1362710"/>
          <a:ext cx="1955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 </a:t>
                      </a:r>
                      <a:r>
                        <a:rPr lang="en-US" sz="2400" b="0"/>
                        <a:t>ReLU</a:t>
                      </a:r>
                      <a:endParaRPr 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7863840" y="2394585"/>
          <a:ext cx="19551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      </a:t>
                      </a:r>
                      <a:r>
                        <a:rPr lang="en-US" sz="2800" b="0"/>
                        <a:t>Add</a:t>
                      </a:r>
                      <a:endParaRPr lang="en-US" sz="28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863205" y="3486785"/>
          <a:ext cx="1955800" cy="53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3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  </a:t>
                      </a:r>
                      <a:r>
                        <a:rPr lang="en-US" sz="2800" b="0"/>
                        <a:t>MatMul</a:t>
                      </a:r>
                      <a:endParaRPr lang="en-US" sz="28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Up Arrow 19"/>
          <p:cNvSpPr/>
          <p:nvPr/>
        </p:nvSpPr>
        <p:spPr>
          <a:xfrm>
            <a:off x="8778875" y="1880870"/>
            <a:ext cx="124460" cy="48768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8778875" y="2936875"/>
            <a:ext cx="124460" cy="52641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6910070" y="3707765"/>
            <a:ext cx="568325" cy="43116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b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7863205" y="4978400"/>
            <a:ext cx="582930" cy="44640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9116695" y="4945380"/>
            <a:ext cx="582930" cy="447040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7242175" y="2621280"/>
            <a:ext cx="422910" cy="920115"/>
          </a:xfrm>
          <a:prstGeom prst="ben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8079105" y="4145280"/>
            <a:ext cx="151130" cy="707390"/>
          </a:xfrm>
          <a:prstGeom prst="upArrow">
            <a:avLst>
              <a:gd name="adj1" fmla="val 49579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9349105" y="4119880"/>
            <a:ext cx="163830" cy="724535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Code</a:t>
            </a:r>
            <a:endParaRPr lang="en-US" u="sng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485890" cy="4953000"/>
          </a:xfrm>
        </p:spPr>
        <p:txBody>
          <a:bodyPr/>
          <a:p>
            <a:pPr marL="0" indent="0">
              <a:buNone/>
            </a:pPr>
            <a:r>
              <a:rPr lang="en-US" sz="2000"/>
              <a:t> import tensorflow as tf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b = tf.Variables(tf.zeros((100,)))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w = tf.Variables(tf.random_uniform((784,100),-1,1))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x = tf.placeholder(tf.float32,(1,784))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h = tf.nn.relu(tf.matmul(x,w)+b)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3600"/>
              <a:t>     </a:t>
            </a:r>
            <a:r>
              <a:rPr lang="en-US" sz="3600">
                <a:latin typeface="Comic Sans MS" panose="030F0702030302020204" charset="0"/>
                <a:cs typeface="Comic Sans MS" panose="030F0702030302020204" charset="0"/>
              </a:rPr>
              <a:t>h = ReLU(Wx+b)</a:t>
            </a:r>
            <a:endParaRPr lang="en-US" sz="3600">
              <a:latin typeface="Comic Sans MS" panose="030F0702030302020204" charset="0"/>
              <a:cs typeface="Comic Sans MS" panose="030F0702030302020204" charset="0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7288530" y="972185"/>
          <a:ext cx="3676015" cy="482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015"/>
              </a:tblGrid>
              <a:tr h="4823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8377555" y="1361440"/>
          <a:ext cx="2026285" cy="5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ReLU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8377555" y="2321560"/>
          <a:ext cx="2026920" cy="52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/>
              </a:tblGrid>
              <a:tr h="527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  Add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8377555" y="3217545"/>
          <a:ext cx="2026285" cy="52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/>
              </a:tblGrid>
              <a:tr h="527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MatMul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Callout 13"/>
          <p:cNvSpPr/>
          <p:nvPr/>
        </p:nvSpPr>
        <p:spPr>
          <a:xfrm>
            <a:off x="8464550" y="4799965"/>
            <a:ext cx="511810" cy="460375"/>
          </a:xfrm>
          <a:prstGeom prst="wedgeEllipseCallout">
            <a:avLst/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9892665" y="4799965"/>
            <a:ext cx="511810" cy="460375"/>
          </a:xfrm>
          <a:prstGeom prst="wedgeEllipseCallout">
            <a:avLst/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7412355" y="3406775"/>
            <a:ext cx="527050" cy="489585"/>
          </a:xfrm>
          <a:prstGeom prst="wedgeEllipseCallout">
            <a:avLst/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8690610" y="3707765"/>
            <a:ext cx="29845" cy="1092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10124440" y="3737610"/>
            <a:ext cx="24130" cy="1062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1" idx="1"/>
          </p:cNvCxnSpPr>
          <p:nvPr/>
        </p:nvCxnSpPr>
        <p:spPr>
          <a:xfrm flipV="1">
            <a:off x="7675880" y="2585720"/>
            <a:ext cx="701675" cy="8210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01955"/>
            <a:ext cx="10972800" cy="582613"/>
          </a:xfrm>
        </p:spPr>
        <p:txBody>
          <a:bodyPr/>
          <a:p>
            <a:r>
              <a:rPr lang="en-US" u="sng"/>
              <a:t>Dynamic Flow Control</a:t>
            </a:r>
            <a:endParaRPr lang="en-US" u="sng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953000"/>
          </a:xfrm>
        </p:spPr>
        <p:txBody>
          <a:bodyPr/>
          <a:p>
            <a:r>
              <a:rPr lang="en-US" sz="2800"/>
              <a:t>Problem: support ML alogs that contain conditional and iterative control flow, e.g.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.</a:t>
            </a:r>
            <a:r>
              <a:rPr lang="en-US" sz="2800"/>
              <a:t>Recurrent Neural Networks(RNNs)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</a:t>
            </a:r>
            <a:r>
              <a:rPr lang="en-US" sz="2800"/>
              <a:t>.Long-short Term Memory(LSTM)</a:t>
            </a:r>
            <a:endParaRPr lang="en-US" sz="2800"/>
          </a:p>
          <a:p>
            <a:endParaRPr lang="en-US" sz="2800"/>
          </a:p>
          <a:p>
            <a:r>
              <a:rPr lang="en-US" sz="2800"/>
              <a:t>Solution: Add conditional (if statement) and iterative (while loop) programming constructs.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Tensorflow architecture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/>
              <a:t>Core in C++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. Very low overhead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Different front ends for specifying/driving the computation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. Python and C++ today, easy to add more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graphicFrame>
        <p:nvGraphicFramePr>
          <p:cNvPr id="4" name="Table 3"/>
          <p:cNvGraphicFramePr/>
          <p:nvPr/>
        </p:nvGraphicFramePr>
        <p:xfrm>
          <a:off x="1647825" y="2891155"/>
          <a:ext cx="8533130" cy="77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/>
                        <a:t> </a:t>
                      </a:r>
                      <a:r>
                        <a:rPr lang="en-US" sz="4000"/>
                        <a:t> C++ front end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Python front end</a:t>
                      </a:r>
                      <a:endParaRPr lang="en-US" sz="4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648460" y="3961130"/>
          <a:ext cx="8532495" cy="270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495"/>
              </a:tblGrid>
              <a:tr h="27076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205990" y="4280535"/>
          <a:ext cx="7418070" cy="60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/>
              </a:tblGrid>
              <a:tr h="605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/>
                        <a:t>Core TensorFlow Execution System</a:t>
                      </a:r>
                      <a:endParaRPr lang="en-US" sz="320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2205355" y="5501640"/>
          <a:ext cx="7419975" cy="5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/>
                <a:gridCol w="1483995"/>
                <a:gridCol w="1483995"/>
                <a:gridCol w="1483995"/>
                <a:gridCol w="1483995"/>
              </a:tblGrid>
              <a:tr h="586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CPU</a:t>
                      </a:r>
                      <a:endParaRPr lang="en-US" sz="2800"/>
                    </a:p>
                  </a:txBody>
                  <a:tcPr>
                    <a:solidFill>
                      <a:srgbClr val="1010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GPU</a:t>
                      </a:r>
                      <a:endParaRPr lang="en-US" sz="2800"/>
                    </a:p>
                  </a:txBody>
                  <a:tcPr>
                    <a:solidFill>
                      <a:srgbClr val="00448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Android</a:t>
                      </a:r>
                      <a:endParaRPr lang="en-US" sz="2400"/>
                    </a:p>
                  </a:txBody>
                  <a:tcPr>
                    <a:solidFill>
                      <a:srgbClr val="C606B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IOS</a:t>
                      </a:r>
                      <a:endParaRPr lang="en-US" sz="2800"/>
                    </a:p>
                  </a:txBody>
                  <a:tcPr>
                    <a:solidFill>
                      <a:srgbClr val="6A676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 ......</a:t>
                      </a:r>
                      <a:endParaRPr lang="en-US" sz="28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1930400" y="5410200"/>
          <a:ext cx="65024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Detailed architecture</a:t>
            </a:r>
            <a:endParaRPr lang="en-US" u="sng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2842895" y="1144905"/>
          <a:ext cx="4804410" cy="5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05"/>
                <a:gridCol w="2402205"/>
              </a:tblGrid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Training libraries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Inference libs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2842895" y="1760220"/>
          <a:ext cx="4804410" cy="46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205"/>
                <a:gridCol w="240220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Python client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C++ client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2842895" y="2331720"/>
          <a:ext cx="480377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775"/>
              </a:tblGrid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C API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842895" y="3082290"/>
          <a:ext cx="4803775" cy="3559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3775"/>
              </a:tblGrid>
              <a:tr h="355981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3064510" y="3223260"/>
          <a:ext cx="4312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60"/>
                <a:gridCol w="215646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Distributed master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Dataflow executor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3144520" y="3869690"/>
          <a:ext cx="4198620" cy="1116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8620"/>
              </a:tblGrid>
              <a:tr h="111633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Kernal implementations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295650" y="4101465"/>
          <a:ext cx="3865245" cy="28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73430"/>
                <a:gridCol w="711200"/>
                <a:gridCol w="835025"/>
                <a:gridCol w="772795"/>
              </a:tblGrid>
              <a:tr h="287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Const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   var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MatMul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Conv2D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 ReLU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143885" y="5507990"/>
          <a:ext cx="2044700" cy="96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/>
              </a:tblGrid>
              <a:tr h="9620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Networking layer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443220" y="5507990"/>
          <a:ext cx="1976755" cy="961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755"/>
              </a:tblGrid>
              <a:tr h="96139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Device layer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3295650" y="5705475"/>
          <a:ext cx="1771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  RPC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RDMA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....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5623560" y="5706110"/>
          <a:ext cx="16281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95"/>
                <a:gridCol w="501015"/>
                <a:gridCol w="59563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 CPU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GPU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......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205740"/>
            <a:ext cx="10972800" cy="582613"/>
          </a:xfrm>
        </p:spPr>
        <p:txBody>
          <a:bodyPr/>
          <a:p>
            <a:r>
              <a:rPr lang="en-US" u="sng"/>
              <a:t>Key components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Similar to MapReduce, Apache Hadoop, Apache Spark....</a:t>
            </a: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1039495" y="3515360"/>
          <a:ext cx="1320800" cy="591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/>
              </a:tblGrid>
              <a:tr h="591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Client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3619500" y="3515360"/>
          <a:ext cx="1322705" cy="591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705"/>
              </a:tblGrid>
              <a:tr h="591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Master</a:t>
                      </a:r>
                      <a:endParaRPr lang="en-US" sz="28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518400" y="2082800"/>
          <a:ext cx="1536700" cy="90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/>
              </a:tblGrid>
              <a:tr h="901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2400"/>
                        <a:t>Worker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200"/>
                        <a:t>/job:worker/task:0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7518400" y="5002530"/>
          <a:ext cx="1537335" cy="986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/>
              </a:tblGrid>
              <a:tr h="986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2400"/>
                        <a:t>Worker</a:t>
                      </a:r>
                      <a:endParaRPr lang="en-US" sz="2400"/>
                    </a:p>
                    <a:p>
                      <a:pPr>
                        <a:buNone/>
                      </a:pPr>
                      <a:r>
                        <a:rPr lang="en-US" sz="1200"/>
                        <a:t>    /job:ps/task:0</a:t>
                      </a:r>
                      <a:endParaRPr 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160645" y="2710180"/>
            <a:ext cx="1991360" cy="11010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5175885" y="3918585"/>
            <a:ext cx="1840865" cy="1524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Elbow Connector 11"/>
          <p:cNvCxnSpPr/>
          <p:nvPr/>
        </p:nvCxnSpPr>
        <p:spPr>
          <a:xfrm rot="5400000" flipV="1">
            <a:off x="7531735" y="3676650"/>
            <a:ext cx="1509395" cy="633095"/>
          </a:xfrm>
          <a:prstGeom prst="bentConnector3">
            <a:avLst>
              <a:gd name="adj1" fmla="val 5002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360295" y="3811270"/>
            <a:ext cx="125920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7229</Words>
  <Application>WPS Presentation</Application>
  <PresentationFormat>Widescreen</PresentationFormat>
  <Paragraphs>422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Wingdings</vt:lpstr>
      <vt:lpstr>Comic Sans MS</vt:lpstr>
      <vt:lpstr>Cambria Math</vt:lpstr>
      <vt:lpstr>Microsoft YaHei</vt:lpstr>
      <vt:lpstr>Arial Unicode MS</vt:lpstr>
      <vt:lpstr>Calibri</vt:lpstr>
      <vt:lpstr>Courier New</vt:lpstr>
      <vt:lpstr>Blue Waves</vt:lpstr>
      <vt:lpstr>PowerPoint 演示文稿</vt:lpstr>
      <vt:lpstr>Content :</vt:lpstr>
      <vt:lpstr>Tensorflow :</vt:lpstr>
      <vt:lpstr>Programming model</vt:lpstr>
      <vt:lpstr>Code</vt:lpstr>
      <vt:lpstr>Dynamic Flow Control</vt:lpstr>
      <vt:lpstr>Tensorflow architecture</vt:lpstr>
      <vt:lpstr>Detailed architecture</vt:lpstr>
      <vt:lpstr>Key components</vt:lpstr>
      <vt:lpstr>Execution</vt:lpstr>
      <vt:lpstr>Discussion</vt:lpstr>
      <vt:lpstr>Convolutional neural networks:</vt:lpstr>
      <vt:lpstr>Types of CNN:</vt:lpstr>
      <vt:lpstr>CNN layers</vt:lpstr>
      <vt:lpstr>Input layer:</vt:lpstr>
      <vt:lpstr>Architecture of CNN:</vt:lpstr>
      <vt:lpstr>Architecture diagram</vt:lpstr>
      <vt:lpstr>OpenCV:</vt:lpstr>
      <vt:lpstr>Data structures(I):</vt:lpstr>
      <vt:lpstr>Data structures(II):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keekee</cp:lastModifiedBy>
  <cp:revision>10</cp:revision>
  <dcterms:created xsi:type="dcterms:W3CDTF">2023-10-13T16:08:00Z</dcterms:created>
  <dcterms:modified xsi:type="dcterms:W3CDTF">2023-10-15T15:29:38Z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4F7F4F1CB44E4A24A265A5205E4EDB1E</vt:lpwstr>
  </property>
  <property fmtid="{D5CDD505-2E9C-101B-9397-08002B2CF9AE}" pid="3" name="KSOProductBuildVer">
    <vt:lpwstr>1033-11.2.0.11210</vt:lpwstr>
  </property>
</Properties>
</file>