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312" r:id="rId11"/>
    <p:sldId id="31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Lst>
  <p:sldSz cx="14630400" cy="9144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4"/>
    <p:restoredTop sz="92765"/>
  </p:normalViewPr>
  <p:slideViewPr>
    <p:cSldViewPr snapToGrid="0" snapToObjects="1">
      <p:cViewPr varScale="1">
        <p:scale>
          <a:sx n="74" d="100"/>
          <a:sy n="74"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a:extLst>
              <a:ext uri="{FF2B5EF4-FFF2-40B4-BE49-F238E27FC236}">
                <a16:creationId xmlns:a16="http://schemas.microsoft.com/office/drawing/2014/main" id="{70360E33-8C20-4E6A-A951-E3ECEFC5A3FA}"/>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7" name="Date Placeholder 6">
            <a:extLst>
              <a:ext uri="{FF2B5EF4-FFF2-40B4-BE49-F238E27FC236}">
                <a16:creationId xmlns:a16="http://schemas.microsoft.com/office/drawing/2014/main" id="{AB115EAA-8F04-41A7-A915-C0C4050B45AE}"/>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8" name="Footer Placeholder 7">
            <a:extLst>
              <a:ext uri="{FF2B5EF4-FFF2-40B4-BE49-F238E27FC236}">
                <a16:creationId xmlns:a16="http://schemas.microsoft.com/office/drawing/2014/main" id="{B954061D-EBB7-4D46-8E03-1504719D612E}"/>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9" name="Slide Number Placeholder 8">
            <a:extLst>
              <a:ext uri="{FF2B5EF4-FFF2-40B4-BE49-F238E27FC236}">
                <a16:creationId xmlns:a16="http://schemas.microsoft.com/office/drawing/2014/main" id="{4FB95B65-A0B6-4F41-85FC-1C73392ED41E}"/>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7094FD0A-483B-465B-8B7D-015F05372397}" type="slidenum">
              <a:t>‹#›</a:t>
            </a:fld>
            <a:endParaRPr lang="en-US" sz="1400" b="0" i="0" u="none" strike="noStrike" kern="1200">
              <a:ln>
                <a:noFill/>
              </a:ln>
              <a:latin typeface="Arial" pitchFamily="18"/>
              <a:ea typeface="Microsoft YaHei" pitchFamily="2"/>
              <a:cs typeface="Mangal" pitchFamily="2"/>
            </a:endParaRPr>
          </a:p>
        </p:txBody>
      </p:sp>
      <p:sp>
        <p:nvSpPr>
          <p:cNvPr id="2" name="Header Placeholder 1">
            <a:extLst>
              <a:ext uri="{FF2B5EF4-FFF2-40B4-BE49-F238E27FC236}">
                <a16:creationId xmlns:a16="http://schemas.microsoft.com/office/drawing/2014/main" id="{69D5FB71-0610-4DEC-B68D-3FA0FD5F2C85}"/>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3988BD-0BE9-419B-85FA-3AD192DDA40B}"/>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94EF8B2F-5367-4309-80B1-6034E8E0E703}" type="datetimeFigureOut">
              <a:rPr lang="en-US"/>
              <a:t>1/17/19</a:t>
            </a:fld>
            <a:endParaRPr lang="en-US"/>
          </a:p>
        </p:txBody>
      </p:sp>
      <p:sp>
        <p:nvSpPr>
          <p:cNvPr id="4" name="Footer Placeholder 3">
            <a:extLst>
              <a:ext uri="{FF2B5EF4-FFF2-40B4-BE49-F238E27FC236}">
                <a16:creationId xmlns:a16="http://schemas.microsoft.com/office/drawing/2014/main" id="{23EE2E81-9D77-4131-99D5-19213C8C4EDD}"/>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226BA1-B6DC-4F6F-81B0-AB54C09F9E1C}"/>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1B2F9E6F-176F-4A0B-A6E0-5466F5338717}" type="slidenum">
              <a:t>‹#›</a:t>
            </a:fld>
            <a:endParaRPr lang="en-US"/>
          </a:p>
        </p:txBody>
      </p:sp>
    </p:spTree>
    <p:extLst>
      <p:ext uri="{BB962C8B-B14F-4D97-AF65-F5344CB8AC3E}">
        <p14:creationId xmlns:p14="http://schemas.microsoft.com/office/powerpoint/2010/main" val="2871098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A30DDAF-627E-4729-80AE-AAB0298C060A}" type="datetimeFigureOut">
              <a:rPr lang="en-US"/>
              <a:t>1/17/19</a:t>
            </a:fld>
            <a:endParaRPr lang="en-US"/>
          </a:p>
        </p:txBody>
      </p:sp>
      <p:sp>
        <p:nvSpPr>
          <p:cNvPr id="4" name="Slide Image Placeholder 3"/>
          <p:cNvSpPr>
            <a:spLocks noGrp="1" noRot="1" noChangeAspect="1"/>
          </p:cNvSpPr>
          <p:nvPr>
            <p:ph type="sldImg" idx="2"/>
          </p:nvPr>
        </p:nvSpPr>
        <p:spPr>
          <a:xfrm>
            <a:off x="1171575" y="1257300"/>
            <a:ext cx="54292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8F546773-C612-476B-BA91-0F2B43622C58}"/>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9" name="Notes Placeholder 8">
            <a:extLst>
              <a:ext uri="{FF2B5EF4-FFF2-40B4-BE49-F238E27FC236}">
                <a16:creationId xmlns:a16="http://schemas.microsoft.com/office/drawing/2014/main" id="{DF6D9E5E-EFE4-4178-8F2B-BC606C17418E}"/>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10" name="Header Placeholder 9">
            <a:extLst>
              <a:ext uri="{FF2B5EF4-FFF2-40B4-BE49-F238E27FC236}">
                <a16:creationId xmlns:a16="http://schemas.microsoft.com/office/drawing/2014/main" id="{E55C166D-CF21-4C6D-B75C-59D1368ACF21}"/>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1" name="Date Placeholder 10">
            <a:extLst>
              <a:ext uri="{FF2B5EF4-FFF2-40B4-BE49-F238E27FC236}">
                <a16:creationId xmlns:a16="http://schemas.microsoft.com/office/drawing/2014/main" id="{B0AB35C1-5329-4CF4-B3EA-1D4A647B18D2}"/>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2" name="Footer Placeholder 11">
            <a:extLst>
              <a:ext uri="{FF2B5EF4-FFF2-40B4-BE49-F238E27FC236}">
                <a16:creationId xmlns:a16="http://schemas.microsoft.com/office/drawing/2014/main" id="{34E51A28-8B63-4346-A9AE-530A5E180396}"/>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3" name="Slide Number Placeholder 12">
            <a:extLst>
              <a:ext uri="{FF2B5EF4-FFF2-40B4-BE49-F238E27FC236}">
                <a16:creationId xmlns:a16="http://schemas.microsoft.com/office/drawing/2014/main" id="{FBCCB9EA-99F3-4A95-8666-0534AB157670}"/>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35B8251D-161B-4155-A161-42D4AF79C9F9}" type="slidenum">
              <a:t>‹#›</a:t>
            </a:fld>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37A8072-A24C-4B2D-AF46-A1A5A53623E4}" type="slidenum">
              <a:t>‹#›</a:t>
            </a:fld>
            <a:endParaRPr lang="en-US"/>
          </a:p>
        </p:txBody>
      </p:sp>
    </p:spTree>
    <p:extLst>
      <p:ext uri="{BB962C8B-B14F-4D97-AF65-F5344CB8AC3E}">
        <p14:creationId xmlns:p14="http://schemas.microsoft.com/office/powerpoint/2010/main" val="4059192774"/>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71B21B6A-FF57-418C-BAAB-B9BF6FB5401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D192489F-B811-4408-A465-BCEE3065223D}"/>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BBBF680-E96A-455F-8CD1-874FBE675A9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E8A935F7-1078-4063-A4F5-AB59E8ECC47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F0D2BC8-99B1-47E9-8004-53E807141BF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9C16F545-1D9A-4D71-A4E4-06BDD76F4A30}"/>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C12F4BF-E083-4652-B401-4BE741D22313}"/>
              </a:ext>
            </a:extLst>
          </p:cNvPr>
          <p:cNvSpPr txBox="1">
            <a:spLocks noGrp="1"/>
          </p:cNvSpPr>
          <p:nvPr>
            <p:ph type="body" sz="quarter" idx="1"/>
          </p:nvPr>
        </p:nvSpPr>
        <p:spPr>
          <a:xfrm>
            <a:off x="777239" y="4777560"/>
            <a:ext cx="6217560" cy="4525920"/>
          </a:xfrm>
          <a:noFill/>
          <a:ln>
            <a:noFill/>
          </a:ln>
        </p:spPr>
        <p:txBody>
          <a:bodyPr lIns="0" tIns="0" rIns="0" bIns="0">
            <a:spAutoFit/>
          </a:bodyPr>
          <a:lstStyle/>
          <a:p>
            <a:endParaRPr lang="en-US" sz="264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4701CD6-B032-45ED-9139-A86EC15B5E5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CA29449-9169-4E1E-8A8D-5B7A53E7F08A}"/>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0D565E4-CD29-47FC-A4F5-FBB9ED5501B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F92766E-9CAB-4860-A039-FB282747281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DD75D44-5381-42E8-A2CF-26CFFAFE8BC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23F3B179-4549-4EB0-9DF7-8CE5F756A36B}"/>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2D47DAA-AB1C-407E-9DA0-D6C694E3540D}"/>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extLst>
      <p:ext uri="{BB962C8B-B14F-4D97-AF65-F5344CB8AC3E}">
        <p14:creationId xmlns:p14="http://schemas.microsoft.com/office/powerpoint/2010/main" val="165969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D030CA5-ED7B-4FA5-BDFA-1C6A1CAA038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5D70009B-DB1F-4229-8796-6E8BFE2DAC8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64263EB-0ECF-4CDA-9CA0-8A799041FE5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E014FCF-3745-4F39-BE9E-9C06E70C3697}"/>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F8B91D7-0837-4911-927E-C97EB719DF3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C3C9050B-E413-4439-9887-EB331B24E82D}"/>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DDAC38D-E3D1-4250-91DF-89781DA86F62}"/>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endParaRPr lang="en-US" dirty="0">
              <a:latin typeface="Albany" pitchFamily="18"/>
              <a:cs typeface="Tahoma" pitchFamily="2"/>
            </a:endParaRPr>
          </a:p>
        </p:txBody>
      </p:sp>
    </p:spTree>
    <p:extLst>
      <p:ext uri="{BB962C8B-B14F-4D97-AF65-F5344CB8AC3E}">
        <p14:creationId xmlns:p14="http://schemas.microsoft.com/office/powerpoint/2010/main" val="103309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D030CA5-ED7B-4FA5-BDFA-1C6A1CAA038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5D70009B-DB1F-4229-8796-6E8BFE2DAC8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64263EB-0ECF-4CDA-9CA0-8A799041FE5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E014FCF-3745-4F39-BE9E-9C06E70C3697}"/>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F8B91D7-0837-4911-927E-C97EB719DF3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C3C9050B-E413-4439-9887-EB331B24E82D}"/>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DDAC38D-E3D1-4250-91DF-89781DA86F62}"/>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a:latin typeface="Albany" pitchFamily="18"/>
                <a:cs typeface="Tahoma" pitchFamily="2"/>
              </a:rPr>
              <a:t>This is a monolithic design.  No effort has been expended to try to find the boundaries / scope of the different services.  The individual services still can't evolve independently because they all must conform to the single schema.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E07FE25-3575-433D-9F5B-125849565200}"/>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9FB7CEDB-4160-488A-A6A4-2F1C60798CB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6EF9CA7-821F-4944-9F0D-BEF13B1D10E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911DBADB-9204-42B6-B1CA-382DBBE7880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6635134-6E8C-4093-9F26-39B900D70A4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05D3280F-C732-4E87-BEF2-E41F8F07AC3F}"/>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474B3B2-8212-4C9D-A74D-78C203E0FA5A}"/>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BAE92D6-6D39-4ECE-9E1A-6829CB8AE90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6B3F2495-8BB3-4D8C-BB52-75590A753420}"/>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7385CA0-A700-41FA-8B12-F93F767C1CA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147C3718-E5CB-4C5B-B32C-0CE2E8F5550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36FB498-6663-449F-8E21-FF32438DFDD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A62DBFA5-D0ED-4E93-9C40-AC477A375FCC}"/>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610E7E7-A8CA-4246-B102-CE60E3C66692}"/>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sz="2640" dirty="0">
                <a:latin typeface="Albany" pitchFamily="18"/>
                <a:cs typeface="Tahoma" pitchFamily="2"/>
              </a:rPr>
              <a:t>Here we can see that effort has been spent to find the 'borders' of the various services, that the data has been segregated, transactions have been thought through, etc.  Each service is in charge of its own data and is not subject to the schema evolution needs of other services.  Good start.</a:t>
            </a:r>
          </a:p>
          <a:p>
            <a:pPr lvl="0"/>
            <a:r>
              <a:rPr lang="en-US" sz="2640" dirty="0">
                <a:latin typeface="Albany" pitchFamily="18"/>
                <a:cs typeface="Tahoma" pitchFamily="2"/>
              </a:rPr>
              <a:t>However, this design doesn't embrace 'polyglot persistence' – using the best storage technology for the job...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D50EF11-3183-435F-BC20-2DC224D595D6}"/>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5F9C77D-406D-4FC2-9F6E-FEA194EE7096}"/>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8C7948C-9B89-4A01-BD2A-1EA2C0EC546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F3FEFDD8-A6BB-47A3-A92E-BCE6039E0FB3}"/>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D723468-D8B3-4F1C-9C56-C7907A86AF1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CD6FDA61-2494-458A-B968-C1D76A3CE655}"/>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9D12A3F-EBBE-4006-87EA-292FB8ADC99A}"/>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dirty="0">
                <a:latin typeface="Albany" pitchFamily="18"/>
                <a:cs typeface="Tahoma" pitchFamily="2"/>
              </a:rPr>
              <a:t>Microservices are free to use the best technology for the job.  And this includes the persistence technology.  The relational DB is not always the best choice, and the adoption of various types of storage technology is called “polyglot persistence”</a:t>
            </a:r>
          </a:p>
          <a:p>
            <a:pPr lvl="0"/>
            <a:r>
              <a:rPr lang="en-US" dirty="0">
                <a:latin typeface="Albany" pitchFamily="18"/>
                <a:cs typeface="Tahoma" pitchFamily="2"/>
              </a:rPr>
              <a:t>This can be very controversial depending on who is calling the shots in your organization.  Sometimes you'll have a DBA group that is used that having control over an enterprise data model based in a relational database, and dissecting the organizations data over dissimilar technologies that don't talk to each other feels like a big mistake.  </a:t>
            </a:r>
          </a:p>
          <a:p>
            <a:pPr lvl="0"/>
            <a:r>
              <a:rPr lang="en-US" dirty="0">
                <a:latin typeface="Albany" pitchFamily="18"/>
                <a:cs typeface="Tahoma" pitchFamily="2"/>
              </a:rPr>
              <a:t>We also lose out on things like traditional ACID transactions, and we have to rely on concepts such as eventual consistency.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7352834D-1847-4F06-B5B4-80B33846C9C0}"/>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9629FECF-B5C6-40EB-BF31-C5DFC97C8741}"/>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0198891-0C05-4415-AFC3-5EFF632F413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E15630A-6B95-43C2-978C-93238A663EC8}"/>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8C15E47-ECF8-4AAC-AD47-F480AD5EC53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FE5F5C3A-EF17-480A-9286-B0B8080DCDD1}"/>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6E218FA-80ED-444B-9B81-6EB669DF879C}"/>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dirty="0">
                <a:latin typeface="Albany" pitchFamily="18"/>
                <a:cs typeface="Tahoma" pitchFamily="2"/>
              </a:rPr>
              <a:t>Here the problem is that the Inventory and Cart service need product data, but instead of going to the product service, they are going to the product database.</a:t>
            </a:r>
          </a:p>
          <a:p>
            <a:pPr lvl="0"/>
            <a:r>
              <a:rPr lang="en-US" dirty="0">
                <a:latin typeface="Albany" pitchFamily="18"/>
                <a:cs typeface="Tahoma" pitchFamily="2"/>
              </a:rPr>
              <a:t>The problem is the interface point.  If direct access to the DB is allowed, then the team maintaining the product service must maintain the DB as not just a persistence mechanism, but as an interface point.  Instead they should be free to completely replace the entire DB with something else if their needs change.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C26EF6E-CAD0-4D92-A14E-E010FDAB5E08}"/>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57D5740-8DC3-4899-91EB-AF4A0E74A265}"/>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1C2D294-AF26-4BEB-917D-BCFB7962434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0662C662-5F53-4FA8-A6AD-A73F85F37310}"/>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B23730C-1238-4C54-A6A7-2F904D9E815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94213C19-9C6B-4D85-9F48-09C4772427EB}"/>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4C1F498-ACED-4B33-B2F6-D4D6DAD12EF5}"/>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a:latin typeface="Albany" pitchFamily="18"/>
                <a:cs typeface="Tahoma" pitchFamily="2"/>
              </a:rPr>
              <a:t>Now with everyone using the published interface points, the data is 'private' to the product service.  It can be redesigned / replaced as requirement warrant.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3477AE0-59F7-49A9-96C6-4D6FD9C8C356}"/>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B5AC6881-0BB1-4DAB-B489-6404C8DBAF9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146A888-808D-49E6-806E-E0ED2B2DED2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175B5F86-EC33-4909-982C-283BCD14B72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1D5DF7B-B534-43B4-81DE-C6FB02F61BD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910157D9-FE2A-49AA-85C9-979399CB9CC8}"/>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6ECA942-C79C-432D-9776-EBF13798828A}"/>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sz="1800" dirty="0">
                <a:latin typeface="Albany" pitchFamily="18"/>
                <a:cs typeface="Tahoma" pitchFamily="2"/>
              </a:rPr>
              <a:t>A common question raised is how microservices should interact with each other.</a:t>
            </a:r>
          </a:p>
          <a:p>
            <a:pPr lvl="0"/>
            <a:r>
              <a:rPr lang="en-US" sz="1800" dirty="0">
                <a:latin typeface="Albany" pitchFamily="18"/>
                <a:cs typeface="Tahoma" pitchFamily="2"/>
              </a:rPr>
              <a:t>This course has been presented with each microservice interacting directly with each other – using service discover to find the other services, and client side load balancers / circuit breakers to handle interaction.</a:t>
            </a:r>
          </a:p>
          <a:p>
            <a:pPr lvl="0"/>
            <a:r>
              <a:rPr lang="en-US" sz="1800" dirty="0">
                <a:latin typeface="Albany" pitchFamily="18"/>
                <a:cs typeface="Tahoma" pitchFamily="2"/>
              </a:rPr>
              <a:t>But there is certainly curiosity about using the API gateway as a master interaction point...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A7A9154-A889-463F-8A4A-7DB7B9F18FB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48638D0-6EFE-4C2D-BB9B-7B1C22F0500A}"/>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D4BB21A-538A-40AD-8FEF-67C369A5F25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8D305433-8591-4309-AF40-0BB3BE3A805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737D5A0-51DC-4605-BE71-7A25BAA3019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3F72DCE-79D2-4E67-8532-EA55299B8C0C}"/>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EF065FF-2463-400A-9C5D-463294E76D30}"/>
              </a:ext>
            </a:extLst>
          </p:cNvPr>
          <p:cNvSpPr txBox="1">
            <a:spLocks noGrp="1"/>
          </p:cNvSpPr>
          <p:nvPr>
            <p:ph type="body" sz="quarter" idx="1"/>
          </p:nvPr>
        </p:nvSpPr>
        <p:spPr>
          <a:xfrm>
            <a:off x="777239" y="4777560"/>
            <a:ext cx="6217560" cy="4525920"/>
          </a:xfrm>
          <a:noFill/>
          <a:ln>
            <a:noFill/>
          </a:ln>
        </p:spPr>
        <p:txBody>
          <a:bodyPr lIns="0" tIns="0" rIns="0" bIns="0">
            <a:spAutoFit/>
          </a:bodyPr>
          <a:lstStyle/>
          <a:p>
            <a:pPr lvl="0"/>
            <a:r>
              <a:rPr lang="en-US" sz="1800">
                <a:latin typeface="Albany" pitchFamily="18"/>
                <a:cs typeface="Tahoma" pitchFamily="2"/>
              </a:rPr>
              <a:t>Each approach has pros and cons.</a:t>
            </a:r>
          </a:p>
          <a:p>
            <a:pPr lvl="0"/>
            <a:r>
              <a:rPr lang="en-US" sz="1800">
                <a:latin typeface="Albany" pitchFamily="18"/>
                <a:cs typeface="Tahoma" pitchFamily="2"/>
              </a:rPr>
              <a:t>Direct call embraces the Netflix / Spring Cloud techniques seen in this course.  Plus each service can determine its exact needs when calling other services (i.e. how / if it wants to do caching).  Calls are direct with no extra hop.  More centrally, the API Gateway is designed and intended for CLIENT interaction, not interservice interaction, and dissimilar needs may force design compromises.</a:t>
            </a:r>
          </a:p>
          <a:p>
            <a:pPr lvl="0"/>
            <a:r>
              <a:rPr lang="en-US" sz="1800">
                <a:latin typeface="Albany" pitchFamily="18"/>
                <a:cs typeface="Tahoma" pitchFamily="2"/>
              </a:rPr>
              <a:t>Calling via API gateway greatly eliminates the need for each service to do its own service discovery and client-side load balancing.  It also allows each service to take advantage of centralized caching, version routing (i.e. all services will user version 2 of product service beginning next week) etc.   The drawbacks mirror the advantages of the direct call.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264C29F-D4FC-4250-BCD9-ADDEA1D28CB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34323FF-56DD-4739-8020-EA11D81CF68D}"/>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61C8ABE-96E1-4B6B-A0A9-D7FE06571D4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4938AB9-0E14-442C-B538-81F9BBB308C5}"/>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A7988ED-3A4D-41A7-94AE-AF5CE629B87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D680641-CEDB-4207-B18C-30F3B57051C7}"/>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626503B-3BD7-4FC8-949B-3E4321CE3F4F}"/>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206B36B-5046-47F6-A2B4-2C43F3E89DA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4BEC4E70-03FD-464A-8451-C51FB4F0418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FB7FAEF-BEBE-465C-9F1F-D54BD13092A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ACAB463-C8E9-4910-A48B-8EDD8DB856FF}"/>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7216A5F-BC4E-42A4-8D9E-6D760F082C9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456087C5-0286-43A3-9CB5-9CE6BA1F9595}"/>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20F6EEA-0FB8-48E4-B74F-E7E9BF12D868}"/>
              </a:ext>
            </a:extLst>
          </p:cNvPr>
          <p:cNvSpPr txBox="1">
            <a:spLocks noGrp="1"/>
          </p:cNvSpPr>
          <p:nvPr>
            <p:ph type="body" sz="quarter" idx="1"/>
          </p:nvPr>
        </p:nvSpPr>
        <p:spPr>
          <a:xfrm>
            <a:off x="777239" y="4777560"/>
            <a:ext cx="6217560" cy="4737960"/>
          </a:xfrm>
          <a:noFill/>
          <a:ln>
            <a:noFill/>
          </a:ln>
        </p:spPr>
        <p:txBody>
          <a:bodyPr lIns="0" tIns="0" rIns="0" bIns="0"/>
          <a:lstStyle/>
          <a:p>
            <a:pPr lvl="0"/>
            <a:r>
              <a:rPr lang="en-US" sz="1200">
                <a:latin typeface="Albany" pitchFamily="18"/>
                <a:cs typeface="Tahoma" pitchFamily="2"/>
              </a:rPr>
              <a:t>Enforce strong contracts</a:t>
            </a:r>
          </a:p>
          <a:p>
            <a:pPr lvl="0"/>
            <a:r>
              <a:rPr lang="en-US" sz="1200">
                <a:latin typeface="Albany" pitchFamily="18"/>
                <a:cs typeface="Tahoma" pitchFamily="2"/>
              </a:rPr>
              <a:t>A microservice must provide a versioned, well-defined contract to its clients, which are other</a:t>
            </a:r>
          </a:p>
          <a:p>
            <a:pPr lvl="0"/>
            <a:r>
              <a:rPr lang="en-US" sz="1200">
                <a:latin typeface="Albany" pitchFamily="18"/>
                <a:cs typeface="Tahoma" pitchFamily="2"/>
              </a:rPr>
              <a:t>microservices. Each service must not break these versioned contracts until it's known that no</a:t>
            </a:r>
          </a:p>
          <a:p>
            <a:pPr lvl="0"/>
            <a:r>
              <a:rPr lang="en-US" sz="1200">
                <a:latin typeface="Albany" pitchFamily="18"/>
                <a:cs typeface="Tahoma" pitchFamily="2"/>
              </a:rPr>
              <a:t>other microservice relies on a particular, versioned contract.</a:t>
            </a:r>
          </a:p>
          <a:p>
            <a:pPr lvl="0"/>
            <a:r>
              <a:rPr lang="en-US" sz="1200">
                <a:latin typeface="Albany" pitchFamily="18"/>
                <a:cs typeface="Tahoma" pitchFamily="2"/>
              </a:rPr>
              <a:t>Avoid chatty interfaces</a:t>
            </a:r>
          </a:p>
          <a:p>
            <a:pPr lvl="0"/>
            <a:r>
              <a:rPr lang="en-US" sz="1200">
                <a:latin typeface="Albany" pitchFamily="18"/>
                <a:cs typeface="Tahoma" pitchFamily="2"/>
              </a:rPr>
              <a:t>Chatty interfaces are interfaces that require you to perform multiple calls to accomplish a task. In</a:t>
            </a:r>
          </a:p>
          <a:p>
            <a:pPr lvl="0"/>
            <a:r>
              <a:rPr lang="en-US" sz="1200">
                <a:latin typeface="Albany" pitchFamily="18"/>
                <a:cs typeface="Tahoma" pitchFamily="2"/>
              </a:rPr>
              <a:t>a distributed system, this can have detrimental consequences to your service performance and</a:t>
            </a:r>
          </a:p>
          <a:p>
            <a:pPr lvl="0"/>
            <a:r>
              <a:rPr lang="en-US" sz="1200">
                <a:latin typeface="Albany" pitchFamily="18"/>
                <a:cs typeface="Tahoma" pitchFamily="2"/>
              </a:rPr>
              <a:t>availability.</a:t>
            </a:r>
          </a:p>
          <a:p>
            <a:pPr lvl="0"/>
            <a:r>
              <a:rPr lang="en-US" sz="1200">
                <a:latin typeface="Albany" pitchFamily="18"/>
                <a:cs typeface="Tahoma" pitchFamily="2"/>
              </a:rPr>
              <a:t>Message serialization</a:t>
            </a:r>
          </a:p>
          <a:p>
            <a:pPr lvl="0"/>
            <a:r>
              <a:rPr lang="en-US" sz="1200">
                <a:latin typeface="Albany" pitchFamily="18"/>
                <a:cs typeface="Tahoma" pitchFamily="2"/>
              </a:rPr>
              <a:t>There are many important factors to consider for the serialization format: Who are the users, how</a:t>
            </a:r>
          </a:p>
          <a:p>
            <a:pPr lvl="0"/>
            <a:r>
              <a:rPr lang="en-US" sz="1200">
                <a:latin typeface="Albany" pitchFamily="18"/>
                <a:cs typeface="Tahoma" pitchFamily="2"/>
              </a:rPr>
              <a:t>much data is being transferred in each request, can the data be compressed? JSON is currently</a:t>
            </a:r>
          </a:p>
          <a:p>
            <a:pPr lvl="0"/>
            <a:r>
              <a:rPr lang="en-US" sz="1200">
                <a:latin typeface="Albany" pitchFamily="18"/>
                <a:cs typeface="Tahoma" pitchFamily="2"/>
              </a:rPr>
              <a:t>the popular format for microservices APIs, which can be parsed directly into an object graph, but</a:t>
            </a:r>
          </a:p>
          <a:p>
            <a:pPr lvl="0"/>
            <a:r>
              <a:rPr lang="en-US" sz="1200">
                <a:latin typeface="Albany" pitchFamily="18"/>
                <a:cs typeface="Tahoma" pitchFamily="2"/>
              </a:rPr>
              <a:t>JSON is not a compact format. Performance requirements may lead an API designer to consider</a:t>
            </a:r>
          </a:p>
          <a:p>
            <a:pPr lvl="0"/>
            <a:r>
              <a:rPr lang="en-US" sz="1200">
                <a:latin typeface="Albany" pitchFamily="18"/>
                <a:cs typeface="Tahoma" pitchFamily="2"/>
              </a:rPr>
              <a:t>other formats.</a:t>
            </a:r>
          </a:p>
          <a:p>
            <a:pPr lvl="0"/>
            <a:r>
              <a:rPr lang="en-US" sz="1200">
                <a:latin typeface="Albany" pitchFamily="18"/>
                <a:cs typeface="Tahoma" pitchFamily="2"/>
              </a:rPr>
              <a:t>Blocking vs. non-blocking APIs</a:t>
            </a:r>
          </a:p>
          <a:p>
            <a:pPr lvl="0"/>
            <a:r>
              <a:rPr lang="en-US" sz="1200">
                <a:latin typeface="Albany" pitchFamily="18"/>
                <a:cs typeface="Tahoma" pitchFamily="2"/>
              </a:rPr>
              <a:t>One of the most important aspects of API design is whether to use blocking or non-blocking</a:t>
            </a:r>
          </a:p>
          <a:p>
            <a:pPr lvl="0"/>
            <a:r>
              <a:rPr lang="en-US" sz="1200">
                <a:latin typeface="Albany" pitchFamily="18"/>
                <a:cs typeface="Tahoma" pitchFamily="2"/>
              </a:rPr>
              <a:t>calls. Non-blocking APIs scale better, but are more complicated to design and use. Blocking</a:t>
            </a:r>
          </a:p>
          <a:p>
            <a:pPr lvl="0"/>
            <a:r>
              <a:rPr lang="en-US" sz="1200">
                <a:latin typeface="Albany" pitchFamily="18"/>
                <a:cs typeface="Tahoma" pitchFamily="2"/>
              </a:rPr>
              <a:t>APIs can have shortcomings addressed by some of the resilience patterns described later in this</a:t>
            </a:r>
          </a:p>
          <a:p>
            <a:pPr lvl="0"/>
            <a:r>
              <a:rPr lang="en-US" sz="1200">
                <a:latin typeface="Albany" pitchFamily="18"/>
                <a:cs typeface="Tahoma" pitchFamily="2"/>
              </a:rPr>
              <a:t>document.</a:t>
            </a:r>
          </a:p>
          <a:p>
            <a:pPr lvl="0"/>
            <a:r>
              <a:rPr lang="en-US" sz="1200">
                <a:latin typeface="Albany" pitchFamily="18"/>
                <a:cs typeface="Tahoma" pitchFamily="2"/>
              </a:rPr>
              <a:t>The design patterns that inform the API design of microservices are as follows: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9EEF2A4-260F-4F0D-BBA3-E4E68B9425B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B1F584B-F6BA-42A5-85F5-9793EC83D83B}"/>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167FA8B-CE50-4D97-8A9A-7374A95C738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11A9EE0-647A-405D-8B0E-5FA9DFB8E4F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18E076D-19C8-46AC-9C37-5027C23FFD2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6888AC10-AD75-4D9B-BABE-77212C2A972D}"/>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E7B2310-003B-44CD-9420-2C45BE0A731E}"/>
              </a:ext>
            </a:extLst>
          </p:cNvPr>
          <p:cNvSpPr txBox="1">
            <a:spLocks noGrp="1"/>
          </p:cNvSpPr>
          <p:nvPr>
            <p:ph type="body" sz="quarter" idx="1"/>
          </p:nvPr>
        </p:nvSpPr>
        <p:spPr>
          <a:xfrm>
            <a:off x="777239" y="4777560"/>
            <a:ext cx="6217560" cy="5100120"/>
          </a:xfrm>
          <a:noFill/>
          <a:ln>
            <a:noFill/>
          </a:ln>
        </p:spPr>
        <p:txBody>
          <a:bodyPr lIns="0" tIns="0" rIns="0" bIns="0"/>
          <a:lstStyle/>
          <a:p>
            <a:pPr lvl="0"/>
            <a:r>
              <a:rPr lang="en-US" dirty="0">
                <a:latin typeface="Albany" pitchFamily="18"/>
                <a:cs typeface="Tahoma" pitchFamily="2"/>
              </a:rPr>
              <a:t>Simultaneous – deploy multiple version of your service side by side.  Encourage usage of the newer.</a:t>
            </a:r>
          </a:p>
          <a:p>
            <a:pPr lvl="0"/>
            <a:r>
              <a:rPr lang="en-US" dirty="0">
                <a:latin typeface="Albany" pitchFamily="18"/>
                <a:cs typeface="Tahoma" pitchFamily="2"/>
              </a:rPr>
              <a:t>API Changes – internal changes – such as how something is calculated – certainly constitute a new version.  Do consumers care?</a:t>
            </a:r>
          </a:p>
          <a:p>
            <a:pPr lvl="0"/>
            <a:r>
              <a:rPr lang="en-US" dirty="0">
                <a:latin typeface="Albany" pitchFamily="18"/>
                <a:cs typeface="Tahoma" pitchFamily="2"/>
              </a:rPr>
              <a:t>In REST, a resource such as /noun is the same regardless of the software versions – or is it?</a:t>
            </a:r>
          </a:p>
          <a:p>
            <a:pPr lvl="0"/>
            <a:r>
              <a:rPr lang="en-US" dirty="0">
                <a:latin typeface="Albany" pitchFamily="18"/>
                <a:cs typeface="Tahoma" pitchFamily="2"/>
              </a:rPr>
              <a:t>The API gateway is built with the needs of the CLIENT in mind.  It should be free to dictate what the client will use and when.  When API gateway is not used this way it cannot have this freedom.</a:t>
            </a:r>
          </a:p>
          <a:p>
            <a:pPr lvl="0"/>
            <a:r>
              <a:rPr lang="en-US" dirty="0">
                <a:latin typeface="Albany" pitchFamily="18"/>
                <a:cs typeface="Tahoma" pitchFamily="2"/>
              </a:rPr>
              <a:t>A service could advertise itself to Eureka with a version #, but should it?  Consumers would then have choice, and responsibility to consume the right version.</a:t>
            </a:r>
          </a:p>
          <a:p>
            <a:pPr lvl="0"/>
            <a:r>
              <a:rPr lang="en-US" dirty="0">
                <a:latin typeface="Albany" pitchFamily="18"/>
                <a:cs typeface="Tahoma" pitchFamily="2"/>
              </a:rPr>
              <a:t>An alias system like 'beta' or 'prod' could allow consumers easier choices, but they would have to be ready when 'prod' changes from 1.5 to 2.0.</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E542321-835F-4677-ACFE-D37D8340E5A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1C849378-9D99-42F0-BF5E-BCABA6E67C04}"/>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C87DDD0-38C0-4E31-941D-FFE4D2B4DD8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A4D3E50-DB3C-4261-8A5B-FC732626D5F5}"/>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ED4550A-3BFD-41D3-82C9-C372F3398F1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43CFF462-F4E7-4527-9B87-A405476C0BF9}"/>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610B64C-B513-48FE-BEF7-1DCC541D2349}"/>
              </a:ext>
            </a:extLst>
          </p:cNvPr>
          <p:cNvSpPr txBox="1">
            <a:spLocks noGrp="1"/>
          </p:cNvSpPr>
          <p:nvPr>
            <p:ph type="body" sz="quarter" idx="1"/>
          </p:nvPr>
        </p:nvSpPr>
        <p:spPr>
          <a:xfrm>
            <a:off x="777239" y="4777560"/>
            <a:ext cx="6217560" cy="8483400"/>
          </a:xfrm>
          <a:noFill/>
          <a:ln>
            <a:noFill/>
          </a:ln>
        </p:spPr>
        <p:txBody>
          <a:bodyPr lIns="0" tIns="0" rIns="0" bIns="0"/>
          <a:lstStyle/>
          <a:p>
            <a:pPr lvl="0"/>
            <a:r>
              <a:rPr lang="en-US" sz="1350">
                <a:latin typeface="Albany" pitchFamily="18"/>
                <a:cs typeface="Tahoma" pitchFamily="2"/>
              </a:rPr>
              <a:t>What is the recommended approach for versioning microservices?</a:t>
            </a:r>
          </a:p>
          <a:p>
            <a:pPr lvl="0"/>
            <a:r>
              <a:rPr lang="en-US" sz="1200">
                <a:latin typeface="Albany" pitchFamily="18"/>
                <a:cs typeface="Tahoma" pitchFamily="2"/>
              </a:rPr>
              <a:t>There are two options for versioning the exposed API of a microservice. If you need to provide</a:t>
            </a:r>
          </a:p>
          <a:p>
            <a:pPr lvl="0"/>
            <a:r>
              <a:rPr lang="en-US" sz="1200">
                <a:latin typeface="Albany" pitchFamily="18"/>
                <a:cs typeface="Tahoma" pitchFamily="2"/>
              </a:rPr>
              <a:t>additional information on a GET or POST operation, then the change is unlikely to be</a:t>
            </a:r>
          </a:p>
          <a:p>
            <a:pPr lvl="0"/>
            <a:r>
              <a:rPr lang="en-US" sz="1200">
                <a:latin typeface="Albany" pitchFamily="18"/>
                <a:cs typeface="Tahoma" pitchFamily="2"/>
              </a:rPr>
              <a:t>backwards-compatible. In that case, you need to look at ways of handling this problem. The two</a:t>
            </a:r>
          </a:p>
          <a:p>
            <a:pPr lvl="0"/>
            <a:r>
              <a:rPr lang="en-US" sz="1200">
                <a:latin typeface="Albany" pitchFamily="18"/>
                <a:cs typeface="Tahoma" pitchFamily="2"/>
              </a:rPr>
              <a:t>most common ways of handling this are:</a:t>
            </a:r>
          </a:p>
          <a:p>
            <a:pPr lvl="0"/>
            <a:r>
              <a:rPr lang="en-US" sz="1200">
                <a:latin typeface="Albany" pitchFamily="18"/>
                <a:cs typeface="Tahoma" pitchFamily="2"/>
              </a:rPr>
              <a:t>1. Versioning in the URI</a:t>
            </a:r>
          </a:p>
          <a:p>
            <a:pPr lvl="0"/>
            <a:r>
              <a:rPr lang="en-US" sz="1200">
                <a:latin typeface="Albany" pitchFamily="18"/>
                <a:cs typeface="Tahoma" pitchFamily="2"/>
              </a:rPr>
              <a:t>2. Versioning in the header</a:t>
            </a:r>
          </a:p>
          <a:p>
            <a:pPr lvl="0"/>
            <a:r>
              <a:rPr lang="en-US" sz="1200">
                <a:latin typeface="Albany" pitchFamily="18"/>
                <a:cs typeface="Tahoma" pitchFamily="2"/>
              </a:rPr>
              <a:t>The REST community is split nearly 50/50 on which is the best approach for this, so we present</a:t>
            </a:r>
          </a:p>
          <a:p>
            <a:pPr lvl="0"/>
            <a:r>
              <a:rPr lang="en-US" sz="1200">
                <a:latin typeface="Albany" pitchFamily="18"/>
                <a:cs typeface="Tahoma" pitchFamily="2"/>
              </a:rPr>
              <a:t>both.</a:t>
            </a:r>
          </a:p>
          <a:p>
            <a:pPr lvl="0"/>
            <a:r>
              <a:rPr lang="en-US" sz="1200">
                <a:latin typeface="Albany" pitchFamily="18"/>
                <a:cs typeface="Tahoma" pitchFamily="2"/>
              </a:rPr>
              <a:t>URI versioning: Versioning in the URI is when you change the URI of the resource itself to</a:t>
            </a:r>
          </a:p>
          <a:p>
            <a:pPr lvl="0"/>
            <a:r>
              <a:rPr lang="en-US" sz="1200">
                <a:latin typeface="Albany" pitchFamily="18"/>
                <a:cs typeface="Tahoma" pitchFamily="2"/>
              </a:rPr>
              <a:t>contain version information. A simple example of this from our bank account example might</a:t>
            </a:r>
          </a:p>
          <a:p>
            <a:pPr lvl="0"/>
            <a:r>
              <a:rPr lang="en-US" sz="1200">
                <a:latin typeface="Albany" pitchFamily="18"/>
                <a:cs typeface="Tahoma" pitchFamily="2"/>
              </a:rPr>
              <a:t>look like: /accounts/v2.1/{id}</a:t>
            </a:r>
          </a:p>
          <a:p>
            <a:pPr lvl="0"/>
            <a:r>
              <a:rPr lang="en-US" sz="1200">
                <a:latin typeface="Albany" pitchFamily="18"/>
                <a:cs typeface="Tahoma" pitchFamily="2"/>
              </a:rPr>
              <a:t>This approach gives you the ability to version an entire resource hierarchy or branch. It’s also</a:t>
            </a:r>
          </a:p>
          <a:p>
            <a:pPr lvl="0"/>
            <a:r>
              <a:rPr lang="en-US" sz="1200">
                <a:latin typeface="Albany" pitchFamily="18"/>
                <a:cs typeface="Tahoma" pitchFamily="2"/>
              </a:rPr>
              <a:t>more semantically meaningful to developers—they can see at a glance which version of a</a:t>
            </a:r>
          </a:p>
          <a:p>
            <a:pPr lvl="0"/>
            <a:r>
              <a:rPr lang="en-US" sz="1200">
                <a:latin typeface="Albany" pitchFamily="18"/>
                <a:cs typeface="Tahoma" pitchFamily="2"/>
              </a:rPr>
              <a:t>service they are referring to. Modeling the version in this way as a resource enables automated</a:t>
            </a:r>
          </a:p>
          <a:p>
            <a:pPr lvl="0"/>
            <a:r>
              <a:rPr lang="en-US" sz="1200">
                <a:latin typeface="Albany" pitchFamily="18"/>
                <a:cs typeface="Tahoma" pitchFamily="2"/>
              </a:rPr>
              <a:t>navigation or discovery of resources. For this reason, we recommend it for most purposes.</a:t>
            </a:r>
          </a:p>
          <a:p>
            <a:pPr lvl="0"/>
            <a:r>
              <a:rPr lang="en-US" sz="1200">
                <a:latin typeface="Albany" pitchFamily="18"/>
                <a:cs typeface="Tahoma" pitchFamily="2"/>
              </a:rPr>
              <a:t>A disadvantage of this approach is that when you include version information in the URI, you</a:t>
            </a:r>
          </a:p>
          <a:p>
            <a:pPr lvl="0"/>
            <a:r>
              <a:rPr lang="en-US" sz="1200">
                <a:latin typeface="Albany" pitchFamily="18"/>
                <a:cs typeface="Tahoma" pitchFamily="2"/>
              </a:rPr>
              <a:t>change the resource name and location. This can introduces a complex proliferation of URI</a:t>
            </a:r>
          </a:p>
          <a:p>
            <a:pPr lvl="0"/>
            <a:r>
              <a:rPr lang="en-US" sz="1200">
                <a:latin typeface="Albany" pitchFamily="18"/>
                <a:cs typeface="Tahoma" pitchFamily="2"/>
              </a:rPr>
              <a:t>aliases that make it difficult to identify which version of your API is the currently supported</a:t>
            </a:r>
          </a:p>
          <a:p>
            <a:pPr lvl="0"/>
            <a:r>
              <a:rPr lang="en-US" sz="1200">
                <a:latin typeface="Albany" pitchFamily="18"/>
                <a:cs typeface="Tahoma" pitchFamily="2"/>
              </a:rPr>
              <a:t>version. What's more, you can no longer use URIs to compare identity in this approach -- the</a:t>
            </a:r>
          </a:p>
          <a:p>
            <a:pPr lvl="0"/>
            <a:r>
              <a:rPr lang="en-US" sz="1200">
                <a:latin typeface="Albany" pitchFamily="18"/>
                <a:cs typeface="Tahoma" pitchFamily="2"/>
              </a:rPr>
              <a:t>same identical object may be returned by both the version 2.0 and 2.1 URI's.</a:t>
            </a:r>
          </a:p>
          <a:p>
            <a:pPr lvl="0"/>
            <a:r>
              <a:rPr lang="en-US" sz="1200">
                <a:latin typeface="Albany" pitchFamily="18"/>
                <a:cs typeface="Tahoma" pitchFamily="2"/>
              </a:rPr>
              <a:t>Additionally, this may break existing hypermedia links that do not include version information.</a:t>
            </a:r>
          </a:p>
          <a:p>
            <a:pPr lvl="0"/>
            <a:r>
              <a:rPr lang="en-US" sz="1200">
                <a:latin typeface="Albany" pitchFamily="18"/>
                <a:cs typeface="Tahoma" pitchFamily="2"/>
              </a:rPr>
              <a:t>You can get fancier with this approach, but this makes it troublesome as the examples show:</a:t>
            </a:r>
          </a:p>
          <a:p>
            <a:pPr lvl="0"/>
            <a:r>
              <a:rPr lang="en-US" sz="1200">
                <a:latin typeface="Albany" pitchFamily="18"/>
                <a:cs typeface="Tahoma" pitchFamily="2"/>
              </a:rPr>
              <a:t>versioning at multiple hierarchy nodes - complicated</a:t>
            </a:r>
          </a:p>
          <a:p>
            <a:pPr lvl="0"/>
            <a:r>
              <a:rPr lang="en-US" sz="1200">
                <a:latin typeface="Albany" pitchFamily="18"/>
                <a:cs typeface="Tahoma" pitchFamily="2"/>
              </a:rPr>
              <a:t>/maps/version/2/roadways/version/2</a:t>
            </a:r>
          </a:p>
          <a:p>
            <a:pPr lvl="0"/>
            <a:r>
              <a:rPr lang="en-US" sz="1200">
                <a:latin typeface="Albany" pitchFamily="18"/>
                <a:cs typeface="Tahoma" pitchFamily="2"/>
              </a:rPr>
              <a:t>query parameter – not recommended</a:t>
            </a:r>
          </a:p>
          <a:p>
            <a:pPr lvl="0"/>
            <a:r>
              <a:rPr lang="en-US" sz="1200">
                <a:latin typeface="Albany" pitchFamily="18"/>
                <a:cs typeface="Tahoma" pitchFamily="2"/>
              </a:rPr>
              <a:t>/maps?version=2</a:t>
            </a:r>
          </a:p>
          <a:p>
            <a:pPr lvl="0"/>
            <a:r>
              <a:rPr lang="en-US" sz="1200">
                <a:latin typeface="Albany" pitchFamily="18"/>
                <a:cs typeface="Tahoma" pitchFamily="2"/>
              </a:rPr>
              <a:t>Header versioning: Another approach is to include version information in a special header of</a:t>
            </a:r>
          </a:p>
          <a:p>
            <a:pPr lvl="0"/>
            <a:r>
              <a:rPr lang="en-US" sz="1200">
                <a:latin typeface="Albany" pitchFamily="18"/>
                <a:cs typeface="Tahoma" pitchFamily="2"/>
              </a:rPr>
              <a:t>each request or response. An example of this header might be: X-Version:2.1</a:t>
            </a:r>
          </a:p>
          <a:p>
            <a:pPr lvl="0"/>
            <a:r>
              <a:rPr lang="en-US" sz="1200">
                <a:latin typeface="Albany" pitchFamily="18"/>
                <a:cs typeface="Tahoma" pitchFamily="2"/>
              </a:rPr>
              <a:t>An advantage of this approach is that the resource name and location remains unchanged</a:t>
            </a:r>
          </a:p>
          <a:p>
            <a:pPr lvl="0"/>
            <a:r>
              <a:rPr lang="en-US" sz="1200">
                <a:latin typeface="Albany" pitchFamily="18"/>
                <a:cs typeface="Tahoma" pitchFamily="2"/>
              </a:rPr>
              <a:t>throughout your hierarchy, so you won’t have a proliferation of URI aliases. This approach</a:t>
            </a:r>
          </a:p>
          <a:p>
            <a:pPr lvl="0"/>
            <a:r>
              <a:rPr lang="en-US" sz="1200">
                <a:latin typeface="Albany" pitchFamily="18"/>
                <a:cs typeface="Tahoma" pitchFamily="2"/>
              </a:rPr>
              <a:t>makes it easier for transparent intermediaries to parse the headers for routing in scenarios where</a:t>
            </a:r>
          </a:p>
          <a:p>
            <a:pPr lvl="0"/>
            <a:r>
              <a:rPr lang="en-US" sz="1200">
                <a:latin typeface="Albany" pitchFamily="18"/>
                <a:cs typeface="Tahoma" pitchFamily="2"/>
              </a:rPr>
              <a:t>you have an ESB in place between service requestors and service providers. Likewise, by</a:t>
            </a:r>
          </a:p>
          <a:p>
            <a:pPr lvl="0"/>
            <a:r>
              <a:rPr lang="en-US" sz="1200">
                <a:latin typeface="Albany" pitchFamily="18"/>
                <a:cs typeface="Tahoma" pitchFamily="2"/>
              </a:rPr>
              <a:t>keeping the URI the same across versions, the API remains completely semantically meaningful</a:t>
            </a:r>
          </a:p>
          <a:p>
            <a:pPr lvl="0"/>
            <a:r>
              <a:rPr lang="en-US" sz="1200">
                <a:latin typeface="Albany" pitchFamily="18"/>
                <a:cs typeface="Tahoma" pitchFamily="2"/>
              </a:rPr>
              <a:t>to developers.</a:t>
            </a:r>
          </a:p>
          <a:p>
            <a:pPr lvl="0"/>
            <a:r>
              <a:rPr lang="en-US" sz="1200">
                <a:latin typeface="Albany" pitchFamily="18"/>
                <a:cs typeface="Tahoma" pitchFamily="2"/>
              </a:rPr>
              <a:t>A drawback to this type of versioning is that information can’t be readily encoded into</a:t>
            </a:r>
          </a:p>
          <a:p>
            <a:pPr lvl="0"/>
            <a:r>
              <a:rPr lang="en-US" sz="1200">
                <a:latin typeface="Albany" pitchFamily="18"/>
                <a:cs typeface="Tahoma" pitchFamily="2"/>
              </a:rPr>
              <a:t>hypermedia links. What's more, this approach doesn’t discriminate among multiple</a:t>
            </a:r>
          </a:p>
          <a:p>
            <a:pPr lvl="0"/>
            <a:r>
              <a:rPr lang="en-US" sz="1200">
                <a:latin typeface="Albany" pitchFamily="18"/>
                <a:cs typeface="Tahoma" pitchFamily="2"/>
              </a:rPr>
              <a:t>representations. Additionally, it only works with custom clients that know how to encode the</a:t>
            </a:r>
          </a:p>
          <a:p>
            <a:pPr lvl="0"/>
            <a:r>
              <a:rPr lang="en-US" sz="1200">
                <a:latin typeface="Albany" pitchFamily="18"/>
                <a:cs typeface="Tahoma" pitchFamily="2"/>
              </a:rPr>
              <a:t>special header, thus introducing coupling into your design.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7475344-D0EE-42C2-AEBC-C529FF3DC2E6}"/>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5EBC41F0-A8F4-4355-B7C9-A4EC6A3B411B}"/>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BF7C2EE-E4A2-4C27-82AC-BF3725EF204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F556C646-C0A3-4F52-90AF-6CE9A44757B4}"/>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3EA9BA9-790D-4AA1-A192-3619D1A288A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0C801B68-1CC0-4BBF-AD89-98F93419BD58}"/>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50A8233-3B2E-49A0-884C-FD1997E1B2DD}"/>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1200" dirty="0">
                <a:latin typeface="Albany" pitchFamily="18"/>
                <a:cs typeface="Tahoma" pitchFamily="2"/>
              </a:rPr>
              <a:t>Impact to the backend</a:t>
            </a:r>
          </a:p>
          <a:p>
            <a:pPr lvl="0"/>
            <a:r>
              <a:rPr lang="en-US" sz="1200" dirty="0">
                <a:latin typeface="Albany" pitchFamily="18"/>
                <a:cs typeface="Tahoma" pitchFamily="2"/>
              </a:rPr>
              <a:t>URI service versioning is the best practice for updating the public API of a service. But putting</a:t>
            </a:r>
          </a:p>
          <a:p>
            <a:pPr lvl="0"/>
            <a:r>
              <a:rPr lang="en-US" sz="1200" dirty="0">
                <a:latin typeface="Albany" pitchFamily="18"/>
                <a:cs typeface="Tahoma" pitchFamily="2"/>
              </a:rPr>
              <a:t>URI versioning in place doesn’t address any breaking changes to the backend data stores that</a:t>
            </a:r>
          </a:p>
          <a:p>
            <a:pPr lvl="0"/>
            <a:r>
              <a:rPr lang="en-US" sz="1200" dirty="0">
                <a:latin typeface="Albany" pitchFamily="18"/>
                <a:cs typeface="Tahoma" pitchFamily="2"/>
              </a:rPr>
              <a:t>may need to take place. There are two options for how to deal with this, and neither option is</a:t>
            </a:r>
          </a:p>
          <a:p>
            <a:pPr lvl="0"/>
            <a:r>
              <a:rPr lang="en-US" sz="1200" dirty="0">
                <a:latin typeface="Albany" pitchFamily="18"/>
                <a:cs typeface="Tahoma" pitchFamily="2"/>
              </a:rPr>
              <a:t>great:</a:t>
            </a:r>
          </a:p>
          <a:p>
            <a:pPr lvl="0"/>
            <a:r>
              <a:rPr lang="en-US" sz="1200" dirty="0">
                <a:latin typeface="Albany" pitchFamily="18"/>
                <a:cs typeface="Tahoma" pitchFamily="2"/>
              </a:rPr>
              <a:t>1. Option 1: Copy your old data into a new “V2” database and keep the two entirely</a:t>
            </a:r>
          </a:p>
          <a:p>
            <a:pPr lvl="0"/>
            <a:r>
              <a:rPr lang="en-US" sz="1200" dirty="0">
                <a:latin typeface="Albany" pitchFamily="18"/>
                <a:cs typeface="Tahoma" pitchFamily="2"/>
              </a:rPr>
              <a:t>separate. This means that either you live with data drift or you put a data synchronization</a:t>
            </a:r>
          </a:p>
          <a:p>
            <a:pPr lvl="0"/>
            <a:r>
              <a:rPr lang="en-US" sz="1200" dirty="0">
                <a:latin typeface="Albany" pitchFamily="18"/>
                <a:cs typeface="Tahoma" pitchFamily="2"/>
              </a:rPr>
              <a:t>solution in place].</a:t>
            </a:r>
          </a:p>
          <a:p>
            <a:pPr lvl="0"/>
            <a:r>
              <a:rPr lang="en-US" sz="1200" dirty="0">
                <a:latin typeface="Albany" pitchFamily="18"/>
                <a:cs typeface="Tahoma" pitchFamily="2"/>
              </a:rPr>
              <a:t>2. Option 2: Update your schema in place and add code to v1 (!) to handle the new schema.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3F85C78-2D44-440B-A846-752F5F2CE17B}"/>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38EC2CFA-6863-4071-BC73-DA80FA04A815}"/>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9739BA7-8EA4-4A24-9301-537F773452F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BDCC45B5-D34A-4BF6-83EA-9C97392C6308}"/>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CA04586-8E9C-4E03-80F7-1F5CCB79666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E3479660-A153-47FF-8448-FE109ABE374E}"/>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7C033D-8199-4696-B99A-F212E4766D65}"/>
              </a:ext>
            </a:extLst>
          </p:cNvPr>
          <p:cNvSpPr txBox="1">
            <a:spLocks noGrp="1"/>
          </p:cNvSpPr>
          <p:nvPr>
            <p:ph type="body" sz="quarter" idx="1"/>
          </p:nvPr>
        </p:nvSpPr>
        <p:spPr>
          <a:xfrm>
            <a:off x="777239" y="4777560"/>
            <a:ext cx="6217560" cy="11167560"/>
          </a:xfrm>
          <a:noFill/>
          <a:ln>
            <a:noFill/>
          </a:ln>
        </p:spPr>
        <p:txBody>
          <a:bodyPr lIns="0" tIns="0" rIns="0" bIns="0"/>
          <a:lstStyle/>
          <a:p>
            <a:pPr lvl="0"/>
            <a:r>
              <a:rPr lang="en-US" sz="1200" dirty="0">
                <a:solidFill>
                  <a:srgbClr val="000000"/>
                </a:solidFill>
                <a:latin typeface="Albany" pitchFamily="18"/>
                <a:cs typeface="Tahoma" pitchFamily="2"/>
              </a:rPr>
              <a:t>Internal considerations (that is, within your own data center or network):</a:t>
            </a:r>
          </a:p>
          <a:p>
            <a:pPr lvl="0"/>
            <a:r>
              <a:rPr lang="en-US" sz="1200" dirty="0">
                <a:solidFill>
                  <a:srgbClr val="000000"/>
                </a:solidFill>
                <a:latin typeface="Albany" pitchFamily="18"/>
                <a:cs typeface="Tahoma" pitchFamily="2"/>
              </a:rPr>
              <a:t>• JSON Web Tokens (JWT): JWTs are becoming the prevailing standard for representing</a:t>
            </a:r>
          </a:p>
          <a:p>
            <a:pPr lvl="0"/>
            <a:r>
              <a:rPr lang="en-US" sz="1200" dirty="0">
                <a:solidFill>
                  <a:srgbClr val="000000"/>
                </a:solidFill>
                <a:latin typeface="Albany" pitchFamily="18"/>
                <a:cs typeface="Tahoma" pitchFamily="2"/>
              </a:rPr>
              <a:t>claims between two parties. These open standard tokens are the foundation for both the</a:t>
            </a:r>
          </a:p>
          <a:p>
            <a:pPr lvl="0"/>
            <a:r>
              <a:rPr lang="en-US" sz="1200" dirty="0">
                <a:solidFill>
                  <a:srgbClr val="000000"/>
                </a:solidFill>
                <a:latin typeface="Albany" pitchFamily="18"/>
                <a:cs typeface="Tahoma" pitchFamily="2"/>
              </a:rPr>
              <a:t>OAuth protocol and the OIDC framework. The OAuth protocol is used to provide secure</a:t>
            </a:r>
          </a:p>
          <a:p>
            <a:pPr lvl="0"/>
            <a:r>
              <a:rPr lang="en-US" sz="1200" dirty="0">
                <a:solidFill>
                  <a:srgbClr val="000000"/>
                </a:solidFill>
                <a:latin typeface="Albany" pitchFamily="18"/>
                <a:cs typeface="Tahoma" pitchFamily="2"/>
              </a:rPr>
              <a:t>authorization, token expiry, and access token revocation. OIDC provides a secure</a:t>
            </a:r>
          </a:p>
          <a:p>
            <a:pPr lvl="0"/>
            <a:r>
              <a:rPr lang="en-US" sz="1200" dirty="0">
                <a:solidFill>
                  <a:srgbClr val="000000"/>
                </a:solidFill>
                <a:latin typeface="Albany" pitchFamily="18"/>
                <a:cs typeface="Tahoma" pitchFamily="2"/>
              </a:rPr>
              <a:t>authentication layer on top of OAUTH. The propagation of identity between</a:t>
            </a:r>
          </a:p>
          <a:p>
            <a:pPr lvl="0"/>
            <a:r>
              <a:rPr lang="en-US" sz="1200" dirty="0">
                <a:solidFill>
                  <a:srgbClr val="000000"/>
                </a:solidFill>
                <a:latin typeface="Albany" pitchFamily="18"/>
                <a:cs typeface="Tahoma" pitchFamily="2"/>
              </a:rPr>
              <a:t>microservices, and the resulting authorization decisions, are predominantly based on</a:t>
            </a:r>
          </a:p>
          <a:p>
            <a:pPr lvl="0"/>
            <a:r>
              <a:rPr lang="en-US" sz="1200" dirty="0">
                <a:solidFill>
                  <a:srgbClr val="000000"/>
                </a:solidFill>
                <a:latin typeface="Albany" pitchFamily="18"/>
                <a:cs typeface="Tahoma" pitchFamily="2"/>
              </a:rPr>
              <a:t>JWTs as opposed to proprietary approaches or other “heavier weight” token standards</a:t>
            </a:r>
          </a:p>
          <a:p>
            <a:pPr lvl="0"/>
            <a:r>
              <a:rPr lang="en-US" sz="1200" dirty="0">
                <a:solidFill>
                  <a:srgbClr val="000000"/>
                </a:solidFill>
                <a:latin typeface="Albany" pitchFamily="18"/>
                <a:cs typeface="Tahoma" pitchFamily="2"/>
              </a:rPr>
              <a:t>such as SAML.</a:t>
            </a:r>
          </a:p>
          <a:p>
            <a:pPr lvl="0"/>
            <a:r>
              <a:rPr lang="en-US" sz="1200" dirty="0">
                <a:solidFill>
                  <a:srgbClr val="000000"/>
                </a:solidFill>
                <a:latin typeface="Albany" pitchFamily="18"/>
                <a:cs typeface="Tahoma" pitchFamily="2"/>
              </a:rPr>
              <a:t>• TLS (formerly known as SSL) remains the predominant method of securing HTTP</a:t>
            </a:r>
          </a:p>
          <a:p>
            <a:pPr lvl="0"/>
            <a:r>
              <a:rPr lang="en-US" sz="1200" dirty="0">
                <a:solidFill>
                  <a:srgbClr val="000000"/>
                </a:solidFill>
                <a:latin typeface="Albany" pitchFamily="18"/>
                <a:cs typeface="Tahoma" pitchFamily="2"/>
              </a:rPr>
              <a:t>communications (traffic) between all components, including between microservices. TLS</a:t>
            </a:r>
          </a:p>
          <a:p>
            <a:pPr lvl="0"/>
            <a:r>
              <a:rPr lang="en-US" sz="1200" dirty="0">
                <a:solidFill>
                  <a:srgbClr val="000000"/>
                </a:solidFill>
                <a:latin typeface="Albany" pitchFamily="18"/>
                <a:cs typeface="Tahoma" pitchFamily="2"/>
              </a:rPr>
              <a:t>uses public key infrastructure (PKI) to create secure sessions using asymmetric</a:t>
            </a:r>
          </a:p>
          <a:p>
            <a:pPr lvl="0"/>
            <a:r>
              <a:rPr lang="en-US" sz="1200" dirty="0">
                <a:solidFill>
                  <a:srgbClr val="000000"/>
                </a:solidFill>
                <a:latin typeface="Albany" pitchFamily="18"/>
                <a:cs typeface="Tahoma" pitchFamily="2"/>
              </a:rPr>
              <a:t>cryptography that involves the use of digital certificates that are extremely difficult to</a:t>
            </a:r>
          </a:p>
          <a:p>
            <a:pPr lvl="0"/>
            <a:r>
              <a:rPr lang="en-US" sz="1200" dirty="0">
                <a:solidFill>
                  <a:srgbClr val="000000"/>
                </a:solidFill>
                <a:latin typeface="Albany" pitchFamily="18"/>
                <a:cs typeface="Tahoma" pitchFamily="2"/>
              </a:rPr>
              <a:t>compromise. It is advisable to use two-way TLS – meaning both requestor and provider</a:t>
            </a:r>
          </a:p>
          <a:p>
            <a:pPr lvl="0"/>
            <a:r>
              <a:rPr lang="en-US" sz="1200" dirty="0">
                <a:solidFill>
                  <a:srgbClr val="000000"/>
                </a:solidFill>
                <a:latin typeface="Albany" pitchFamily="18"/>
                <a:cs typeface="Tahoma" pitchFamily="2"/>
              </a:rPr>
              <a:t>have their own digital certificate, and so both parties can trust whom the other party is.</a:t>
            </a:r>
          </a:p>
          <a:p>
            <a:pPr lvl="0"/>
            <a:r>
              <a:rPr lang="en-US" sz="1200" dirty="0">
                <a:solidFill>
                  <a:srgbClr val="000000"/>
                </a:solidFill>
                <a:latin typeface="Albany" pitchFamily="18"/>
                <a:cs typeface="Tahoma" pitchFamily="2"/>
              </a:rPr>
              <a:t>• API keys and shared secrets: APIs and microservices are often further secured through</a:t>
            </a:r>
          </a:p>
          <a:p>
            <a:pPr lvl="0"/>
            <a:r>
              <a:rPr lang="en-US" sz="1200" dirty="0">
                <a:solidFill>
                  <a:srgbClr val="000000"/>
                </a:solidFill>
                <a:latin typeface="Albany" pitchFamily="18"/>
                <a:cs typeface="Tahoma" pitchFamily="2"/>
              </a:rPr>
              <a:t>the use of non-PKI encryption that uses symmetric cryptography. Symmetric</a:t>
            </a:r>
          </a:p>
          <a:p>
            <a:pPr lvl="0"/>
            <a:r>
              <a:rPr lang="en-US" sz="1200" dirty="0">
                <a:solidFill>
                  <a:srgbClr val="000000"/>
                </a:solidFill>
                <a:latin typeface="Albany" pitchFamily="18"/>
                <a:cs typeface="Tahoma" pitchFamily="2"/>
              </a:rPr>
              <a:t>cryptography requires both parties to use the same key (that is, a “shared secret”) to</a:t>
            </a:r>
          </a:p>
          <a:p>
            <a:pPr lvl="0"/>
            <a:r>
              <a:rPr lang="en-US" sz="1200" dirty="0">
                <a:solidFill>
                  <a:srgbClr val="000000"/>
                </a:solidFill>
                <a:latin typeface="Albany" pitchFamily="18"/>
                <a:cs typeface="Tahoma" pitchFamily="2"/>
              </a:rPr>
              <a:t>encrypt and decrypt their messages. If you are planning to use API keys to authorize and</a:t>
            </a:r>
          </a:p>
          <a:p>
            <a:pPr lvl="0"/>
            <a:r>
              <a:rPr lang="en-US" sz="1200" dirty="0">
                <a:solidFill>
                  <a:srgbClr val="000000"/>
                </a:solidFill>
                <a:latin typeface="Albany" pitchFamily="18"/>
                <a:cs typeface="Tahoma" pitchFamily="2"/>
              </a:rPr>
              <a:t>validate calls that a microservice receives, be sure to follow secure practices for</a:t>
            </a:r>
          </a:p>
          <a:p>
            <a:pPr lvl="0"/>
            <a:r>
              <a:rPr lang="en-US" sz="1200" dirty="0">
                <a:solidFill>
                  <a:srgbClr val="000000"/>
                </a:solidFill>
                <a:latin typeface="Albany" pitchFamily="18"/>
                <a:cs typeface="Tahoma" pitchFamily="2"/>
              </a:rPr>
              <a:t>establishing and distributing the keys, and to regularly update (rotate) the keys, otherwise</a:t>
            </a:r>
          </a:p>
          <a:p>
            <a:pPr lvl="0"/>
            <a:r>
              <a:rPr lang="en-US" sz="1200" dirty="0">
                <a:solidFill>
                  <a:srgbClr val="000000"/>
                </a:solidFill>
                <a:latin typeface="Albany" pitchFamily="18"/>
                <a:cs typeface="Tahoma" pitchFamily="2"/>
              </a:rPr>
              <a:t>your security can be compromised if a rogue employee or hacker is somehow able to</a:t>
            </a:r>
          </a:p>
          <a:p>
            <a:pPr lvl="0"/>
            <a:r>
              <a:rPr lang="en-US" sz="1200" dirty="0">
                <a:solidFill>
                  <a:srgbClr val="000000"/>
                </a:solidFill>
                <a:latin typeface="Albany" pitchFamily="18"/>
                <a:cs typeface="Tahoma" pitchFamily="2"/>
              </a:rPr>
              <a:t>learn of the keys.</a:t>
            </a:r>
          </a:p>
          <a:p>
            <a:pPr lvl="0"/>
            <a:r>
              <a:rPr lang="en-US" sz="1200" dirty="0">
                <a:solidFill>
                  <a:srgbClr val="000000"/>
                </a:solidFill>
                <a:latin typeface="Albany" pitchFamily="18"/>
                <a:cs typeface="Tahoma" pitchFamily="2"/>
              </a:rPr>
              <a:t>• Data in transit and at rest: While TLS is an excellent standard for encrypting traffic</a:t>
            </a:r>
          </a:p>
          <a:p>
            <a:pPr lvl="0"/>
            <a:r>
              <a:rPr lang="en-US" sz="1200" dirty="0">
                <a:solidFill>
                  <a:srgbClr val="000000"/>
                </a:solidFill>
                <a:latin typeface="Albany" pitchFamily="18"/>
                <a:cs typeface="Tahoma" pitchFamily="2"/>
              </a:rPr>
              <a:t>between components – including data in transit – some data are of high enough</a:t>
            </a:r>
          </a:p>
          <a:p>
            <a:pPr lvl="0"/>
            <a:r>
              <a:rPr lang="en-US" sz="1200" dirty="0">
                <a:solidFill>
                  <a:srgbClr val="000000"/>
                </a:solidFill>
                <a:latin typeface="Albany" pitchFamily="18"/>
                <a:cs typeface="Tahoma" pitchFamily="2"/>
              </a:rPr>
              <a:t>importance that they warrant further controls, such as tokenizing. Tokenizing replaces the</a:t>
            </a:r>
          </a:p>
          <a:p>
            <a:pPr lvl="0"/>
            <a:r>
              <a:rPr lang="en-US" sz="1200" dirty="0">
                <a:solidFill>
                  <a:srgbClr val="000000"/>
                </a:solidFill>
                <a:latin typeface="Albany" pitchFamily="18"/>
                <a:cs typeface="Tahoma" pitchFamily="2"/>
              </a:rPr>
              <a:t>value of, for instance, a Social Security Number or a credit card number with a token that</a:t>
            </a:r>
          </a:p>
          <a:p>
            <a:pPr lvl="0"/>
            <a:r>
              <a:rPr lang="en-US" sz="1200" dirty="0">
                <a:solidFill>
                  <a:srgbClr val="000000"/>
                </a:solidFill>
                <a:latin typeface="Albany" pitchFamily="18"/>
                <a:cs typeface="Tahoma" pitchFamily="2"/>
              </a:rPr>
              <a:t>the receiving party can then look up to get the actual value. Encryption of the data (such</a:t>
            </a:r>
          </a:p>
          <a:p>
            <a:pPr lvl="0"/>
            <a:r>
              <a:rPr lang="en-US" sz="1200" dirty="0">
                <a:solidFill>
                  <a:srgbClr val="000000"/>
                </a:solidFill>
                <a:latin typeface="Albany" pitchFamily="18"/>
                <a:cs typeface="Tahoma" pitchFamily="2"/>
              </a:rPr>
              <a:t>as via shared secret approaches mentioned above) within the TLS-encrypted session is</a:t>
            </a:r>
          </a:p>
          <a:p>
            <a:pPr lvl="0"/>
            <a:r>
              <a:rPr lang="en-US" sz="1200" dirty="0">
                <a:solidFill>
                  <a:srgbClr val="000000"/>
                </a:solidFill>
                <a:latin typeface="Albany" pitchFamily="18"/>
                <a:cs typeface="Tahoma" pitchFamily="2"/>
              </a:rPr>
              <a:t>also an option for additional security of highly sensitive data in transit. Encrypting data at</a:t>
            </a:r>
          </a:p>
          <a:p>
            <a:pPr lvl="0"/>
            <a:r>
              <a:rPr lang="en-US" sz="1200" dirty="0">
                <a:solidFill>
                  <a:srgbClr val="000000"/>
                </a:solidFill>
                <a:latin typeface="Albany" pitchFamily="18"/>
                <a:cs typeface="Tahoma" pitchFamily="2"/>
              </a:rPr>
              <a:t>rest (that is, data within a database or a file system) is also important and will also drive</a:t>
            </a:r>
          </a:p>
          <a:p>
            <a:pPr lvl="0"/>
            <a:r>
              <a:rPr lang="en-US" sz="1200" dirty="0">
                <a:solidFill>
                  <a:srgbClr val="000000"/>
                </a:solidFill>
                <a:latin typeface="Albany" pitchFamily="18"/>
                <a:cs typeface="Tahoma" pitchFamily="2"/>
              </a:rPr>
              <a:t>the need for key management servers for storing encryption keys and policies for their</a:t>
            </a:r>
          </a:p>
          <a:p>
            <a:pPr lvl="0"/>
            <a:r>
              <a:rPr lang="en-US" sz="1200" dirty="0">
                <a:solidFill>
                  <a:srgbClr val="000000"/>
                </a:solidFill>
                <a:latin typeface="Albany" pitchFamily="18"/>
                <a:cs typeface="Tahoma" pitchFamily="2"/>
              </a:rPr>
              <a:t>rotation. Consider using commercial encryption products such as </a:t>
            </a:r>
            <a:r>
              <a:rPr lang="en-US" sz="1200" dirty="0">
                <a:solidFill>
                  <a:srgbClr val="0000FF"/>
                </a:solidFill>
                <a:latin typeface="Albany" pitchFamily="18"/>
                <a:cs typeface="Tahoma" pitchFamily="2"/>
              </a:rPr>
              <a:t>IBM Security </a:t>
            </a:r>
            <a:r>
              <a:rPr lang="en-US" sz="1200" dirty="0" err="1">
                <a:solidFill>
                  <a:srgbClr val="0000FF"/>
                </a:solidFill>
                <a:latin typeface="Albany" pitchFamily="18"/>
                <a:cs typeface="Tahoma" pitchFamily="2"/>
              </a:rPr>
              <a:t>Guardium</a:t>
            </a:r>
            <a:endParaRPr lang="en-US" sz="1200" dirty="0">
              <a:solidFill>
                <a:srgbClr val="0000FF"/>
              </a:solidFill>
              <a:latin typeface="Albany" pitchFamily="18"/>
              <a:cs typeface="Tahoma" pitchFamily="2"/>
            </a:endParaRPr>
          </a:p>
          <a:p>
            <a:pPr lvl="0"/>
            <a:r>
              <a:rPr lang="en-US" sz="1200" dirty="0">
                <a:solidFill>
                  <a:srgbClr val="0000FF"/>
                </a:solidFill>
                <a:latin typeface="Albany" pitchFamily="18"/>
                <a:cs typeface="Tahoma" pitchFamily="2"/>
              </a:rPr>
              <a:t>Data Encryption </a:t>
            </a:r>
            <a:r>
              <a:rPr lang="en-US" sz="1200" dirty="0">
                <a:solidFill>
                  <a:srgbClr val="000000"/>
                </a:solidFill>
                <a:latin typeface="Albany" pitchFamily="18"/>
                <a:cs typeface="Tahoma" pitchFamily="2"/>
              </a:rPr>
              <a:t>or </a:t>
            </a:r>
            <a:r>
              <a:rPr lang="en-US" sz="1200" dirty="0">
                <a:solidFill>
                  <a:srgbClr val="0000FF"/>
                </a:solidFill>
                <a:latin typeface="Albany" pitchFamily="18"/>
                <a:cs typeface="Tahoma" pitchFamily="2"/>
              </a:rPr>
              <a:t>IBM Cloud Data Encryption Services</a:t>
            </a:r>
            <a:r>
              <a:rPr lang="en-US" sz="1200" dirty="0">
                <a:solidFill>
                  <a:srgbClr val="000000"/>
                </a:solidFill>
                <a:latin typeface="Albany" pitchFamily="18"/>
                <a:cs typeface="Tahoma" pitchFamily="2"/>
              </a:rPr>
              <a:t>. The solution for IBM Bluemix</a:t>
            </a:r>
          </a:p>
          <a:p>
            <a:pPr lvl="0"/>
            <a:r>
              <a:rPr lang="en-US" sz="1200" dirty="0">
                <a:solidFill>
                  <a:srgbClr val="000000"/>
                </a:solidFill>
                <a:latin typeface="Albany" pitchFamily="18"/>
                <a:cs typeface="Tahoma" pitchFamily="2"/>
              </a:rPr>
              <a:t>key management is Key Protect. And for on-premises key management, consider an</a:t>
            </a:r>
          </a:p>
          <a:p>
            <a:pPr lvl="0"/>
            <a:r>
              <a:rPr lang="en-US" sz="1200" dirty="0">
                <a:solidFill>
                  <a:srgbClr val="000000"/>
                </a:solidFill>
                <a:latin typeface="Albany" pitchFamily="18"/>
                <a:cs typeface="Tahoma" pitchFamily="2"/>
              </a:rPr>
              <a:t>offering such as IBM Secure Key Lifecycle Manager.</a:t>
            </a:r>
          </a:p>
          <a:p>
            <a:pPr lvl="0"/>
            <a:r>
              <a:rPr lang="en-US" sz="1200" dirty="0">
                <a:solidFill>
                  <a:srgbClr val="000000"/>
                </a:solidFill>
                <a:latin typeface="Albany" pitchFamily="18"/>
                <a:cs typeface="Tahoma" pitchFamily="2"/>
              </a:rPr>
              <a:t>• White listing: Application or microservice whitelisting is the practice of specifying a list</a:t>
            </a:r>
          </a:p>
          <a:p>
            <a:pPr lvl="0"/>
            <a:r>
              <a:rPr lang="en-US" sz="1200" dirty="0">
                <a:solidFill>
                  <a:srgbClr val="000000"/>
                </a:solidFill>
                <a:latin typeface="Albany" pitchFamily="18"/>
                <a:cs typeface="Tahoma" pitchFamily="2"/>
              </a:rPr>
              <a:t>of approved applications and services that are permitted to invoke your microservices. It</a:t>
            </a:r>
          </a:p>
          <a:p>
            <a:pPr lvl="0"/>
            <a:r>
              <a:rPr lang="en-US" sz="1200" dirty="0">
                <a:solidFill>
                  <a:srgbClr val="000000"/>
                </a:solidFill>
                <a:latin typeface="Albany" pitchFamily="18"/>
                <a:cs typeface="Tahoma" pitchFamily="2"/>
              </a:rPr>
              <a:t>can also include host and IP whitelisting as well, which further restricts which services</a:t>
            </a:r>
          </a:p>
          <a:p>
            <a:pPr lvl="0"/>
            <a:r>
              <a:rPr lang="en-US" sz="1200" dirty="0">
                <a:solidFill>
                  <a:srgbClr val="000000"/>
                </a:solidFill>
                <a:latin typeface="Albany" pitchFamily="18"/>
                <a:cs typeface="Tahoma" pitchFamily="2"/>
              </a:rPr>
              <a:t>are permitted to call your microservices. Whitelisting is performed in addition to other</a:t>
            </a:r>
          </a:p>
          <a:p>
            <a:pPr lvl="0"/>
            <a:r>
              <a:rPr lang="en-US" sz="1200" dirty="0">
                <a:solidFill>
                  <a:srgbClr val="000000"/>
                </a:solidFill>
                <a:latin typeface="Albany" pitchFamily="18"/>
                <a:cs typeface="Tahoma" pitchFamily="2"/>
              </a:rPr>
              <a:t>practices such as two-way TLS. Consider whitelisting for environments that require</a:t>
            </a:r>
          </a:p>
          <a:p>
            <a:pPr lvl="0"/>
            <a:r>
              <a:rPr lang="en-US" sz="1200" dirty="0">
                <a:solidFill>
                  <a:srgbClr val="000000"/>
                </a:solidFill>
                <a:latin typeface="Albany" pitchFamily="18"/>
                <a:cs typeface="Tahoma" pitchFamily="2"/>
              </a:rPr>
              <a:t>exceptionally high security.</a:t>
            </a:r>
          </a:p>
          <a:p>
            <a:pPr lvl="0"/>
            <a:r>
              <a:rPr lang="en-US" sz="1200" dirty="0">
                <a:solidFill>
                  <a:srgbClr val="000000"/>
                </a:solidFill>
                <a:latin typeface="Albany" pitchFamily="18"/>
                <a:cs typeface="Tahoma" pitchFamily="2"/>
              </a:rPr>
              <a:t>• Black listing: Black listing is the opposite of white listing. It specifies specific</a:t>
            </a:r>
          </a:p>
          <a:p>
            <a:pPr lvl="0"/>
            <a:r>
              <a:rPr lang="en-US" sz="1200" dirty="0">
                <a:solidFill>
                  <a:srgbClr val="000000"/>
                </a:solidFill>
                <a:latin typeface="Albany" pitchFamily="18"/>
                <a:cs typeface="Tahoma" pitchFamily="2"/>
              </a:rPr>
              <a:t>applications, microservices or servers that cannot access your microservice. Blacklisting</a:t>
            </a:r>
          </a:p>
          <a:p>
            <a:pPr lvl="0"/>
            <a:r>
              <a:rPr lang="en-US" sz="1200" dirty="0">
                <a:solidFill>
                  <a:srgbClr val="000000"/>
                </a:solidFill>
                <a:latin typeface="Albany" pitchFamily="18"/>
                <a:cs typeface="Tahoma" pitchFamily="2"/>
              </a:rPr>
              <a:t>is typically implemented by your network group, independent of specific applications or</a:t>
            </a:r>
          </a:p>
          <a:p>
            <a:pPr lvl="0"/>
            <a:r>
              <a:rPr lang="en-US" sz="1200" dirty="0">
                <a:solidFill>
                  <a:srgbClr val="000000"/>
                </a:solidFill>
                <a:latin typeface="Albany" pitchFamily="18"/>
                <a:cs typeface="Tahoma" pitchFamily="2"/>
              </a:rPr>
              <a:t>services as a means to restrict rogue sites or users from accessing your IT environment.</a:t>
            </a:r>
          </a:p>
          <a:p>
            <a:pPr lvl="0"/>
            <a:r>
              <a:rPr lang="en-US" sz="1200" dirty="0">
                <a:solidFill>
                  <a:srgbClr val="000000"/>
                </a:solidFill>
                <a:latin typeface="Albany" pitchFamily="18"/>
                <a:cs typeface="Tahoma" pitchFamily="2"/>
              </a:rPr>
              <a:t>Your network group may subscribe to various blacklist feed providers.</a:t>
            </a:r>
          </a:p>
          <a:p>
            <a:pPr lvl="0"/>
            <a:r>
              <a:rPr lang="en-US" sz="1200" dirty="0">
                <a:solidFill>
                  <a:srgbClr val="000000"/>
                </a:solidFill>
                <a:latin typeface="Albany" pitchFamily="18"/>
                <a:cs typeface="Tahoma" pitchFamily="2"/>
              </a:rPr>
              <a:t>• Toolchains: Securing your DevOps toolchain is of critical importance in a microservices</a:t>
            </a:r>
          </a:p>
          <a:p>
            <a:pPr lvl="0"/>
            <a:r>
              <a:rPr lang="en-US" sz="1200" dirty="0">
                <a:solidFill>
                  <a:srgbClr val="000000"/>
                </a:solidFill>
                <a:latin typeface="Albany" pitchFamily="18"/>
                <a:cs typeface="Tahoma" pitchFamily="2"/>
              </a:rPr>
              <a:t>world. DevOps is critical for microservices; however, you must not inadvertently create</a:t>
            </a:r>
          </a:p>
          <a:p>
            <a:pPr lvl="0"/>
            <a:r>
              <a:rPr lang="en-US" sz="1200" dirty="0">
                <a:solidFill>
                  <a:srgbClr val="000000"/>
                </a:solidFill>
                <a:latin typeface="Albany" pitchFamily="18"/>
                <a:cs typeface="Tahoma" pitchFamily="2"/>
              </a:rPr>
              <a:t>security holes with your DevOps tools. Be sure to follow the vendor’s recommended</a:t>
            </a:r>
          </a:p>
          <a:p>
            <a:pPr lvl="0"/>
            <a:r>
              <a:rPr lang="en-US" sz="1200" dirty="0">
                <a:solidFill>
                  <a:srgbClr val="000000"/>
                </a:solidFill>
                <a:latin typeface="Albany" pitchFamily="18"/>
                <a:cs typeface="Tahoma" pitchFamily="2"/>
              </a:rPr>
              <a:t>security configuration and operational practices, and be sure to include your toolchain in</a:t>
            </a:r>
          </a:p>
          <a:p>
            <a:pPr lvl="0"/>
            <a:r>
              <a:rPr lang="en-US" sz="1200" dirty="0">
                <a:solidFill>
                  <a:srgbClr val="000000"/>
                </a:solidFill>
                <a:latin typeface="Albany" pitchFamily="18"/>
                <a:cs typeface="Tahoma" pitchFamily="2"/>
              </a:rPr>
              <a:t>professional security penetration tests.</a:t>
            </a:r>
          </a:p>
          <a:p>
            <a:pPr lvl="0"/>
            <a:r>
              <a:rPr lang="en-US" sz="1200" dirty="0">
                <a:solidFill>
                  <a:srgbClr val="000000"/>
                </a:solidFill>
                <a:latin typeface="Albany" pitchFamily="18"/>
                <a:cs typeface="Tahoma" pitchFamily="2"/>
              </a:rPr>
              <a:t>• Command Line Interfaces (CLIs): Similar to your DevOps toolchain, ensure that any</a:t>
            </a:r>
          </a:p>
          <a:p>
            <a:pPr lvl="0"/>
            <a:r>
              <a:rPr lang="en-US" sz="1200" dirty="0">
                <a:solidFill>
                  <a:srgbClr val="000000"/>
                </a:solidFill>
                <a:latin typeface="Albany" pitchFamily="18"/>
                <a:cs typeface="Tahoma" pitchFamily="2"/>
              </a:rPr>
              <a:t>CLI tools you use are secured according to the tool’s capabilities or by your workstation</a:t>
            </a:r>
          </a:p>
          <a:p>
            <a:pPr lvl="0"/>
            <a:r>
              <a:rPr lang="en-US" sz="1200" dirty="0">
                <a:solidFill>
                  <a:srgbClr val="000000"/>
                </a:solidFill>
                <a:latin typeface="Albany" pitchFamily="18"/>
                <a:cs typeface="Tahoma" pitchFamily="2"/>
              </a:rPr>
              <a:t>or server security controls. You may need to invest in Privileged Identity Management</a:t>
            </a:r>
          </a:p>
          <a:p>
            <a:pPr lvl="0"/>
            <a:r>
              <a:rPr lang="en-US" sz="1200" dirty="0">
                <a:solidFill>
                  <a:srgbClr val="000000"/>
                </a:solidFill>
                <a:latin typeface="Albany" pitchFamily="18"/>
                <a:cs typeface="Tahoma" pitchFamily="2"/>
              </a:rPr>
              <a:t>tooling that monitors the use of a user session to detect unauthorized usage.</a:t>
            </a:r>
          </a:p>
          <a:p>
            <a:pPr lvl="0"/>
            <a:r>
              <a:rPr lang="en-US" sz="1200" dirty="0">
                <a:solidFill>
                  <a:srgbClr val="000000"/>
                </a:solidFill>
                <a:latin typeface="Albany" pitchFamily="18"/>
                <a:cs typeface="Tahoma" pitchFamily="2"/>
              </a:rPr>
              <a:t>• Humans: Automate wherever possible. Social engineering and human behavior</a:t>
            </a:r>
          </a:p>
          <a:p>
            <a:pPr lvl="0"/>
            <a:r>
              <a:rPr lang="en-US" sz="1200" dirty="0">
                <a:solidFill>
                  <a:srgbClr val="000000"/>
                </a:solidFill>
                <a:latin typeface="Albany" pitchFamily="18"/>
                <a:cs typeface="Tahoma" pitchFamily="2"/>
              </a:rPr>
              <a:t>weaknesses are the leading ways to compromise a system.</a:t>
            </a:r>
          </a:p>
          <a:p>
            <a:pPr lvl="0"/>
            <a:r>
              <a:rPr lang="en-US" sz="1200" dirty="0">
                <a:solidFill>
                  <a:srgbClr val="000000"/>
                </a:solidFill>
                <a:latin typeface="Albany" pitchFamily="18"/>
                <a:cs typeface="Tahoma" pitchFamily="2"/>
              </a:rPr>
              <a:t>• Identity propagation: Identity propagation is critical in a microservices world. For</a:t>
            </a:r>
          </a:p>
          <a:p>
            <a:pPr lvl="0"/>
            <a:r>
              <a:rPr lang="en-US" sz="1200" dirty="0">
                <a:solidFill>
                  <a:srgbClr val="000000"/>
                </a:solidFill>
                <a:latin typeface="Albany" pitchFamily="18"/>
                <a:cs typeface="Tahoma" pitchFamily="2"/>
              </a:rPr>
              <a:t>instance, a user logged into an application may invoke a microservice that ends up calling</a:t>
            </a:r>
          </a:p>
          <a:p>
            <a:pPr lvl="0"/>
            <a:r>
              <a:rPr lang="en-US" sz="1200" dirty="0">
                <a:solidFill>
                  <a:srgbClr val="000000"/>
                </a:solidFill>
                <a:latin typeface="Albany" pitchFamily="18"/>
                <a:cs typeface="Tahoma" pitchFamily="2"/>
              </a:rPr>
              <a:t>another microservice. Both microservices will likely need to know the identity of the</a:t>
            </a:r>
          </a:p>
          <a:p>
            <a:pPr lvl="0"/>
            <a:r>
              <a:rPr lang="en-US" sz="1200" dirty="0">
                <a:solidFill>
                  <a:srgbClr val="000000"/>
                </a:solidFill>
                <a:latin typeface="Albany" pitchFamily="18"/>
                <a:cs typeface="Tahoma" pitchFamily="2"/>
              </a:rPr>
              <a:t>requesting user. Use industry standards approaches such as JWT described above to</a:t>
            </a:r>
          </a:p>
          <a:p>
            <a:pPr lvl="0"/>
            <a:r>
              <a:rPr lang="en-US" sz="1200" dirty="0">
                <a:solidFill>
                  <a:srgbClr val="000000"/>
                </a:solidFill>
                <a:latin typeface="Albany" pitchFamily="18"/>
                <a:cs typeface="Tahoma" pitchFamily="2"/>
              </a:rPr>
              <a:t>securely propagate </a:t>
            </a:r>
            <a:r>
              <a:rPr lang="en-US" sz="1200" dirty="0" err="1">
                <a:solidFill>
                  <a:srgbClr val="000000"/>
                </a:solidFill>
                <a:latin typeface="Albany" pitchFamily="18"/>
                <a:cs typeface="Tahoma" pitchFamily="2"/>
              </a:rPr>
              <a:t>identity.</a:t>
            </a:r>
            <a:r>
              <a:rPr lang="en-US" sz="1200" dirty="0" err="1">
                <a:latin typeface="Albany" pitchFamily="18"/>
                <a:cs typeface="Tahoma" pitchFamily="2"/>
              </a:rPr>
              <a:t>Exposed</a:t>
            </a:r>
            <a:r>
              <a:rPr lang="en-US" sz="1200" dirty="0">
                <a:latin typeface="Albany" pitchFamily="18"/>
                <a:cs typeface="Tahoma" pitchFamily="2"/>
              </a:rPr>
              <a:t> publicly or only behind firewalls: When exposing microservices as APIs,</a:t>
            </a:r>
          </a:p>
          <a:p>
            <a:pPr lvl="0"/>
            <a:r>
              <a:rPr lang="en-US" sz="1200" dirty="0">
                <a:latin typeface="Albany" pitchFamily="18"/>
                <a:cs typeface="Tahoma" pitchFamily="2"/>
              </a:rPr>
              <a:t>the architectural placement of your API gateway can be in front of or behind your</a:t>
            </a:r>
          </a:p>
          <a:p>
            <a:pPr lvl="0"/>
            <a:r>
              <a:rPr lang="en-US" sz="1200" dirty="0">
                <a:latin typeface="Albany" pitchFamily="18"/>
                <a:cs typeface="Tahoma" pitchFamily="2"/>
              </a:rPr>
              <a:t>firewalls. When in front, your gateway needs to be hardened to DMZ standards.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F26D05D-6B67-4BAF-BD5D-C80CB986EFC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DC17C46D-EC55-4D92-A6A1-E519905F20F8}"/>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1F4CBEE-8C41-4C3D-97A4-FAFF5346C55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CE829DC0-5955-436E-9405-8D770290805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2B2C8C2-214A-41AB-B29B-20B531FBF27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1F88EDE4-85F3-46D9-97D5-CD65ACCE0A8C}"/>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7DC06CE-632B-4DFA-8939-41E720BA7701}"/>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7A334ED-0FA8-4CCD-8321-5B81D1B6C6E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05AE169C-1E22-4DF6-81D0-C337E11197C9}"/>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6379193-F8EF-44EB-A3E6-12B961554CE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7AD2F5E3-32BF-4906-97DD-8E6E7C05CA08}"/>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00712EA-AB4B-456F-8C74-0AF4B7E07C6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D7FD5333-B8FD-4D5B-9712-605BA7741E11}"/>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9FECE3F-CCF2-4FF2-A8A3-9609C8F02B33}"/>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1350" dirty="0">
                <a:latin typeface="Albany" pitchFamily="18"/>
                <a:cs typeface="Tahoma" pitchFamily="2"/>
              </a:rPr>
              <a:t>What programming languages should I write my different types (BFFs, Business,</a:t>
            </a:r>
          </a:p>
          <a:p>
            <a:pPr lvl="0"/>
            <a:r>
              <a:rPr lang="en-US" sz="1350" dirty="0">
                <a:latin typeface="Albany" pitchFamily="18"/>
                <a:cs typeface="Tahoma" pitchFamily="2"/>
              </a:rPr>
              <a:t>and Adapter) of microservices in?</a:t>
            </a:r>
          </a:p>
          <a:p>
            <a:pPr lvl="0"/>
            <a:r>
              <a:rPr lang="en-US" sz="1200" dirty="0">
                <a:latin typeface="Albany" pitchFamily="18"/>
                <a:cs typeface="Tahoma" pitchFamily="2"/>
              </a:rPr>
              <a:t>Dispatchers are most often written in Node.js because it offers:</a:t>
            </a:r>
          </a:p>
          <a:p>
            <a:pPr lvl="0"/>
            <a:r>
              <a:rPr lang="en-US" sz="1200" dirty="0">
                <a:latin typeface="Albany" pitchFamily="18"/>
                <a:cs typeface="Tahoma" pitchFamily="2"/>
              </a:rPr>
              <a:t>• Better fidelity with the clients</a:t>
            </a:r>
          </a:p>
          <a:p>
            <a:pPr lvl="0"/>
            <a:r>
              <a:rPr lang="en-US" sz="1200" dirty="0">
                <a:latin typeface="Albany" pitchFamily="18"/>
                <a:cs typeface="Tahoma" pitchFamily="2"/>
              </a:rPr>
              <a:t>o Especially clients that run JavaScript</a:t>
            </a:r>
          </a:p>
          <a:p>
            <a:pPr lvl="0"/>
            <a:r>
              <a:rPr lang="en-US" sz="1200" dirty="0">
                <a:latin typeface="Albany" pitchFamily="18"/>
                <a:cs typeface="Tahoma" pitchFamily="2"/>
              </a:rPr>
              <a:t>o iOS teams might want to use the Swift server-side runtime</a:t>
            </a:r>
          </a:p>
          <a:p>
            <a:pPr lvl="0"/>
            <a:r>
              <a:rPr lang="en-US" sz="1200" dirty="0">
                <a:latin typeface="Albany" pitchFamily="18"/>
                <a:cs typeface="Tahoma" pitchFamily="2"/>
              </a:rPr>
              <a:t>• Support for numerous concurrent clients, which is useful because microservices are so I/</a:t>
            </a:r>
          </a:p>
          <a:p>
            <a:pPr lvl="0"/>
            <a:r>
              <a:rPr lang="en-US" sz="1200" dirty="0">
                <a:latin typeface="Albany" pitchFamily="18"/>
                <a:cs typeface="Tahoma" pitchFamily="2"/>
              </a:rPr>
              <a:t>O intensive</a:t>
            </a:r>
          </a:p>
          <a:p>
            <a:pPr lvl="0"/>
            <a:r>
              <a:rPr lang="en-US" sz="1200" dirty="0">
                <a:latin typeface="Albany" pitchFamily="18"/>
                <a:cs typeface="Tahoma" pitchFamily="2"/>
              </a:rPr>
              <a:t>Business services are most often written in Java because Java is better for CPU-intensive tasks</a:t>
            </a:r>
          </a:p>
          <a:p>
            <a:pPr lvl="0"/>
            <a:r>
              <a:rPr lang="en-US" sz="1200" dirty="0">
                <a:latin typeface="Albany" pitchFamily="18"/>
                <a:cs typeface="Tahoma" pitchFamily="2"/>
              </a:rPr>
              <a:t>and for connectivity to external systems.</a:t>
            </a:r>
          </a:p>
          <a:p>
            <a:pPr lvl="0"/>
            <a:r>
              <a:rPr lang="en-US" sz="1200" dirty="0">
                <a:latin typeface="Albany" pitchFamily="18"/>
                <a:cs typeface="Tahoma" pitchFamily="2"/>
              </a:rPr>
              <a:t>The following is a comparison of NodeJS vs. Java to help you determine what language you</a:t>
            </a:r>
          </a:p>
          <a:p>
            <a:pPr lvl="0"/>
            <a:r>
              <a:rPr lang="en-US" sz="1200" dirty="0">
                <a:latin typeface="Albany" pitchFamily="18"/>
                <a:cs typeface="Tahoma" pitchFamily="2"/>
              </a:rPr>
              <a:t>need for creating your microservices: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F617CDC-72CB-40BB-B3A5-7ECA6BEEC6EE}"/>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186F4377-ADA8-49E6-9CFB-566DFEF0A8F6}"/>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086063A-240E-433D-B601-D8E81DAE8F7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F5C2CB5B-CD81-411D-A092-BF9186A94D7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7E4F86E-2A2E-4CC2-9FF5-C6C51E20218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85B6927-6F9C-4F13-8209-DDC748A3AD0F}"/>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A594DF-AE2C-48A7-80B8-8FFF18A2798D}"/>
              </a:ext>
            </a:extLst>
          </p:cNvPr>
          <p:cNvSpPr txBox="1">
            <a:spLocks noGrp="1"/>
          </p:cNvSpPr>
          <p:nvPr>
            <p:ph type="body" sz="quarter" idx="1"/>
          </p:nvPr>
        </p:nvSpPr>
        <p:spPr>
          <a:xfrm>
            <a:off x="777239" y="4777560"/>
            <a:ext cx="6217560" cy="4761000"/>
          </a:xfrm>
          <a:noFill/>
          <a:ln>
            <a:noFill/>
          </a:ln>
        </p:spPr>
        <p:txBody>
          <a:bodyPr lIns="0" tIns="0" rIns="0" bIns="0"/>
          <a:lstStyle/>
          <a:p>
            <a:pPr lvl="0"/>
            <a:r>
              <a:rPr lang="en-US" sz="1350">
                <a:latin typeface="Albany" pitchFamily="18"/>
                <a:cs typeface="Tahoma" pitchFamily="2"/>
              </a:rPr>
              <a:t>When is it appropriate to use an asynchronous protocol for your Microservice?</a:t>
            </a:r>
          </a:p>
          <a:p>
            <a:pPr lvl="0"/>
            <a:r>
              <a:rPr lang="en-US" sz="1200">
                <a:latin typeface="Albany" pitchFamily="18"/>
                <a:cs typeface="Tahoma" pitchFamily="2"/>
              </a:rPr>
              <a:t>Using an asynchronous protocol should be the exception rather than the rule for several reasons:</a:t>
            </a:r>
          </a:p>
          <a:p>
            <a:pPr lvl="0"/>
            <a:r>
              <a:rPr lang="en-US" sz="1200">
                <a:latin typeface="Albany" pitchFamily="18"/>
                <a:cs typeface="Tahoma" pitchFamily="2"/>
              </a:rPr>
              <a:t>• REST is simpler to consume – there are HTTP clients for every language.</a:t>
            </a:r>
          </a:p>
          <a:p>
            <a:pPr lvl="0"/>
            <a:r>
              <a:rPr lang="en-US" sz="1200">
                <a:latin typeface="Albany" pitchFamily="18"/>
                <a:cs typeface="Tahoma" pitchFamily="2"/>
              </a:rPr>
              <a:t>• REST has Swagger as a good documentation language.</a:t>
            </a:r>
          </a:p>
          <a:p>
            <a:pPr lvl="0"/>
            <a:r>
              <a:rPr lang="en-US" sz="1200">
                <a:latin typeface="Albany" pitchFamily="18"/>
                <a:cs typeface="Tahoma" pitchFamily="2"/>
              </a:rPr>
              <a:t>• The Web’s infrastructure, both internally and externally, makes it easier to secure and</a:t>
            </a:r>
          </a:p>
          <a:p>
            <a:pPr lvl="0"/>
            <a:r>
              <a:rPr lang="en-US" sz="1200">
                <a:latin typeface="Albany" pitchFamily="18"/>
                <a:cs typeface="Tahoma" pitchFamily="2"/>
              </a:rPr>
              <a:t>manage HTTP connections.</a:t>
            </a:r>
          </a:p>
          <a:p>
            <a:pPr lvl="0"/>
            <a:r>
              <a:rPr lang="en-US" sz="1200">
                <a:latin typeface="Albany" pitchFamily="18"/>
                <a:cs typeface="Tahoma" pitchFamily="2"/>
              </a:rPr>
              <a:t>NodeJS Java</a:t>
            </a:r>
          </a:p>
          <a:p>
            <a:pPr lvl="0"/>
            <a:r>
              <a:rPr lang="en-US" sz="1200">
                <a:latin typeface="Albany" pitchFamily="18"/>
                <a:cs typeface="Tahoma" pitchFamily="2"/>
              </a:rPr>
              <a:t>Higher performance for I/O Higher processing performance</a:t>
            </a:r>
          </a:p>
          <a:p>
            <a:pPr lvl="0"/>
            <a:r>
              <a:rPr lang="en-US" sz="1200">
                <a:latin typeface="Albany" pitchFamily="18"/>
                <a:cs typeface="Tahoma" pitchFamily="2"/>
              </a:rPr>
              <a:t>Easier async programming Type safety for calculations</a:t>
            </a:r>
          </a:p>
          <a:p>
            <a:pPr lvl="0"/>
            <a:r>
              <a:rPr lang="en-US" sz="1200">
                <a:latin typeface="Albany" pitchFamily="18"/>
                <a:cs typeface="Tahoma" pitchFamily="2"/>
              </a:rPr>
              <a:t>Fullstack/isomorphic</a:t>
            </a:r>
          </a:p>
          <a:p>
            <a:pPr lvl="0"/>
            <a:r>
              <a:rPr lang="en-US" sz="1200">
                <a:latin typeface="Albany" pitchFamily="18"/>
                <a:cs typeface="Tahoma" pitchFamily="2"/>
              </a:rPr>
              <a:t>development</a:t>
            </a:r>
          </a:p>
          <a:p>
            <a:pPr lvl="0"/>
            <a:r>
              <a:rPr lang="en-US" sz="1200">
                <a:latin typeface="Albany" pitchFamily="18"/>
                <a:cs typeface="Tahoma" pitchFamily="2"/>
              </a:rPr>
              <a:t>Rich processing frameworks</a:t>
            </a:r>
          </a:p>
          <a:p>
            <a:pPr lvl="0"/>
            <a:r>
              <a:rPr lang="en-US" sz="1200">
                <a:latin typeface="Albany" pitchFamily="18"/>
                <a:cs typeface="Tahoma" pitchFamily="2"/>
              </a:rPr>
              <a:t>There are situations where a queued solution (a message broker like Rabbit MQ) is best. These</a:t>
            </a:r>
          </a:p>
          <a:p>
            <a:pPr lvl="0"/>
            <a:r>
              <a:rPr lang="en-US" sz="1200">
                <a:latin typeface="Albany" pitchFamily="18"/>
                <a:cs typeface="Tahoma" pitchFamily="2"/>
              </a:rPr>
              <a:t>situations occur when:</a:t>
            </a:r>
          </a:p>
          <a:p>
            <a:pPr lvl="0"/>
            <a:r>
              <a:rPr lang="en-US" sz="1200">
                <a:latin typeface="Albany" pitchFamily="18"/>
                <a:cs typeface="Tahoma" pitchFamily="2"/>
              </a:rPr>
              <a:t>• The communication is naturally asynchronous (fire and forget)</a:t>
            </a:r>
          </a:p>
          <a:p>
            <a:pPr lvl="0"/>
            <a:r>
              <a:rPr lang="en-US" sz="1200">
                <a:latin typeface="Albany" pitchFamily="18"/>
                <a:cs typeface="Tahoma" pitchFamily="2"/>
              </a:rPr>
              <a:t>• You are dealing with long-running processes (but use callbacks rather than a pseudosynchronous</a:t>
            </a:r>
          </a:p>
          <a:p>
            <a:pPr lvl="0"/>
            <a:r>
              <a:rPr lang="en-US" sz="1200">
                <a:latin typeface="Albany" pitchFamily="18"/>
                <a:cs typeface="Tahoma" pitchFamily="2"/>
              </a:rPr>
              <a:t>polling approach)</a:t>
            </a:r>
          </a:p>
          <a:p>
            <a:pPr lvl="0"/>
            <a:r>
              <a:rPr lang="en-US" sz="1200">
                <a:latin typeface="Albany" pitchFamily="18"/>
                <a:cs typeface="Tahoma" pitchFamily="2"/>
              </a:rPr>
              <a:t>The size or order of the messages requires a more robust approach</a:t>
            </a:r>
          </a:p>
          <a:p>
            <a:pPr lvl="0"/>
            <a:r>
              <a:rPr lang="en-US" sz="1200">
                <a:latin typeface="Albany" pitchFamily="18"/>
                <a:cs typeface="Tahoma" pitchFamily="2"/>
              </a:rPr>
              <a:t>When you have to use an asynchronous protocol, it’s best to use standards like Kafka or AMQP</a:t>
            </a:r>
          </a:p>
          <a:p>
            <a:pPr lvl="0"/>
            <a:r>
              <a:rPr lang="en-US" sz="1200">
                <a:latin typeface="Albany" pitchFamily="18"/>
                <a:cs typeface="Tahoma" pitchFamily="2"/>
              </a:rPr>
              <a:t>wherever possible. Stick with the schema design you used for REST to reuse as many DTOs as</a:t>
            </a:r>
          </a:p>
          <a:p>
            <a:pPr lvl="0"/>
            <a:r>
              <a:rPr lang="en-US" sz="1200">
                <a:latin typeface="Albany" pitchFamily="18"/>
                <a:cs typeface="Tahoma" pitchFamily="2"/>
              </a:rPr>
              <a:t>possible. Implement the queued interfaces as their own independent microservices, so you can</a:t>
            </a:r>
          </a:p>
          <a:p>
            <a:pPr lvl="0"/>
            <a:r>
              <a:rPr lang="en-US" sz="1200">
                <a:latin typeface="Albany" pitchFamily="18"/>
                <a:cs typeface="Tahoma" pitchFamily="2"/>
              </a:rPr>
              <a:t>scale and manage them separately.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0AB6658-0C1B-4F61-87F6-F148C76AE7C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4058516D-4B94-4EFA-902E-8DE58B7597F4}"/>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D309EE3-63FA-4400-A34D-0C3549EAF4E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F8C4D83-CC41-42F9-94DE-D7C194F53D53}"/>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B749228-5534-427A-8FED-1B39C7A0F9A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EAE37F9-3FE6-4987-BFDA-A10AD003C1CF}"/>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DC7E4B5-EA03-4462-89A8-3E01FB89B91A}"/>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E5EC8DE8-DBBF-4640-8434-B182F5CDD58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46154CCA-CF0E-4EA2-832D-18CE15667FC9}"/>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72FFE44-01DE-42B6-8BB0-AD9F7FAC2A7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E935DEE2-AA3B-44EC-8E34-7214EB2D9896}"/>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41AE316-4D9B-4BEC-9811-EE3C11FD90C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259C8478-D4E1-4BFB-BC46-BC3B3AA8D6A1}"/>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19B5445-C632-4108-9912-22FA18F9A7A9}"/>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A27D6B0-8EFC-4FC4-ACF6-5136078B5F58}"/>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2431FA8-22C6-4830-8DC6-D3ADBA99D75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B7A3A79-8D27-4982-A267-938417D5AE6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460933CC-FF6E-49B4-986D-EA369548AC10}"/>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A5FF995-D781-4DCC-92E4-DFA52B355B7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362BD958-BE60-499B-890F-EC3E6E271D9D}"/>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C611FE9-DA98-436D-A4EA-42A43F4AF9F5}"/>
              </a:ext>
            </a:extLst>
          </p:cNvPr>
          <p:cNvSpPr txBox="1">
            <a:spLocks noGrp="1"/>
          </p:cNvSpPr>
          <p:nvPr>
            <p:ph type="body" sz="quarter" idx="1"/>
          </p:nvPr>
        </p:nvSpPr>
        <p:spPr>
          <a:xfrm>
            <a:off x="777239" y="4777560"/>
            <a:ext cx="6217560" cy="4745880"/>
          </a:xfrm>
          <a:noFill/>
          <a:ln>
            <a:noFill/>
          </a:ln>
        </p:spPr>
        <p:txBody>
          <a:bodyPr lIns="0" tIns="0" rIns="0" bIns="0"/>
          <a:lstStyle/>
          <a:p>
            <a:pPr lvl="0"/>
            <a:r>
              <a:rPr lang="en-US" sz="1200">
                <a:latin typeface="Times-Roman" pitchFamily="18"/>
              </a:rPr>
              <a:t>Monoliths and microservices are both valid styles, each presenting pros and cons.</a:t>
            </a:r>
          </a:p>
          <a:p>
            <a:pPr lvl="0"/>
            <a:endParaRPr lang="en-US" sz="1200">
              <a:latin typeface="Times-Roman" pitchFamily="18"/>
            </a:endParaRPr>
          </a:p>
          <a:p>
            <a:pPr lvl="0"/>
            <a:r>
              <a:rPr lang="en-US" sz="1200">
                <a:latin typeface="Times-Roman" pitchFamily="18"/>
              </a:rPr>
              <a:t>A small simple app developed and maintained by a small team with low frequency of changes may find a monolith more cost effective.  A large, complex app developed by larger team with sub-teams, changing team members (churn), frequent req changes may find the microservices style a great way to deal with the technical and organizational complexity.</a:t>
            </a:r>
          </a:p>
          <a:p>
            <a:pPr lvl="0"/>
            <a:endParaRPr lang="en-US" sz="650">
              <a:latin typeface="Times-Roman" pitchFamily="1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B3FB6020-C879-4ED0-B167-DE6E905EEA8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9342B974-6A96-4758-A218-99571730375A}"/>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C22FCAD-B52F-4319-B8D0-1274AEB860A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F4354CE-3C1F-4FCC-A012-389FE45A13B7}"/>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964F77F-7AF9-48F4-BE39-B613F44DE284}"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C4BE509-CADD-423E-9B2F-A4C7D1FA4D6A}"/>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0F4079F-6A19-45D8-87DF-D2EDEFB41D94}"/>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5FE4F79-BD2E-4AEC-82A2-8754EBA47D7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AE5EE89-5E8F-4471-AB7C-9936C7E2FD6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EC94E24-C531-4AAA-8015-DC3EC6DC442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2DD2F7E-BC91-4184-B19C-E572EEA6EDD8}"/>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977140B-02A9-4261-949B-05B0597DD9C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2007B33-B7D8-48DC-A39E-8E608E5EA75A}"/>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64550F5-E922-4A08-A981-0F8D7ED7A8DA}"/>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AF5B611-758A-40D5-882C-62264EE1D2CB}"/>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0879C6A-7A37-4A7B-84AF-CE7B0326A5DE}"/>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FEB8F6E-A783-4FCE-8068-623AC66AECB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286DBE9E-86CC-4011-8269-39DC24FFC7EA}"/>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B157315-C3B1-4CBC-B16F-9874F26D993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0932C8A2-7606-4F28-8218-730C549B9C5A}"/>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03AD72A-C624-4978-9414-A0232F6C0FD5}"/>
              </a:ext>
            </a:extLst>
          </p:cNvPr>
          <p:cNvSpPr txBox="1">
            <a:spLocks noGrp="1"/>
          </p:cNvSpPr>
          <p:nvPr>
            <p:ph type="body" sz="quarter" idx="1"/>
          </p:nvPr>
        </p:nvSpPr>
        <p:spPr>
          <a:xfrm>
            <a:off x="777239" y="4777560"/>
            <a:ext cx="6217560" cy="4745880"/>
          </a:xfrm>
          <a:noFill/>
          <a:ln>
            <a:noFill/>
          </a:ln>
        </p:spPr>
        <p:txBody>
          <a:bodyPr lIns="0" tIns="0" rIns="0" bIns="0"/>
          <a:lstStyle/>
          <a:p>
            <a:pPr lvl="0"/>
            <a:r>
              <a:rPr lang="en-US" sz="1500">
                <a:latin typeface="Albany" pitchFamily="18"/>
                <a:cs typeface="Tahoma" pitchFamily="2"/>
              </a:rPr>
              <a:t>Eureka – Covered extensively in this course</a:t>
            </a:r>
          </a:p>
          <a:p>
            <a:pPr lvl="0"/>
            <a:r>
              <a:rPr lang="en-US" sz="1500">
                <a:latin typeface="Albany" pitchFamily="18"/>
                <a:cs typeface="Tahoma" pitchFamily="2"/>
              </a:rPr>
              <a:t>Consul – Spring Cloud supports Consul service discovery as easily as Eureka</a:t>
            </a:r>
          </a:p>
          <a:p>
            <a:pPr lvl="0"/>
            <a:r>
              <a:rPr lang="en-US" sz="1500">
                <a:latin typeface="Albany" pitchFamily="18"/>
                <a:cs typeface="Tahoma" pitchFamily="2"/>
              </a:rPr>
              <a:t>Amalgam8 -</a:t>
            </a:r>
          </a:p>
          <a:p>
            <a:pPr lvl="0"/>
            <a:r>
              <a:rPr lang="en-US" sz="1500">
                <a:latin typeface="Albany" pitchFamily="18"/>
                <a:cs typeface="Tahoma" pitchFamily="2"/>
              </a:rPr>
              <a:t>Zookeeper is not intended for service discovery, but can be used for this purpose.  Each service starting up would  announce to Zookeeper that it was present.  However, some process would need to be present to remove obsolete entries.</a:t>
            </a:r>
          </a:p>
          <a:p>
            <a:pPr lvl="0"/>
            <a:endParaRPr lang="en-US" sz="1800">
              <a:latin typeface="Albany" pitchFamily="18"/>
              <a:cs typeface="Tahoma" pitchFamily="2"/>
            </a:endParaRPr>
          </a:p>
          <a:p>
            <a:pPr lvl="0"/>
            <a:r>
              <a:rPr lang="en-US" sz="1500">
                <a:latin typeface="Albany" pitchFamily="18"/>
                <a:cs typeface="Tahoma" pitchFamily="2"/>
              </a:rPr>
              <a:t>Etcd is essentially a bulletin board.  Each service starting up would post itself on the bulletin board to announce that it was present.  Again, some process would need to be present to remove obsolete entries.</a:t>
            </a:r>
          </a:p>
          <a:p>
            <a:pPr lvl="0"/>
            <a:endParaRPr lang="en-US" sz="1800">
              <a:latin typeface="Albany" pitchFamily="18"/>
              <a:cs typeface="Tahoma" pitchFamily="2"/>
            </a:endParaRPr>
          </a:p>
          <a:p>
            <a:pPr lvl="0"/>
            <a:r>
              <a:rPr lang="en-US" sz="1500">
                <a:latin typeface="Albany" pitchFamily="18"/>
                <a:cs typeface="Tahoma" pitchFamily="2"/>
              </a:rPr>
              <a:t>DNS – This is relying on DNS names to find other services – like verbs.words.com.  It is conceivable to have a DNS server within a local network which can be updated when individual services come and go.  The DNS name can point to a load balancer.  Again there has to be something to de-register services. Kubernetes supports this concept.</a:t>
            </a:r>
          </a:p>
          <a:p>
            <a:pPr lvl="0"/>
            <a:endParaRPr lang="en-US" sz="1500">
              <a:latin typeface="Albany" pitchFamily="18"/>
              <a:cs typeface="Tahoma" pitchFamily="2"/>
            </a:endParaRPr>
          </a:p>
          <a:p>
            <a:pPr lvl="0"/>
            <a:r>
              <a:rPr lang="en-US" sz="1500">
                <a:latin typeface="Albany" pitchFamily="18"/>
                <a:cs typeface="Tahoma" pitchFamily="2"/>
              </a:rPr>
              <a:t>None – in a small, simple system with less than 5 services or so, one could hard code URLs to other services.  These URLs could point to DNS names / load balancers, and could be stored via Config Server.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04CF901-C2E0-48D7-88C9-907365599D71}"/>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3A98649F-3DAE-4F83-8EFD-A20BC30EA944}"/>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6A4B144-119F-4D30-8593-8D2CDACB7C5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B2F8F9B-B869-4B55-A19C-55CB691BCD7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385BEE4-8564-4E4F-B6BB-D38683A490A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4715DDD3-8FF5-4B8D-9D37-6E2BED3384B4}"/>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1EEB41D-ADD3-4399-BB4E-938B816C2917}"/>
              </a:ext>
            </a:extLst>
          </p:cNvPr>
          <p:cNvSpPr txBox="1">
            <a:spLocks noGrp="1"/>
          </p:cNvSpPr>
          <p:nvPr>
            <p:ph type="body" sz="quarter" idx="1"/>
          </p:nvPr>
        </p:nvSpPr>
        <p:spPr>
          <a:xfrm>
            <a:off x="777239" y="4777560"/>
            <a:ext cx="6217560" cy="4745880"/>
          </a:xfrm>
          <a:noFill/>
          <a:ln>
            <a:noFill/>
          </a:ln>
        </p:spPr>
        <p:txBody>
          <a:bodyPr lIns="0" tIns="0" rIns="0" bIns="0"/>
          <a:lstStyle/>
          <a:p>
            <a:pPr lvl="0"/>
            <a:r>
              <a:rPr lang="en-US" sz="1500">
                <a:latin typeface="Arial" pitchFamily="34"/>
                <a:cs typeface="Tahoma" pitchFamily="2"/>
              </a:rPr>
              <a:t>ELK stack based on the acronym of the technologies involved.  I believe all of these are either authored by, or supported by Elastic Corp.  Kibana is for making dashboards, Elastic Search was built to provide application search capability.  </a:t>
            </a:r>
          </a:p>
          <a:p>
            <a:pPr lvl="0"/>
            <a:r>
              <a:rPr lang="en-US" sz="1500">
                <a:latin typeface="Arial" pitchFamily="34"/>
                <a:cs typeface="Tahoma" pitchFamily="2"/>
              </a:rPr>
              <a:t>Splunk is probably the industry's most fully capable product.  Probably the industry's most fully capable price tag too.</a:t>
            </a:r>
          </a:p>
          <a:p>
            <a:pPr lvl="0"/>
            <a:r>
              <a:rPr lang="en-US" sz="1500">
                <a:latin typeface="Arial" pitchFamily="34"/>
                <a:cs typeface="Tahoma" pitchFamily="2"/>
              </a:rPr>
              <a:t>AWS CloudWatch &amp; CloudWatch Logs are AWS's built in monitoring and log management tools.  Microsoft and Google clouds will have similar tools and capabilities.</a:t>
            </a:r>
          </a:p>
          <a:p>
            <a:pPr lvl="0"/>
            <a:r>
              <a:rPr lang="en-US" sz="1500">
                <a:latin typeface="Arial" pitchFamily="34"/>
                <a:cs typeface="Tahoma" pitchFamily="2"/>
              </a:rPr>
              <a:t>There are other Open Source options as well.  The list you see here is very imperfect.  New Relic and AppDynamics are probably the industry leaders in true “monitoring” software – not log analysis</a:t>
            </a:r>
          </a:p>
          <a:p>
            <a:pPr lvl="0"/>
            <a:r>
              <a:rPr lang="en-US" sz="1500">
                <a:solidFill>
                  <a:srgbClr val="000000"/>
                </a:solidFill>
                <a:latin typeface="Arial" pitchFamily="34"/>
                <a:cs typeface="Tahoma" pitchFamily="2"/>
              </a:rPr>
              <a:t>Log management</a:t>
            </a:r>
          </a:p>
          <a:p>
            <a:pPr lvl="0"/>
            <a:r>
              <a:rPr lang="en-US" sz="1500">
                <a:solidFill>
                  <a:srgbClr val="000000"/>
                </a:solidFill>
                <a:latin typeface="Arial" pitchFamily="34"/>
                <a:cs typeface="Tahoma" pitchFamily="2"/>
              </a:rPr>
              <a:t>• </a:t>
            </a:r>
            <a:r>
              <a:rPr lang="en-US" sz="1500">
                <a:solidFill>
                  <a:srgbClr val="0000FF"/>
                </a:solidFill>
                <a:latin typeface="Arial" pitchFamily="34"/>
                <a:cs typeface="Tahoma" pitchFamily="2"/>
              </a:rPr>
              <a:t>Loggly </a:t>
            </a:r>
            <a:r>
              <a:rPr lang="en-US" sz="1500">
                <a:solidFill>
                  <a:srgbClr val="000000"/>
                </a:solidFill>
                <a:latin typeface="Arial" pitchFamily="34"/>
                <a:cs typeface="Tahoma" pitchFamily="2"/>
              </a:rPr>
              <a:t>is a cloud-based log management service provider that uses open source technologies, including Elasticsearch, Apache Lucene 4, and Apache Kafka.</a:t>
            </a:r>
          </a:p>
          <a:p>
            <a:pPr lvl="0"/>
            <a:r>
              <a:rPr lang="en-US" sz="1500">
                <a:solidFill>
                  <a:srgbClr val="000000"/>
                </a:solidFill>
                <a:latin typeface="Arial" pitchFamily="34"/>
                <a:cs typeface="Tahoma" pitchFamily="2"/>
              </a:rPr>
              <a:t>• </a:t>
            </a:r>
            <a:r>
              <a:rPr lang="en-US" sz="1500">
                <a:solidFill>
                  <a:srgbClr val="0000FF"/>
                </a:solidFill>
                <a:latin typeface="Arial" pitchFamily="34"/>
                <a:cs typeface="Tahoma" pitchFamily="2"/>
              </a:rPr>
              <a:t>Logentries </a:t>
            </a:r>
            <a:r>
              <a:rPr lang="en-US" sz="1500">
                <a:solidFill>
                  <a:srgbClr val="000000"/>
                </a:solidFill>
                <a:latin typeface="Arial" pitchFamily="34"/>
                <a:cs typeface="Tahoma" pitchFamily="2"/>
              </a:rPr>
              <a:t>- is a cloud-based platform that collects and analyzes logs across software stacks using a pre-processing layer to filter, correlate, and visualize log data. It uses a combination of AWS tools and open source applications to deliver the service.</a:t>
            </a:r>
          </a:p>
          <a:p>
            <a:pPr lvl="0"/>
            <a:r>
              <a:rPr lang="en-US" sz="1500">
                <a:solidFill>
                  <a:srgbClr val="000000"/>
                </a:solidFill>
                <a:latin typeface="Arial" pitchFamily="34"/>
                <a:cs typeface="Tahoma" pitchFamily="2"/>
              </a:rPr>
              <a:t>• </a:t>
            </a:r>
            <a:r>
              <a:rPr lang="en-US" sz="1500">
                <a:solidFill>
                  <a:srgbClr val="0000FF"/>
                </a:solidFill>
                <a:latin typeface="Arial" pitchFamily="34"/>
                <a:cs typeface="Tahoma" pitchFamily="2"/>
              </a:rPr>
              <a:t>Sumologic </a:t>
            </a:r>
            <a:r>
              <a:rPr lang="en-US" sz="1500">
                <a:solidFill>
                  <a:srgbClr val="000000"/>
                </a:solidFill>
                <a:latin typeface="Arial" pitchFamily="34"/>
                <a:cs typeface="Tahoma" pitchFamily="2"/>
              </a:rPr>
              <a:t>– is a cloud-native, machine data analytics service for log management and time series metrics.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FB4673D-B1DB-4C4B-B474-038863257F0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CB5F82AE-1EE3-4BEF-AF88-E6AA5ECFC990}"/>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59A18B1-DF1D-44E5-8029-7EF45D1CED6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2429E67C-DED7-489D-A194-AA805441E2E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A0380AD-1A9F-4619-B35E-6A42CC4CECD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BB9480EF-419A-4F47-98D3-E8607CDC7DE0}"/>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E3472D2-808B-4890-9E61-4491804E64D6}"/>
              </a:ext>
            </a:extLst>
          </p:cNvPr>
          <p:cNvSpPr txBox="1">
            <a:spLocks noGrp="1"/>
          </p:cNvSpPr>
          <p:nvPr>
            <p:ph type="body" sz="quarter" idx="1"/>
          </p:nvPr>
        </p:nvSpPr>
        <p:spPr>
          <a:xfrm>
            <a:off x="777239" y="4777560"/>
            <a:ext cx="6217560" cy="5119559"/>
          </a:xfrm>
          <a:noFill/>
          <a:ln>
            <a:noFill/>
          </a:ln>
        </p:spPr>
        <p:txBody>
          <a:bodyPr lIns="0" tIns="0" rIns="0" bIns="0"/>
          <a:lstStyle/>
          <a:p>
            <a:pPr lvl="0"/>
            <a:r>
              <a:rPr lang="en-US" sz="1800">
                <a:latin typeface="Albany" pitchFamily="18"/>
                <a:cs typeface="Tahoma" pitchFamily="2"/>
              </a:rPr>
              <a:t>Graphite - is an enterprise-level monitoring tool known for performing well on systems with limited resources. It stores numeric time-series data and renders graphs of this data</a:t>
            </a:r>
          </a:p>
          <a:p>
            <a:pPr lvl="0"/>
            <a:r>
              <a:rPr lang="en-US" sz="1800">
                <a:latin typeface="Albany" pitchFamily="18"/>
                <a:cs typeface="Tahoma" pitchFamily="2"/>
              </a:rPr>
              <a:t>on demand. Graphite does not collect monitoring data.</a:t>
            </a:r>
          </a:p>
          <a:p>
            <a:pPr lvl="0"/>
            <a:r>
              <a:rPr lang="en-US" sz="1800">
                <a:latin typeface="Albany" pitchFamily="18"/>
                <a:cs typeface="Tahoma" pitchFamily="2"/>
              </a:rPr>
              <a:t>2. Grafana - is most commonly used for visualizing time series data for internet infrastructure and application analytics</a:t>
            </a:r>
          </a:p>
          <a:p>
            <a:pPr lvl="0"/>
            <a:r>
              <a:rPr lang="en-US" sz="1800">
                <a:latin typeface="Albany" pitchFamily="18"/>
                <a:cs typeface="Tahoma" pitchFamily="2"/>
              </a:rPr>
              <a:t>3. Collectd - gathers metrics from various sources, e.g. the operating system, applications,  logfiles and external devices, and stores this information or makes it available over the</a:t>
            </a:r>
          </a:p>
          <a:p>
            <a:pPr lvl="0"/>
            <a:r>
              <a:rPr lang="en-US" sz="1800">
                <a:latin typeface="Albany" pitchFamily="18"/>
                <a:cs typeface="Tahoma" pitchFamily="2"/>
              </a:rPr>
              <a:t>network. Those statistics can be used to monitor systems, find performance bottlenecks (i.e. performance analysis) and predict future system load</a:t>
            </a:r>
          </a:p>
          <a:p>
            <a:pPr lvl="0"/>
            <a:r>
              <a:rPr lang="en-US" sz="1800">
                <a:latin typeface="Albany" pitchFamily="18"/>
                <a:cs typeface="Tahoma" pitchFamily="2"/>
              </a:rPr>
              <a:t>AWS CloudWatch Alarms can send notifications when various conditions are detected.  Microsoft and Google clouds will have similar tools and capabilities.</a:t>
            </a:r>
          </a:p>
          <a:p>
            <a:pPr lvl="0"/>
            <a:r>
              <a:rPr lang="en-US" sz="1800">
                <a:latin typeface="Albany" pitchFamily="18"/>
                <a:cs typeface="Tahoma" pitchFamily="2"/>
              </a:rPr>
              <a:t>New Relic and AppDynamics are probably the industry leaders in true “monitoring” software –</a:t>
            </a:r>
          </a:p>
          <a:p>
            <a:pPr lvl="0"/>
            <a:r>
              <a:rPr lang="en-US" sz="1800">
                <a:latin typeface="Albany" pitchFamily="18"/>
                <a:cs typeface="Tahoma" pitchFamily="2"/>
              </a:rPr>
              <a:t>There are many, many unlisted options in this category.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D04B9DB-D08D-4847-A6F8-F9D1C9FEE2D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12E26ECC-7079-405D-BE34-842A9EB71EEE}"/>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A02F9F8-DA9B-4853-8DC0-D9DA9F424F0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439A2383-7BD4-444E-B2B4-4C0A1E2CD27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EE7F70E-2759-4211-9A4F-D6E6EF5B04E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D265415F-FD59-4828-B548-FA544C32C202}"/>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E63BFBC-6BC1-49FF-ABC1-F3344BE6EFA6}"/>
              </a:ext>
            </a:extLst>
          </p:cNvPr>
          <p:cNvSpPr txBox="1">
            <a:spLocks noGrp="1"/>
          </p:cNvSpPr>
          <p:nvPr>
            <p:ph type="body" sz="quarter" idx="1"/>
          </p:nvPr>
        </p:nvSpPr>
        <p:spPr>
          <a:xfrm>
            <a:off x="777239" y="4777560"/>
            <a:ext cx="6217560" cy="5887440"/>
          </a:xfrm>
          <a:noFill/>
          <a:ln>
            <a:noFill/>
          </a:ln>
        </p:spPr>
        <p:txBody>
          <a:bodyPr lIns="0" tIns="0" rIns="0" bIns="0"/>
          <a:lstStyle/>
          <a:p>
            <a:pPr lvl="0"/>
            <a:r>
              <a:rPr lang="en-US" sz="1800">
                <a:latin typeface="Albany" pitchFamily="18"/>
                <a:cs typeface="Tahoma" pitchFamily="2"/>
              </a:rPr>
              <a:t>1. Kafka - is an open source stream-processing platform developed by the Apache Software Foundation that provides a high-throughput, low-latency platform for handling real-time data feeds. Its storage layer is a massively scalable pub/sub message queue architected as</a:t>
            </a:r>
          </a:p>
          <a:p>
            <a:pPr lvl="0"/>
            <a:r>
              <a:rPr lang="en-US" sz="1800">
                <a:latin typeface="Albany" pitchFamily="18"/>
                <a:cs typeface="Tahoma" pitchFamily="2"/>
              </a:rPr>
              <a:t>a distributed transaction log.</a:t>
            </a:r>
          </a:p>
          <a:p>
            <a:pPr lvl="0"/>
            <a:r>
              <a:rPr lang="en-US" sz="1800">
                <a:latin typeface="Albany" pitchFamily="18"/>
                <a:cs typeface="Tahoma" pitchFamily="2"/>
              </a:rPr>
              <a:t>2. RabbitMQ - is open source message broker software that implements the Advanced Message Queuing Protocol (AMQP), built on the Open Telecom Platform framework for clustering and failover.</a:t>
            </a:r>
          </a:p>
          <a:p>
            <a:pPr lvl="0"/>
            <a:r>
              <a:rPr lang="en-US" sz="1800">
                <a:latin typeface="Albany" pitchFamily="18"/>
                <a:cs typeface="Tahoma" pitchFamily="2"/>
              </a:rPr>
              <a:t>3. MQ Light API - A simple yet powerful AMQP-based messaging API. Write apps that run locally, in the cloud, or alongside IBM MQ.</a:t>
            </a:r>
          </a:p>
          <a:p>
            <a:pPr lvl="0"/>
            <a:r>
              <a:rPr lang="en-US" sz="1800">
                <a:latin typeface="Albany" pitchFamily="18"/>
                <a:cs typeface="Tahoma" pitchFamily="2"/>
              </a:rPr>
              <a:t>4. IBM Message Hub - a scalable, distributed, high throughput message bus in the cloud, based on Apache Kafka, available as a fully managed Bluemix service.</a:t>
            </a:r>
          </a:p>
          <a:p>
            <a:pPr lvl="0"/>
            <a:r>
              <a:rPr lang="en-US" sz="1800">
                <a:latin typeface="Albany" pitchFamily="18"/>
                <a:cs typeface="Tahoma" pitchFamily="2"/>
              </a:rPr>
              <a:t>5. Active MQ – an oldie, but a goodie, especially for small, simple, or developer testing</a:t>
            </a:r>
          </a:p>
          <a:p>
            <a:pPr lvl="0"/>
            <a:r>
              <a:rPr lang="en-US" sz="1800">
                <a:latin typeface="Albany" pitchFamily="18"/>
                <a:cs typeface="Tahoma" pitchFamily="2"/>
              </a:rPr>
              <a:t>6.  Amazon SQS – Hosted on AWS, first million requests per month are free.  Fully managed, no throughput limits, but doesn't follow a standard API like AMQP.  Kinesis is a managed service in AWS that looks and acts a lot like Kafka.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777E11D-A23B-4268-85A2-5FDEA11E892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74EE2A2-6FFA-43F8-B22C-22C84C90A0CE}"/>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3849726-029F-43F5-AECA-EE8A210F0CF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0679B606-6227-4EE1-B4D0-8A97A3E592E2}"/>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2391A88-FF17-4A76-A984-28ED92DD516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EBD416E-0362-47F9-B48A-EE138E74AB1E}"/>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B2109D4-3C53-43DA-9E42-EF3C25BDDCB4}"/>
              </a:ext>
            </a:extLst>
          </p:cNvPr>
          <p:cNvSpPr txBox="1">
            <a:spLocks noGrp="1"/>
          </p:cNvSpPr>
          <p:nvPr>
            <p:ph type="body" sz="quarter" idx="1"/>
          </p:nvPr>
        </p:nvSpPr>
        <p:spPr>
          <a:xfrm>
            <a:off x="777239" y="4777560"/>
            <a:ext cx="6217560" cy="5631480"/>
          </a:xfrm>
          <a:noFill/>
          <a:ln>
            <a:noFill/>
          </a:ln>
        </p:spPr>
        <p:txBody>
          <a:bodyPr lIns="0" tIns="0" rIns="0" bIns="0"/>
          <a:lstStyle/>
          <a:p>
            <a:pPr lvl="0"/>
            <a:r>
              <a:rPr lang="en-US" sz="1800">
                <a:latin typeface="Albany" pitchFamily="18"/>
                <a:cs typeface="Tahoma" pitchFamily="2"/>
              </a:rPr>
              <a:t>Basic Security – Traditional HTTP Basic Auth that is still widely implemented in applications today, but poorly supported in a distributed REST architecture.</a:t>
            </a:r>
          </a:p>
          <a:p>
            <a:pPr lvl="0"/>
            <a:r>
              <a:rPr lang="en-US" sz="1800">
                <a:latin typeface="Albany" pitchFamily="18"/>
                <a:cs typeface="Tahoma" pitchFamily="2"/>
              </a:rPr>
              <a:t>2. OAuth2 – An open-protocol based security implementation that allows a similar user experience, with common architecture components, across web applications, mobile platforms, and IoT devices. OAuth requires specific architecture components to support implementation, but many open source and enterprise offerings exist to build security from the ground up.</a:t>
            </a:r>
          </a:p>
          <a:p>
            <a:pPr lvl="0"/>
            <a:r>
              <a:rPr lang="en-US" sz="1800">
                <a:latin typeface="Albany" pitchFamily="18"/>
                <a:cs typeface="Tahoma" pitchFamily="2"/>
              </a:rPr>
              <a:t>3. JSON Web Tokens (JWT) – An extension to the OAuth model and concept, JWTs are open standards-based headers that allow all actors in a microservices architecture to validate, verify, and generate authorization.</a:t>
            </a:r>
          </a:p>
          <a:p>
            <a:pPr lvl="0"/>
            <a:r>
              <a:rPr lang="en-US" sz="1800">
                <a:latin typeface="Albany" pitchFamily="18"/>
                <a:cs typeface="Tahoma" pitchFamily="2"/>
              </a:rPr>
              <a:t>4. Certificate based – Widely used to implement Secure Sockets Layer (SSL) and Transport Layer Security (TLS), certificate-based security allows developers to secure their architecture components using cryptographically secured keys that ensure communication is secret when going over any network interface.</a:t>
            </a:r>
          </a:p>
          <a:p>
            <a:pPr lvl="0"/>
            <a:r>
              <a:rPr lang="en-US" sz="1800">
                <a:latin typeface="Albany" pitchFamily="18"/>
                <a:cs typeface="Tahoma" pitchFamily="2"/>
              </a:rPr>
              <a:t>Spring Security supports HTTP Basic, Oauth2, SAML, etc. etc. when working in the Java space.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E43C481-FAC5-4FD0-8B76-36DD47117B6E}"/>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19E6593-9612-44B1-A838-AD955C56A515}"/>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4E93948-788B-449A-9B68-F87ED6C9A45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C3B6C89-AA1D-4819-AB58-190223A9DCB7}"/>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4828619-242C-4AD5-98A7-AF0C39CF319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7E422D9-3679-46F0-A381-320068BA72FF}"/>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7CC1585-587B-492D-BC18-9E66BF0A0EBC}"/>
              </a:ext>
            </a:extLst>
          </p:cNvPr>
          <p:cNvSpPr txBox="1">
            <a:spLocks noGrp="1"/>
          </p:cNvSpPr>
          <p:nvPr>
            <p:ph type="body" sz="quarter" idx="1"/>
          </p:nvPr>
        </p:nvSpPr>
        <p:spPr>
          <a:xfrm>
            <a:off x="777239" y="4777560"/>
            <a:ext cx="6217560" cy="5887440"/>
          </a:xfrm>
          <a:noFill/>
          <a:ln>
            <a:noFill/>
          </a:ln>
        </p:spPr>
        <p:txBody>
          <a:bodyPr lIns="0" tIns="0" rIns="0" bIns="0"/>
          <a:lstStyle/>
          <a:p>
            <a:pPr lvl="0"/>
            <a:r>
              <a:rPr lang="en-US" sz="1800">
                <a:latin typeface="Albany" pitchFamily="18"/>
                <a:cs typeface="Tahoma" pitchFamily="2"/>
              </a:rPr>
              <a:t>1. Spring Cloud Config – Allows config files stored in centralized repositories (like Git) to be served to requesting apps.  Works naturally with Spring Cloud, usable with any language though.</a:t>
            </a:r>
          </a:p>
          <a:p>
            <a:pPr lvl="0"/>
            <a:r>
              <a:rPr lang="en-US" sz="1800">
                <a:latin typeface="Albany" pitchFamily="18"/>
                <a:cs typeface="Tahoma" pitchFamily="2"/>
              </a:rPr>
              <a:t>2. etcd – Another open-source externalized configuration manager, this reliable key-value store provides broader language bindings, more often better performance, and more easily clustered. Often available as a service from cloud service providers.</a:t>
            </a:r>
          </a:p>
          <a:p>
            <a:pPr lvl="0"/>
            <a:r>
              <a:rPr lang="en-US" sz="1800">
                <a:latin typeface="Albany" pitchFamily="18"/>
                <a:cs typeface="Tahoma" pitchFamily="2"/>
              </a:rPr>
              <a:t>3. Consul – Provides service discovery capabilities. Consul is another highly scaled keyvalue store that is language agnostic with REST-based interfaces and broad language support.</a:t>
            </a:r>
          </a:p>
          <a:p>
            <a:pPr lvl="0"/>
            <a:r>
              <a:rPr lang="en-US" sz="1800">
                <a:latin typeface="Albany" pitchFamily="18"/>
                <a:cs typeface="Tahoma" pitchFamily="2"/>
              </a:rPr>
              <a:t>Zookeeper – can perform highly available configuration.  Essentially maintains a tree structure amongst different ZK instances that can be queried for configuration.  ZooKeeper is intended for different use cases than just serving up configuration.</a:t>
            </a:r>
          </a:p>
          <a:p>
            <a:pPr lvl="0"/>
            <a:r>
              <a:rPr lang="en-US" sz="1800">
                <a:latin typeface="Albany" pitchFamily="18"/>
                <a:cs typeface="Tahoma" pitchFamily="2"/>
              </a:rPr>
              <a:t>Environment Variables – Almost all environments support the concept of environment variables.  Some parties (12factor.org) insiste that all configuration should be done via environment variables, but these suggestions predate some of the technologies listed here.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E83AE02-0FDE-4184-AF70-E2567171191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694FF0A-9C8B-4E0D-AF2F-A80A54178D99}"/>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37A14C1-FD8D-4272-AF64-84CBC39BAFC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5D0E0E1-8FD1-4C28-8A9D-CA9419F4E966}"/>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4452613-EC50-4518-AB27-4EEECCA7CC5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6AFB926F-507A-47CC-A4E0-E9FD30F6A9C8}"/>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2CAAA55-0B12-4C88-AB65-18FA57598CD0}"/>
              </a:ext>
            </a:extLst>
          </p:cNvPr>
          <p:cNvSpPr txBox="1">
            <a:spLocks noGrp="1"/>
          </p:cNvSpPr>
          <p:nvPr>
            <p:ph type="body" sz="quarter" idx="1"/>
          </p:nvPr>
        </p:nvSpPr>
        <p:spPr>
          <a:xfrm>
            <a:off x="777239" y="4777560"/>
            <a:ext cx="6217560" cy="5475959"/>
          </a:xfrm>
          <a:noFill/>
          <a:ln>
            <a:noFill/>
          </a:ln>
        </p:spPr>
        <p:txBody>
          <a:bodyPr lIns="0" tIns="0" rIns="0" bIns="0"/>
          <a:lstStyle/>
          <a:p>
            <a:pPr lvl="0"/>
            <a:r>
              <a:rPr lang="en-US" sz="1800">
                <a:latin typeface="Albany" pitchFamily="18"/>
                <a:cs typeface="Tahoma" pitchFamily="2"/>
              </a:rPr>
              <a:t>The short answer is anywhere.</a:t>
            </a:r>
          </a:p>
          <a:p>
            <a:pPr lvl="0"/>
            <a:endParaRPr lang="en-US" sz="2640">
              <a:latin typeface="Albany" pitchFamily="18"/>
              <a:cs typeface="Tahoma" pitchFamily="2"/>
            </a:endParaRPr>
          </a:p>
          <a:p>
            <a:pPr lvl="0"/>
            <a:r>
              <a:rPr lang="en-US" sz="1800">
                <a:latin typeface="Albany" pitchFamily="18"/>
                <a:cs typeface="Tahoma" pitchFamily="2"/>
              </a:rPr>
              <a:t>In this course we have been running “cloud” applications on bare metal – your local environment.  This is a legitimate though increasingly rare choice.</a:t>
            </a:r>
          </a:p>
          <a:p>
            <a:pPr lvl="0"/>
            <a:endParaRPr lang="en-US" sz="2640">
              <a:latin typeface="Albany" pitchFamily="18"/>
              <a:cs typeface="Tahoma" pitchFamily="2"/>
            </a:endParaRPr>
          </a:p>
          <a:p>
            <a:pPr lvl="0"/>
            <a:r>
              <a:rPr lang="en-US" sz="1800">
                <a:latin typeface="Albany" pitchFamily="18"/>
                <a:cs typeface="Tahoma" pitchFamily="2"/>
              </a:rPr>
              <a:t>More commonly we are running on some form of virtualization.  Containers allow us to more densely pack our services to get the most value out of the compute.</a:t>
            </a:r>
          </a:p>
          <a:p>
            <a:pPr lvl="0"/>
            <a:endParaRPr lang="en-US" sz="2640">
              <a:latin typeface="Albany" pitchFamily="18"/>
              <a:cs typeface="Tahoma" pitchFamily="2"/>
            </a:endParaRPr>
          </a:p>
          <a:p>
            <a:pPr lvl="0"/>
            <a:r>
              <a:rPr lang="en-US" sz="1800">
                <a:latin typeface="Albany" pitchFamily="18"/>
                <a:cs typeface="Tahoma" pitchFamily="2"/>
              </a:rPr>
              <a:t>A PaaS like Cloud Foundry (BlueMix, PCF, AppFog, etc.) or OpenShift, Heroku, etc. take away a lot of the headaches involved in managing microservices and the containers they run within.</a:t>
            </a:r>
          </a:p>
          <a:p>
            <a:pPr lvl="0"/>
            <a:endParaRPr lang="en-US" sz="1800">
              <a:latin typeface="Albany" pitchFamily="18"/>
              <a:cs typeface="Tahoma" pitchFamily="2"/>
            </a:endParaRPr>
          </a:p>
          <a:p>
            <a:pPr lvl="0"/>
            <a:r>
              <a:rPr lang="en-US" sz="1800">
                <a:latin typeface="Albany" pitchFamily="18"/>
                <a:cs typeface="Tahoma" pitchFamily="2"/>
              </a:rPr>
              <a:t>AWS Lambda functions, Cloud Functions (Google, Azure), or Open Whisk are about running stand-alone functions in a completely managed environment</a:t>
            </a:r>
          </a:p>
          <a:p>
            <a:pPr lvl="0"/>
            <a:endParaRPr lang="en-US" sz="1800">
              <a:latin typeface="Albany" pitchFamily="18"/>
              <a:cs typeface="Tahoma" pitchFamily="2"/>
            </a:endParaRPr>
          </a:p>
          <a:p>
            <a:pPr lvl="0"/>
            <a:endParaRPr lang="en-US" sz="1800">
              <a:latin typeface="Albany" pitchFamily="18"/>
              <a:cs typeface="Tahoma" pitchFamily="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E782A4F-C935-4B0F-84CF-862A4C0AE8AB}"/>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1C043DEA-06B0-418F-A831-1D4436F73FCE}"/>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6C5F5A2-DA59-4C1C-8C28-C06E2155D04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FA99E9B-7E5F-46DA-ADA2-166064443043}"/>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17EAC5C-C0B7-4308-8CF5-48009B3AFA1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2BB753A4-CFA3-44C2-98A8-29ABC3301177}"/>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98FBEBE-ADB5-4BCB-B317-72558F3FFF91}"/>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2640">
                <a:latin typeface="Albany" pitchFamily="18"/>
                <a:cs typeface="Tahoma" pitchFamily="2"/>
              </a:rPr>
              <a:t>Microservices are not ideal on bare metal.  But in the modern age, not much is.</a:t>
            </a:r>
          </a:p>
          <a:p>
            <a:pPr lvl="0"/>
            <a:r>
              <a:rPr lang="en-US" sz="2640">
                <a:latin typeface="Albany" pitchFamily="18"/>
                <a:cs typeface="Tahoma" pitchFamily="2"/>
              </a:rPr>
              <a:t>Virtualization is the basis on the 'cloud' technologies that are now commonplace – on demand provisioning of compute / storage infrastructure.</a:t>
            </a:r>
          </a:p>
          <a:p>
            <a:pPr lvl="0"/>
            <a:r>
              <a:rPr lang="en-US" sz="2640">
                <a:latin typeface="Albany" pitchFamily="18"/>
                <a:cs typeface="Tahoma" pitchFamily="2"/>
              </a:rPr>
              <a:t>Lowest level means greatest control, most responsibility and work (see the other options to see what they do for you)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E01754D8-B3AF-4842-8603-7EBCC676FFF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8652DBF-FC52-42D0-8692-2DB2E1B42E6D}"/>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1FA3C11-468E-4AF8-8716-A1A03E8496C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DF272A2-1A0B-4BF6-B834-5BC671781EE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DB2DD96-D9C2-420E-85E0-00161F96EBE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3CE4EAC-CB5D-49E2-B615-9A953A9E31BF}"/>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1CFB6FD-76CA-4582-B83C-F463B5555F23}"/>
              </a:ext>
            </a:extLst>
          </p:cNvPr>
          <p:cNvSpPr txBox="1">
            <a:spLocks noGrp="1"/>
          </p:cNvSpPr>
          <p:nvPr>
            <p:ph type="body" sz="quarter" idx="1"/>
          </p:nvPr>
        </p:nvSpPr>
        <p:spPr>
          <a:xfrm>
            <a:off x="777239" y="4777560"/>
            <a:ext cx="6217560" cy="4588559"/>
          </a:xfrm>
          <a:noFill/>
          <a:ln>
            <a:noFill/>
          </a:ln>
        </p:spPr>
        <p:txBody>
          <a:bodyPr lIns="0" tIns="0" rIns="0" bIns="0"/>
          <a:lstStyle/>
          <a:p>
            <a:pPr lvl="0"/>
            <a:r>
              <a:rPr lang="en-US" sz="1350">
                <a:latin typeface="Helvetica" pitchFamily="34"/>
                <a:cs typeface="Helvetica" pitchFamily="34"/>
              </a:rPr>
              <a:t>Strategic Importance -</a:t>
            </a:r>
          </a:p>
          <a:p>
            <a:pPr lvl="0"/>
            <a:r>
              <a:rPr lang="en-US" sz="1200">
                <a:latin typeface="Helvetica" pitchFamily="34"/>
                <a:cs typeface="Helvetica" pitchFamily="34"/>
              </a:rPr>
              <a:t>You must consider an application’s strategic importance – including its expected longevity and expected growth – in your overall business case. The reason for this is that quantifying maintenance costs and rates of application change becomes increasingly imprecise over the long term. You should design applications that are strategic to your business operations or to your business reputation with agility in mind, and set aside a budget set for their continuous improvement and support.</a:t>
            </a:r>
          </a:p>
          <a:p>
            <a:pPr lvl="0"/>
            <a:endParaRPr lang="en-US" sz="1200">
              <a:latin typeface="Helvetica" pitchFamily="34"/>
              <a:cs typeface="Helvetica" pitchFamily="34"/>
            </a:endParaRPr>
          </a:p>
          <a:p>
            <a:pPr lvl="0"/>
            <a:r>
              <a:rPr lang="en-US" sz="1200">
                <a:latin typeface="Helvetica" pitchFamily="34"/>
                <a:cs typeface="Helvetica" pitchFamily="34"/>
              </a:rPr>
              <a:t>Marketplace pressures -</a:t>
            </a:r>
          </a:p>
          <a:p>
            <a:pPr lvl="0"/>
            <a:r>
              <a:rPr lang="en-US" sz="1200">
                <a:latin typeface="Helvetica" pitchFamily="34"/>
                <a:cs typeface="Helvetica" pitchFamily="34"/>
              </a:rPr>
              <a:t>When evaluating your overall business case for proceeding with microservices for a given application, you should consider the marketplace pressures that you are currently experiencing or anticipate. Specifically, competition from existing or new customers may demand an increase in the speed with which they can deliver new features that are highly resilient and scalable. And as your customers’ expectations evolve, (influenced by both your competitors’ services and by other unrelated services that have delivered exceptional experiences), expect an increased pace of new capability delivery and always-available service. Your business case should include the benefits that microservices offer for responding to the potential of these additional pressures.</a:t>
            </a:r>
          </a:p>
          <a:p>
            <a:pPr lvl="0"/>
            <a:endParaRPr lang="en-US" sz="1200">
              <a:latin typeface="Helvetica" pitchFamily="34"/>
              <a:cs typeface="Helvetica" pitchFamily="34"/>
            </a:endParaRPr>
          </a:p>
          <a:p>
            <a:pPr lvl="0"/>
            <a:r>
              <a:rPr lang="en-US" sz="1200">
                <a:latin typeface="Helvetica" pitchFamily="34"/>
                <a:cs typeface="Helvetica" pitchFamily="34"/>
              </a:rPr>
              <a:t>Application size / complexity -</a:t>
            </a:r>
          </a:p>
          <a:p>
            <a:pPr lvl="0"/>
            <a:r>
              <a:rPr lang="en-US" sz="1200">
                <a:latin typeface="Helvetica" pitchFamily="34"/>
                <a:cs typeface="Helvetica" pitchFamily="34"/>
              </a:rPr>
              <a:t>• Is there a gap between the # of features requested by stakeholders vs what can be delivered?  Is there a gap between how often deployments are made and how often they are desired.</a:t>
            </a:r>
          </a:p>
          <a:p>
            <a:pPr lvl="0"/>
            <a:r>
              <a:rPr lang="en-US" sz="1200">
                <a:latin typeface="Helvetica" pitchFamily="34"/>
                <a:cs typeface="Helvetica" pitchFamily="34"/>
              </a:rPr>
              <a:t>• How large is the testing effort when a change is rolled out? Testing effort is typically directly correlated with complexity.</a:t>
            </a:r>
          </a:p>
          <a:p>
            <a:pPr lvl="0"/>
            <a:endParaRPr lang="en-US" sz="1200">
              <a:latin typeface="Helvetica" pitchFamily="34"/>
              <a:cs typeface="Helvetica" pitchFamily="34"/>
            </a:endParaRPr>
          </a:p>
          <a:p>
            <a:pPr lvl="0"/>
            <a:r>
              <a:rPr lang="en-US" sz="1200">
                <a:latin typeface="Helvetica" pitchFamily="34"/>
                <a:cs typeface="Helvetica" pitchFamily="34"/>
              </a:rPr>
              <a:t>Skills -</a:t>
            </a:r>
          </a:p>
          <a:p>
            <a:pPr lvl="0"/>
            <a:r>
              <a:rPr lang="en-US" sz="1200">
                <a:latin typeface="Helvetica" pitchFamily="34"/>
                <a:cs typeface="Helvetica" pitchFamily="34"/>
              </a:rPr>
              <a:t>Microservices involves the use of modern frameworks and languages. If your development team does not have these skills, you will need to invest in their training or acquire skills in the marketplace (and here you are attending a training class!_</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FC7D4EF-60B6-4453-A39D-561105070806}"/>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8AB5850-654E-43D8-A7D2-97E4B49C4D21}"/>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1BCC80B-2FA5-4021-8705-16DD661D96B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E07D0171-4772-4132-9CC3-49EBC9E6C350}"/>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7A72087-720C-4D62-9FAE-615C960B383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D572EA45-D4A8-4833-B83E-E40E5A3FB99C}"/>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9EB96A8-9C71-4A7F-BADF-0E6D7A42BA00}"/>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ADA0BEC-E04C-4D44-8B02-0E3EC2EAF790}"/>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E9830DB-DE12-40A6-AB76-15FAC6B80EA0}"/>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609DCA9-B1B5-4AF4-92AE-CB10C5C4F60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8D91A40-6B0C-4D95-926F-C2CCA645862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62E78FF-E0D3-4E46-A0E5-BE07A2C6E0F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3492B317-B14B-4B25-A8E5-B4C57F42DE5C}"/>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53FA54C-D520-4B14-B8AA-3FDFE0FC13F7}"/>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CD8BEAD-8B8F-4D97-8869-981B6C5C41E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346C1FD-4782-40AF-8643-36AAC6A7A372}"/>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D3F74C7-BDD5-43E3-8146-8E39F190323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8639CC64-31AF-430E-99EC-CAD0E715003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5F2DA77-8333-402D-9AFA-617816147FE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38B9B1D0-768C-4A11-9083-020D69EAC618}"/>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D1A4E13-B7B3-4A32-87C0-C6D0B8E27F6B}"/>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2640">
                <a:latin typeface="Albany" pitchFamily="18"/>
                <a:cs typeface="Tahoma" pitchFamily="2"/>
              </a:rPr>
              <a:t>The PaaS goes beyond Containers As A Service by providing a resilient, self-healing, self-managing platform which deals with all of the management of underlying hardware / Vms.  </a:t>
            </a:r>
          </a:p>
          <a:p>
            <a:pPr lvl="0"/>
            <a:r>
              <a:rPr lang="en-US" sz="2640">
                <a:latin typeface="Albany" pitchFamily="18"/>
                <a:cs typeface="Tahoma" pitchFamily="2"/>
              </a:rPr>
              <a:t>We literally just give it our code, which often could be in the form of a (Docker) container image.</a:t>
            </a:r>
          </a:p>
          <a:p>
            <a:pPr lvl="0"/>
            <a:r>
              <a:rPr lang="en-US" sz="2640">
                <a:latin typeface="Albany" pitchFamily="18"/>
                <a:cs typeface="Tahoma" pitchFamily="2"/>
              </a:rPr>
              <a:t>More choices than I have listed here.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748EA18-8156-418F-991F-9C3A090203CB}"/>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F3AC265-58B3-49C2-8E0D-30E8CFA014B7}"/>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3736625-62F2-46FC-AF3F-5B45F292768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3398940-094C-4F6C-817D-0CF0859528A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F82579C-E4C9-4441-BA21-2DE864B869B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C16E852F-CE54-4D9E-9876-1DDAD2450143}"/>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4B20AF-E3EA-4C7B-A5B0-DB904AEC5000}"/>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1414BEB-3FCE-4E9C-9FCF-2ADDC5314BD1}"/>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B526C00-AAF2-4F6F-BFC7-B25DE9D05764}"/>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EBAC576-7A43-4FE9-8CD6-6CAC01390B9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04741E8D-85A4-4835-B4D0-228DC73B09E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3FE52CF-88C5-423C-A60D-77277F50B83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375DF7BF-C7AE-45EF-8F64-266B1DE4AD74}"/>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D689737-F7D6-40A1-9531-61BE47D5E5E2}"/>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2400">
                <a:latin typeface="Albany" pitchFamily="18"/>
                <a:cs typeface="Tahoma" pitchFamily="2"/>
              </a:rPr>
              <a:t>Git is the current popular pick for source control.  Plenty of other perfectly valid choices.  Git can be hosted via these providers or installer on prem</a:t>
            </a:r>
          </a:p>
          <a:p>
            <a:pPr lvl="0"/>
            <a:r>
              <a:rPr lang="en-US" sz="2400">
                <a:latin typeface="Albany" pitchFamily="18"/>
                <a:cs typeface="Tahoma" pitchFamily="2"/>
              </a:rPr>
              <a:t>Automated Testing – JUnit is the most widely used tool amongst Java developers.  “X”Unit refers to software built on this pattern for supporting other languages, i.e. “NUnit” for .NET.</a:t>
            </a:r>
          </a:p>
          <a:p>
            <a:pPr lvl="0"/>
            <a:endParaRPr lang="en-US" sz="2400">
              <a:latin typeface="Albany" pitchFamily="18"/>
              <a:cs typeface="Tahoma" pitchFamily="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66D97D1-F67C-4594-8D1E-9A3529023B8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9B6CECF8-991C-4D65-910D-4E3FDE88E082}"/>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F9F2F83-A8DC-46CB-BABC-F534B4615EF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BA2519E8-2999-4F29-A498-25E6E01B9E3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0A5CF54-EBDA-4FE7-92C4-CAE20CD4236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2E9EC622-5CB4-4903-B1D2-0EE27CE9BCE3}"/>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CA1162B-3DC2-4331-AE26-ED9641F244F3}"/>
              </a:ext>
            </a:extLst>
          </p:cNvPr>
          <p:cNvSpPr txBox="1">
            <a:spLocks noGrp="1"/>
          </p:cNvSpPr>
          <p:nvPr>
            <p:ph type="body" sz="quarter" idx="1"/>
          </p:nvPr>
        </p:nvSpPr>
        <p:spPr>
          <a:xfrm>
            <a:off x="777239" y="4777560"/>
            <a:ext cx="6217560" cy="4525920"/>
          </a:xfrm>
          <a:noFill/>
          <a:ln>
            <a:noFill/>
          </a:ln>
        </p:spPr>
        <p:txBody>
          <a:bodyPr lIns="0" tIns="0" rIns="0" bIns="0"/>
          <a:lstStyle/>
          <a:p>
            <a:pPr lvl="0"/>
            <a:endParaRPr lang="en-US" sz="2400">
              <a:latin typeface="Albany" pitchFamily="18"/>
              <a:cs typeface="Tahoma" pitchFamily="2"/>
            </a:endParaRPr>
          </a:p>
          <a:p>
            <a:pPr lvl="0"/>
            <a:r>
              <a:rPr lang="en-US" sz="2400">
                <a:latin typeface="Albany" pitchFamily="18"/>
                <a:cs typeface="Tahoma" pitchFamily="2"/>
              </a:rPr>
              <a:t>Continuous Integration – Jenkins is the open source port of Watson after the Oracle purchase.  Bamboo is Atlassian, Team City is ….  All support workloads like running Maven builds and Junit tests.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3D18773-16BD-4E73-B36F-0B63C423CBF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98D13E9C-E5FD-47FD-9A86-304B00D4DF38}"/>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C1C0B4C-ACEB-41E5-B0BB-1C5BC556D5A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E9E96B2-8E7B-4E6E-87CE-07DB2CEA27B3}"/>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682B7A5-15D7-4C4F-8423-4F8116E20D0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ADDFD058-D79B-4DBE-9F4F-D93C144948A9}"/>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47F9FE6-C2FD-4637-AAD5-CBF7ECD34E18}"/>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DAA9804F-3624-4F21-B028-8AAE2A31B208}"/>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F10D3C7-8045-454F-A52A-C8FDD98A5AE8}"/>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044856B-D56B-466C-B429-721BDFF0ECF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C6E4207-D55E-469B-9C13-74350A0B85B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71D8F04-7E2B-45CE-9E1A-E7341DA0808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B84F9A5-4062-4FF7-8306-22366F3FACB8}"/>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443DE20-F648-4181-9E46-0F7F269B40BD}"/>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2200">
                <a:latin typeface="Albany" pitchFamily="18"/>
                <a:cs typeface="Tahoma" pitchFamily="2"/>
              </a:rPr>
              <a:t>When using a PaaS, or Containers as a service like Kubernetes, DockerSwarm, etc., the platform often implements health checking on instances, and guarantees that failed instances will be replaced with new ones.</a:t>
            </a:r>
          </a:p>
          <a:p>
            <a:pPr lvl="0"/>
            <a:r>
              <a:rPr lang="en-US" sz="2200">
                <a:latin typeface="Albany" pitchFamily="18"/>
                <a:cs typeface="Tahoma" pitchFamily="2"/>
              </a:rPr>
              <a:t>Some AutoScaling implementations can do this as well, such as AWS's, although the main purpose of these is to respond to changes in demand, and scale out / in.</a:t>
            </a:r>
          </a:p>
          <a:p>
            <a:pPr lvl="0"/>
            <a:r>
              <a:rPr lang="en-US" sz="2200">
                <a:latin typeface="Albany" pitchFamily="18"/>
                <a:cs typeface="Tahoma" pitchFamily="2"/>
              </a:rPr>
              <a:t>Both of these concepts can be supported easily by the services themselves, such as by publishing their own current status by calling a /health endpoint.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99FBBB0-0E1F-44C1-8A10-19B9AC27E09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AD5DB0A-0511-4D7C-9CC7-E37C3D2C6FF0}"/>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32A9601-39B5-4867-8DC5-6609D9BFDC7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076197D4-76A0-4E74-929F-828BE86678D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66FF890-BB9A-4B9D-A85A-51AB758AA01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1CC3F168-7AF9-4647-B207-9BE8275C1BA3}"/>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A17E22C-C4A7-4972-B529-490700F9AF8B}"/>
              </a:ext>
            </a:extLst>
          </p:cNvPr>
          <p:cNvSpPr txBox="1">
            <a:spLocks noGrp="1"/>
          </p:cNvSpPr>
          <p:nvPr>
            <p:ph type="body" sz="quarter" idx="1"/>
          </p:nvPr>
        </p:nvSpPr>
        <p:spPr>
          <a:xfrm>
            <a:off x="777239" y="4777560"/>
            <a:ext cx="6217560" cy="5119559"/>
          </a:xfrm>
          <a:noFill/>
          <a:ln>
            <a:noFill/>
          </a:ln>
        </p:spPr>
        <p:txBody>
          <a:bodyPr lIns="0" tIns="0" rIns="0" bIns="0"/>
          <a:lstStyle/>
          <a:p>
            <a:pPr lvl="0"/>
            <a:r>
              <a:rPr lang="en-US" sz="1800">
                <a:latin typeface="Arial" pitchFamily="34"/>
                <a:cs typeface="Tahoma" pitchFamily="2"/>
              </a:rPr>
              <a:t>Circuit Breaker – See Hystrix covered earlier</a:t>
            </a:r>
          </a:p>
          <a:p>
            <a:pPr lvl="0"/>
            <a:r>
              <a:rPr lang="en-US" sz="1800">
                <a:latin typeface="Arial" pitchFamily="34"/>
                <a:cs typeface="Tahoma" pitchFamily="2"/>
              </a:rPr>
              <a:t>Handshake – Agree if the load can be handled before sending it.</a:t>
            </a:r>
          </a:p>
          <a:p>
            <a:pPr lvl="0"/>
            <a:r>
              <a:rPr lang="en-US" sz="1800">
                <a:latin typeface="Arial" pitchFamily="34"/>
                <a:cs typeface="Tahoma" pitchFamily="2"/>
              </a:rPr>
              <a:t>Bulkhead – The Bulkhead Pattern prevents faults in one part of a system from taking the entire system down.  The term comes from ships. A ship is divided into separate, watertight compartments to prevent a single hull breach from flooding the entire ship; it will only flood one bulkhead.</a:t>
            </a:r>
          </a:p>
          <a:p>
            <a:pPr lvl="0"/>
            <a:r>
              <a:rPr lang="en-US" sz="1800">
                <a:latin typeface="Arial" pitchFamily="34"/>
                <a:cs typeface="Tahoma" pitchFamily="2"/>
              </a:rPr>
              <a:t> Hystrix can  implement  the Bulkhead Pattern. it limits the number of concurrent calls to a component. This</a:t>
            </a:r>
          </a:p>
          <a:p>
            <a:pPr lvl="0"/>
            <a:r>
              <a:rPr lang="en-US" sz="1800">
                <a:latin typeface="Arial" pitchFamily="34"/>
                <a:cs typeface="Tahoma" pitchFamily="2"/>
              </a:rPr>
              <a:t>limits, the number of resources (typically threads) that wait for a reply  Hystrix has two different approaches to the bulkhead implementation: thread isolation and</a:t>
            </a:r>
          </a:p>
          <a:p>
            <a:pPr lvl="0"/>
            <a:r>
              <a:rPr lang="en-US" sz="1800">
                <a:latin typeface="Arial" pitchFamily="34"/>
                <a:cs typeface="Tahoma" pitchFamily="2"/>
              </a:rPr>
              <a:t>semaphore isolation.</a:t>
            </a:r>
          </a:p>
          <a:p>
            <a:pPr lvl="0"/>
            <a:r>
              <a:rPr lang="en-US" sz="1800">
                <a:latin typeface="Arial" pitchFamily="34"/>
                <a:cs typeface="Tahoma" pitchFamily="2"/>
              </a:rPr>
              <a:t>Load Shedding – Some systems can reject excessive number of requests rather than passing on excessie load to a constrained back-end resource, such as a database.  Further, this pattern can be used to create a “free tier” of usage, where higher SLA requires payment and an API key.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EC93E3BE-A2DF-4B75-A6BB-B2167B0C92B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DE843E92-28FD-4FB4-AE81-AFC022AA8895}"/>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67F74BF-5282-45C8-9E1D-0678D2D4214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5664EF6-7D2F-4BE0-BFD4-4FF4F413849A}"/>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5BAAB89-2FB4-4126-B53A-AFB8E811BD4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BD380E9A-EA66-4556-891F-9E40A2A2E0A5}"/>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00B5AE5-4BDD-42B5-B7A5-5C2DFBC8E5ED}"/>
              </a:ext>
            </a:extLst>
          </p:cNvPr>
          <p:cNvSpPr txBox="1">
            <a:spLocks noGrp="1"/>
          </p:cNvSpPr>
          <p:nvPr>
            <p:ph type="body" sz="quarter" idx="1"/>
          </p:nvPr>
        </p:nvSpPr>
        <p:spPr>
          <a:xfrm>
            <a:off x="777239" y="4777560"/>
            <a:ext cx="6217560" cy="13206960"/>
          </a:xfrm>
          <a:noFill/>
          <a:ln>
            <a:noFill/>
          </a:ln>
        </p:spPr>
        <p:txBody>
          <a:bodyPr lIns="0" tIns="0" rIns="0" bIns="0"/>
          <a:lstStyle/>
          <a:p>
            <a:pPr lvl="0"/>
            <a:r>
              <a:rPr lang="en-US" sz="1800">
                <a:solidFill>
                  <a:srgbClr val="000000"/>
                </a:solidFill>
                <a:latin typeface="Arial" pitchFamily="34"/>
                <a:cs typeface="Tahoma" pitchFamily="2"/>
              </a:rPr>
              <a:t>Chaos engineering addresses the uncertainty of distributed systems at scale. Chaos engineering is the facilitation of experiments to uncover systemic weaknesses.</a:t>
            </a:r>
          </a:p>
          <a:p>
            <a:pPr lvl="0"/>
            <a:r>
              <a:rPr lang="en-US" sz="1800">
                <a:solidFill>
                  <a:srgbClr val="000000"/>
                </a:solidFill>
                <a:latin typeface="Arial" pitchFamily="34"/>
                <a:cs typeface="Tahoma" pitchFamily="2"/>
              </a:rPr>
              <a:t>These experiments follow four steps:</a:t>
            </a:r>
          </a:p>
          <a:p>
            <a:pPr lvl="0"/>
            <a:r>
              <a:rPr lang="en-US" sz="1800">
                <a:solidFill>
                  <a:srgbClr val="000000"/>
                </a:solidFill>
                <a:latin typeface="Arial" pitchFamily="34"/>
                <a:cs typeface="Tahoma" pitchFamily="2"/>
              </a:rPr>
              <a:t>1. Define ‘steady state’ as some measurable output of a system that indicates normal behavior.</a:t>
            </a:r>
          </a:p>
          <a:p>
            <a:pPr lvl="0"/>
            <a:r>
              <a:rPr lang="en-US" sz="1800">
                <a:solidFill>
                  <a:srgbClr val="000000"/>
                </a:solidFill>
                <a:latin typeface="Arial" pitchFamily="34"/>
                <a:cs typeface="Tahoma" pitchFamily="2"/>
              </a:rPr>
              <a:t>2. Hypothesize that this steady state will continue in both the control group and the experimental group.</a:t>
            </a:r>
          </a:p>
          <a:p>
            <a:pPr lvl="0"/>
            <a:r>
              <a:rPr lang="en-US" sz="1800">
                <a:solidFill>
                  <a:srgbClr val="000000"/>
                </a:solidFill>
                <a:latin typeface="Arial" pitchFamily="34"/>
                <a:cs typeface="Tahoma" pitchFamily="2"/>
              </a:rPr>
              <a:t>3. Introduce variables that reflect real-world events like servers that crash, hard drives that malfunction, network connections that are severed, and the like.</a:t>
            </a:r>
          </a:p>
          <a:p>
            <a:pPr lvl="0"/>
            <a:r>
              <a:rPr lang="en-US" sz="1800">
                <a:solidFill>
                  <a:srgbClr val="000000"/>
                </a:solidFill>
                <a:latin typeface="Arial" pitchFamily="34"/>
                <a:cs typeface="Tahoma" pitchFamily="2"/>
              </a:rPr>
              <a:t>4. Try to disprove the hypothesis by looking for a difference in steady state between the control group and the experimental group.  The harder it is to disrupt the steady state, the more confidence you can have in the behavior of</a:t>
            </a:r>
          </a:p>
          <a:p>
            <a:pPr lvl="0"/>
            <a:r>
              <a:rPr lang="en-US" sz="1800">
                <a:solidFill>
                  <a:srgbClr val="000000"/>
                </a:solidFill>
                <a:latin typeface="Arial" pitchFamily="34"/>
                <a:cs typeface="Tahoma" pitchFamily="2"/>
              </a:rPr>
              <a:t>the system. If a weakness is uncovered, you now have a target for improvement before that</a:t>
            </a:r>
          </a:p>
          <a:p>
            <a:pPr lvl="0"/>
            <a:r>
              <a:rPr lang="en-US" sz="1200">
                <a:solidFill>
                  <a:srgbClr val="000000"/>
                </a:solidFill>
                <a:latin typeface="Albany" pitchFamily="18"/>
                <a:cs typeface="Tahoma" pitchFamily="2"/>
              </a:rPr>
              <a:t>behavior manifests in the system at large. (Reference: </a:t>
            </a:r>
            <a:r>
              <a:rPr lang="en-US" sz="1200">
                <a:solidFill>
                  <a:srgbClr val="0000FF"/>
                </a:solidFill>
                <a:latin typeface="Albany" pitchFamily="18"/>
                <a:cs typeface="Tahoma" pitchFamily="2"/>
              </a:rPr>
              <a:t>http://principlesofchaos.org/</a:t>
            </a:r>
          </a:p>
          <a:p>
            <a:pPr lvl="0"/>
            <a:r>
              <a:rPr lang="en-US" sz="1800">
                <a:solidFill>
                  <a:srgbClr val="0000FF"/>
                </a:solidFill>
                <a:latin typeface="Arial" pitchFamily="34"/>
                <a:cs typeface="Tahoma" pitchFamily="2"/>
              </a:rPr>
              <a:t>#sthash.fZ9Jn2Vf.dpuf)</a:t>
            </a:r>
          </a:p>
          <a:p>
            <a:pPr lvl="0"/>
            <a:r>
              <a:rPr lang="en-US" sz="1800">
                <a:solidFill>
                  <a:srgbClr val="000000"/>
                </a:solidFill>
                <a:latin typeface="Arial" pitchFamily="34"/>
                <a:cs typeface="Tahoma" pitchFamily="2"/>
              </a:rPr>
              <a:t> In production environments, Gremlin’s fault</a:t>
            </a:r>
          </a:p>
          <a:p>
            <a:pPr lvl="0"/>
            <a:r>
              <a:rPr lang="en-US" sz="1800">
                <a:solidFill>
                  <a:srgbClr val="000000"/>
                </a:solidFill>
                <a:latin typeface="Arial" pitchFamily="34"/>
                <a:cs typeface="Tahoma" pitchFamily="2"/>
              </a:rPr>
              <a:t>injection can be limited to only synthetic users, so that real users remain unaffected.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8AA5C9A-ECA4-4CE3-A58B-14F218076D28}"/>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AB7B51B-C999-46B8-BF83-090605D7A0A8}"/>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278456C-794A-420C-A9CE-012DEBCEE9D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1546A692-2003-4257-9300-2F648D72F4C3}"/>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4244531-E4A7-44A7-BF65-8C04BA2D8AD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A8F504C0-1D72-4133-865D-DB57E5C6427D}"/>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A36AEE2-B60A-4C3B-8E80-2AE03312DA71}"/>
              </a:ext>
            </a:extLst>
          </p:cNvPr>
          <p:cNvSpPr txBox="1">
            <a:spLocks noGrp="1"/>
          </p:cNvSpPr>
          <p:nvPr>
            <p:ph type="body" sz="quarter" idx="1"/>
          </p:nvPr>
        </p:nvSpPr>
        <p:spPr>
          <a:xfrm>
            <a:off x="777239" y="4777560"/>
            <a:ext cx="6217560" cy="5749560"/>
          </a:xfrm>
          <a:noFill/>
          <a:ln>
            <a:noFill/>
          </a:ln>
        </p:spPr>
        <p:txBody>
          <a:bodyPr lIns="0" tIns="0" rIns="0" bIns="0"/>
          <a:lstStyle/>
          <a:p>
            <a:pPr lvl="0"/>
            <a:r>
              <a:rPr lang="en-US" sz="2200">
                <a:latin typeface="Albany" pitchFamily="18"/>
                <a:cs typeface="Tahoma" pitchFamily="2"/>
              </a:rPr>
              <a:t>Continuous Testing – If an organization treats testing as a phase of a project, it will be difficult to adopt continuous integration, which relys on automated testing.</a:t>
            </a:r>
          </a:p>
          <a:p>
            <a:pPr lvl="0"/>
            <a:r>
              <a:rPr lang="en-US" sz="2200">
                <a:latin typeface="Albany" pitchFamily="18"/>
                <a:cs typeface="Tahoma" pitchFamily="2"/>
              </a:rPr>
              <a:t>Continuous Delivery – If an organization sees software delivery as a project milestone, and not a frequent (daily) event, microservices will be difficult. Microservices involve more deployment (because there are more services) deployed independently, and automation is key.</a:t>
            </a:r>
          </a:p>
          <a:p>
            <a:pPr lvl="0"/>
            <a:r>
              <a:rPr lang="en-US" sz="2200">
                <a:latin typeface="Albany" pitchFamily="18"/>
                <a:cs typeface="Tahoma" pitchFamily="2"/>
              </a:rPr>
              <a:t>Monitoring / Feedback – Microservice based systems are not UP or DOWN.  An organization must have sophisticated monitoring as a culture, and a development team that is curious about the production behavior.</a:t>
            </a:r>
          </a:p>
          <a:p>
            <a:pPr lvl="0"/>
            <a:endParaRPr lang="en-US" sz="2200">
              <a:latin typeface="Albany" pitchFamily="18"/>
              <a:cs typeface="Tahoma" pitchFamily="2"/>
            </a:endParaRPr>
          </a:p>
          <a:p>
            <a:pPr lvl="0"/>
            <a:endParaRPr lang="en-US" sz="2640">
              <a:latin typeface="Albany" pitchFamily="18"/>
              <a:cs typeface="Tahoma" pitchFamily="2"/>
            </a:endParaRPr>
          </a:p>
          <a:p>
            <a:pPr lvl="0"/>
            <a:endParaRPr lang="en-US" sz="2640">
              <a:latin typeface="Albany" pitchFamily="18"/>
              <a:cs typeface="Tahoma" pitchFamily="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8561904-1338-496B-BEA0-52445C9AFBE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B174BD5-ADBF-42E4-83C9-A1B21DD2DFB6}"/>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01DAF7A-B902-4AC9-9E98-C614CDA4BED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26BC2F81-762B-434F-8B72-EDAC74E54A2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3DD6938-A0D9-4F7D-AA36-01BD8BBB9AD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7F9261C-2177-4514-95A2-2B3B6C11FBE5}"/>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7B3443B-9995-4DD0-9C1E-FE56D7DD5550}"/>
              </a:ext>
            </a:extLst>
          </p:cNvPr>
          <p:cNvSpPr txBox="1">
            <a:spLocks noGrp="1"/>
          </p:cNvSpPr>
          <p:nvPr>
            <p:ph type="body" sz="quarter" idx="1"/>
          </p:nvPr>
        </p:nvSpPr>
        <p:spPr>
          <a:xfrm>
            <a:off x="777239" y="4777560"/>
            <a:ext cx="6217560" cy="13206960"/>
          </a:xfrm>
          <a:noFill/>
          <a:ln>
            <a:noFill/>
          </a:ln>
        </p:spPr>
        <p:txBody>
          <a:bodyPr lIns="0" tIns="0" rIns="0" bIns="0"/>
          <a:lstStyle/>
          <a:p>
            <a:pPr lvl="0"/>
            <a:r>
              <a:rPr lang="en-US" sz="1800">
                <a:solidFill>
                  <a:srgbClr val="000000"/>
                </a:solidFill>
                <a:latin typeface="Arial" pitchFamily="34"/>
                <a:cs typeface="Tahoma" pitchFamily="2"/>
              </a:rPr>
              <a:t>Automation is key to resilience testing as well. Frameworks like Gremlin and tools like Simian Army Chaos Monkey ensure that your applications can tolerate random instance failures.</a:t>
            </a:r>
          </a:p>
          <a:p>
            <a:pPr lvl="0"/>
            <a:r>
              <a:rPr lang="en-US" sz="1800">
                <a:solidFill>
                  <a:srgbClr val="000000"/>
                </a:solidFill>
                <a:latin typeface="Arial" pitchFamily="34"/>
                <a:cs typeface="Tahoma" pitchFamily="2"/>
              </a:rPr>
              <a:t>Chaos Monkey is the first entry in the Netflix technical team's Simian Army. It randomly terminates virtual machine instances and containers that run inside of an environment.</a:t>
            </a:r>
          </a:p>
          <a:p>
            <a:pPr lvl="0"/>
            <a:r>
              <a:rPr lang="en-US" sz="1800">
                <a:solidFill>
                  <a:srgbClr val="000000"/>
                </a:solidFill>
                <a:latin typeface="Arial" pitchFamily="34"/>
                <a:cs typeface="Tahoma" pitchFamily="2"/>
              </a:rPr>
              <a:t>Gremlin lets you systematically test the failure-recovery logic in microservices in a way that’s independent of the programming language and the business logic in the microservices.  Gremlin takes advantage of the fact that microservices are loosely coupled and interact with each</a:t>
            </a:r>
          </a:p>
          <a:p>
            <a:pPr lvl="0"/>
            <a:r>
              <a:rPr lang="en-US" sz="1800">
                <a:solidFill>
                  <a:srgbClr val="000000"/>
                </a:solidFill>
                <a:latin typeface="Arial" pitchFamily="34"/>
                <a:cs typeface="Tahoma" pitchFamily="2"/>
              </a:rPr>
              <a:t>other solely over a network. Gremlin intercepts the network interaction’s microservices (for example, REST API calls) and manipulates them to fake a failure to the caller (for example, return HTTP 503 or reset TCP connection). By observing from the network how other microservices are reacting to this failure, it is now possible to express assertions on the behavior of the end-to-end application during the failure.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DF07FDB1-1FE0-4D92-827D-C6320D19B08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1E1EEA9-0560-4698-8A14-C7C7DA5E850B}"/>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513D341-22A1-4000-A7E5-C6FEF1B60EE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97637296-210C-48A0-8BAE-CC3079A8B4E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F1DD2E2-87AA-4DBA-866B-25D874BFA5D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B2DC3C02-69E5-45E5-AD29-059D434F2690}"/>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D8D6439-9396-4619-97C3-78B16F2B1C04}"/>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308FECC-6E22-4CD4-8689-B6DD8263FEE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7DE8250-2E53-434D-8481-180AF9B0F9F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7873214-7838-43C9-B630-E42158779D84}"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419C21F-AF22-4966-8A84-655813CE581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5965055-5963-45D4-844E-433ED5B3DBA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DB5C26AF-9B26-4996-BFDF-87EA81B893BA}"/>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86AC850-DE69-41D3-82BF-9C626D635701}"/>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1600">
                <a:latin typeface="Albany" pitchFamily="18"/>
                <a:cs typeface="Tahoma" pitchFamily="2"/>
              </a:rPr>
              <a:t>Changes in a monolithic model require high overhead. Significant coordination of activities is needed because a monolithic application usually has a large business scope and many infrastructure and operational touch points. As a result, each change to the application might require many reviews and approvals from different stakeholders.</a:t>
            </a:r>
          </a:p>
          <a:p>
            <a:pPr lvl="0"/>
            <a:endParaRPr lang="en-US" sz="1600">
              <a:latin typeface="Albany" pitchFamily="18"/>
              <a:cs typeface="Tahoma" pitchFamily="2"/>
            </a:endParaRPr>
          </a:p>
          <a:p>
            <a:pPr lvl="0"/>
            <a:r>
              <a:rPr lang="en-US" sz="1600">
                <a:latin typeface="Albany" pitchFamily="18"/>
                <a:cs typeface="Tahoma" pitchFamily="2"/>
              </a:rPr>
              <a:t>By contrast, individual microservices have a much smaller business scope and fewer touch points, reviews, and approvals – which is typically embraced by operations and change teams as well as other stakeholders.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871D6B7-DF10-4662-9519-01917970EA41}"/>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6E399B1-224B-4571-A1DD-BB4D02A9B4A7}"/>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D58DAFE-0C41-45FD-8BDA-8D36FA2A5BC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9839B46-E835-4D1E-AEA1-07C425A84022}"/>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B4601B5-A285-4761-9C85-B4D71B4DBD2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C2D8D3FE-54F7-4B5B-BC6D-E91827D452A2}"/>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E8EF440-B151-45C6-B94B-17A31777F786}"/>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1600">
                <a:latin typeface="Albany" pitchFamily="18"/>
                <a:cs typeface="Tahoma" pitchFamily="2"/>
              </a:rPr>
              <a:t>However, the quantity of microservices and the frequency in which</a:t>
            </a:r>
          </a:p>
          <a:p>
            <a:pPr lvl="0"/>
            <a:r>
              <a:rPr lang="en-US" sz="1600">
                <a:latin typeface="Albany" pitchFamily="18"/>
                <a:cs typeface="Tahoma" pitchFamily="2"/>
              </a:rPr>
              <a:t>they change (maybe even daily) will put new stresses on these teams if they follow old, manual and inflexible processes. Microservices need to use automation in every stage of the service delivery pipeline in a way that promotes self-service and minimizes manual coordination work.</a:t>
            </a:r>
          </a:p>
          <a:p>
            <a:pPr lvl="0"/>
            <a:r>
              <a:rPr lang="en-US" sz="1600">
                <a:latin typeface="Albany" pitchFamily="18"/>
                <a:cs typeface="Tahoma" pitchFamily="2"/>
              </a:rPr>
              <a:t>Successful organizations use a DevOps toolchain that supports development, deployment, and operations tasks.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5BB9D92-E48D-41BA-9CB0-A70B925A9CA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349EAC0A-DEFF-4DF9-A940-93EBE6319BF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C3380C5-56E7-4942-9D41-53871C77782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5240740-9EAE-4D90-950B-C4CF7F2CEDA7}"/>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1D20503-5CE0-4964-ACA7-FDB80FE87CF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76575B85-AA9A-4137-A3EA-018B28A84074}"/>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017B7E8-EEAE-4943-8A70-5B127AFBD07B}"/>
              </a:ext>
            </a:extLst>
          </p:cNvPr>
          <p:cNvSpPr txBox="1">
            <a:spLocks noGrp="1"/>
          </p:cNvSpPr>
          <p:nvPr>
            <p:ph type="body" sz="quarter" idx="1"/>
          </p:nvPr>
        </p:nvSpPr>
        <p:spPr>
          <a:xfrm>
            <a:off x="777239" y="4777560"/>
            <a:ext cx="6217560" cy="9376200"/>
          </a:xfrm>
          <a:noFill/>
          <a:ln>
            <a:noFill/>
          </a:ln>
        </p:spPr>
        <p:txBody>
          <a:bodyPr lIns="0" tIns="0" rIns="0" bIns="0"/>
          <a:lstStyle/>
          <a:p>
            <a:pPr lvl="0"/>
            <a:r>
              <a:rPr lang="en-US" sz="1500">
                <a:latin typeface="Albany" pitchFamily="18"/>
                <a:cs typeface="Tahoma" pitchFamily="2"/>
              </a:rPr>
              <a:t>The contract test is one way to address the potential of a production change to have unintended consequences on neighboring services.</a:t>
            </a:r>
          </a:p>
          <a:p>
            <a:pPr lvl="0"/>
            <a:endParaRPr lang="en-US" sz="1600">
              <a:latin typeface="Albany" pitchFamily="18"/>
              <a:cs typeface="Tahoma" pitchFamily="2"/>
            </a:endParaRPr>
          </a:p>
          <a:p>
            <a:pPr lvl="0"/>
            <a:r>
              <a:rPr lang="en-US" sz="1500">
                <a:latin typeface="Albany" pitchFamily="18"/>
                <a:cs typeface="Tahoma" pitchFamily="2"/>
              </a:rPr>
              <a:t>The concept is that each service / team should provide the tools for neighboring teams to use in their testing processes.  Each service can / should do its due dilligence before deploying a change that may affect other services.  These tools should be automated to facilitate CI/CD.</a:t>
            </a:r>
          </a:p>
          <a:p>
            <a:pPr lvl="0"/>
            <a:endParaRPr lang="en-US" sz="1600">
              <a:latin typeface="Albany" pitchFamily="18"/>
              <a:cs typeface="Tahoma" pitchFamily="2"/>
            </a:endParaRPr>
          </a:p>
          <a:p>
            <a:pPr lvl="0"/>
            <a:r>
              <a:rPr lang="en-US" sz="1500">
                <a:latin typeface="Albany" pitchFamily="18"/>
                <a:cs typeface="Tahoma" pitchFamily="2"/>
              </a:rPr>
              <a:t>In this case, the Cart team can provide a mock cart service to the teams that call it.  It should be easy to deploy – a simple executable or Container  image.  It should reasonably mimic the capabilities of the production service, in this case the ability to store, modify, retrieve, and delete carts, but without the need to perform back-end persistence.  The mock may simply be the actual production service configured to use in-memory storage and test data – teams would coordinate on the exact nature of the test data..</a:t>
            </a:r>
          </a:p>
          <a:p>
            <a:pPr lvl="0"/>
            <a:endParaRPr lang="en-US" sz="1600">
              <a:latin typeface="Albany" pitchFamily="18"/>
              <a:cs typeface="Tahoma" pitchFamily="2"/>
            </a:endParaRPr>
          </a:p>
          <a:p>
            <a:pPr lvl="0"/>
            <a:r>
              <a:rPr lang="en-US" sz="1500">
                <a:latin typeface="Albany" pitchFamily="18"/>
                <a:cs typeface="Tahoma" pitchFamily="2"/>
              </a:rPr>
              <a:t>The cart team would also provide a battery of tests to be applied to the Catalog and Inventory service teams.  These tests would represent the range of calls the Cart service expects to make of the other services in production.</a:t>
            </a:r>
          </a:p>
          <a:p>
            <a:pPr lvl="0"/>
            <a:endParaRPr lang="en-US" sz="1600">
              <a:latin typeface="Albany" pitchFamily="18"/>
              <a:cs typeface="Tahoma" pitchFamily="2"/>
            </a:endParaRPr>
          </a:p>
          <a:p>
            <a:pPr lvl="0"/>
            <a:r>
              <a:rPr lang="en-US" sz="1500">
                <a:latin typeface="Albany" pitchFamily="18"/>
                <a:cs typeface="Tahoma" pitchFamily="2"/>
              </a:rPr>
              <a:t>During each service's individual testing, mocks provided by other teams provide a realistic representation of how the other service will behave in production.  If a problem is discovered during testing, both teams should verify if the mock is behaving as expected.  If it is, the test has just caught an integration issue with the consuming service before it went into production.  If not, the mock is out of date and should be repaired.  The latter is actually more serious since it undermines confidence in the entire pipeline.</a:t>
            </a:r>
          </a:p>
          <a:p>
            <a:pPr lvl="0"/>
            <a:r>
              <a:rPr lang="en-US" sz="1500">
                <a:latin typeface="Albany" pitchFamily="18"/>
                <a:cs typeface="Tahoma" pitchFamily="2"/>
              </a:rPr>
              <a:t>Each individual service's testing should also run any test batteries provided by other services.  If a problem is discovered, the teams should verify that the tests are behaving as expected.  If they are, the test has just caught an integration issue with the consumed service.  If not, the test battery is out of date.  The latter is the more serious problem since it undermines confidence in the entire process.</a:t>
            </a:r>
          </a:p>
          <a:p>
            <a:pPr lvl="0"/>
            <a:r>
              <a:rPr lang="en-US" sz="1500">
                <a:latin typeface="Albany" pitchFamily="18"/>
                <a:cs typeface="Tahoma" pitchFamily="2"/>
              </a:rPr>
              <a:t>So each service is expected to focus on the needs of its consumers, and those it consumes.  Another way of explaining the contract test is by examining what happens when service A has an error calling service B in production.  Service A's team is responsible for failing to provide a test battery which exercised the scenario.  If the scenario was accounted for in the test battery, service B's team is responsible for not running the test, or for providing an unrealistic mock.</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C10CF9D-F8F1-4060-9DFE-C133C5836B85}"/>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41B2149-9CA5-4A6B-ABA7-03A693D138A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29EFDF1-64C4-4792-8BA9-EF35497B64E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F8ACE41-A581-4A81-AB0D-84C7AAD6BBA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D1736A3-4E79-464A-B3FD-95E697A6EC4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88A7AFB9-1AE5-48B9-94A4-C3E55A8ECB38}"/>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7654383-8DBF-4864-85AA-F98C53E6902B}"/>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1350">
                <a:latin typeface="Albany" pitchFamily="18"/>
                <a:cs typeface="Tahoma" pitchFamily="2"/>
              </a:rPr>
              <a:t>Do your incident/event management practices and tools currently include</a:t>
            </a:r>
          </a:p>
          <a:p>
            <a:pPr lvl="0"/>
            <a:r>
              <a:rPr lang="en-US" sz="1350">
                <a:latin typeface="Albany" pitchFamily="18"/>
                <a:cs typeface="Tahoma" pitchFamily="2"/>
              </a:rPr>
              <a:t>continuous monitoring of all infrastructure, platform, and applications to ensure</a:t>
            </a:r>
          </a:p>
          <a:p>
            <a:pPr lvl="0"/>
            <a:r>
              <a:rPr lang="en-US" sz="1350">
                <a:latin typeface="Albany" pitchFamily="18"/>
                <a:cs typeface="Tahoma" pitchFamily="2"/>
              </a:rPr>
              <a:t>that they are functioning optimally?</a:t>
            </a:r>
          </a:p>
          <a:p>
            <a:pPr lvl="0"/>
            <a:r>
              <a:rPr lang="en-US" sz="1200">
                <a:latin typeface="Albany" pitchFamily="18"/>
                <a:cs typeface="Tahoma" pitchFamily="2"/>
              </a:rPr>
              <a:t>Microservices require high observability. Your service management team requires the tools to</a:t>
            </a:r>
          </a:p>
          <a:p>
            <a:pPr lvl="0"/>
            <a:r>
              <a:rPr lang="en-US" sz="1200">
                <a:latin typeface="Albany" pitchFamily="18"/>
                <a:cs typeface="Tahoma" pitchFamily="2"/>
              </a:rPr>
              <a:t>oversee the status of each microservice in the system or across products, and to be notified of</a:t>
            </a:r>
          </a:p>
          <a:p>
            <a:pPr lvl="0"/>
            <a:r>
              <a:rPr lang="en-US" sz="1200">
                <a:latin typeface="Albany" pitchFamily="18"/>
                <a:cs typeface="Tahoma" pitchFamily="2"/>
              </a:rPr>
              <a:t>infrastructure and applications events. This improves service management productivity and</a:t>
            </a:r>
          </a:p>
          <a:p>
            <a:pPr lvl="0"/>
            <a:r>
              <a:rPr lang="en-US" sz="1200">
                <a:latin typeface="Albany" pitchFamily="18"/>
                <a:cs typeface="Tahoma" pitchFamily="2"/>
              </a:rPr>
              <a:t>increases your ability to perform effective incident management.</a:t>
            </a:r>
          </a:p>
          <a:p>
            <a:pPr lvl="0"/>
            <a:r>
              <a:rPr lang="en-US" sz="1200">
                <a:latin typeface="Albany" pitchFamily="18"/>
                <a:cs typeface="Tahoma" pitchFamily="2"/>
              </a:rPr>
              <a:t>Verify that your existing incident management tools can support your adoption of microservices.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E41C8DEE-E328-45A5-8A89-033726E118F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5CD4EF41-E824-4034-B0E0-85C528D06359}"/>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121B25F-E23E-4FE5-A398-063D76AD679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CBBC21C8-1314-4A18-97E8-B8056CB30DE7}"/>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E4C89A1-0F54-4B5A-A2AA-CA4F9293D48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39339DAC-342E-4F15-A387-70BBFD0BF8B0}"/>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DB81664-53BC-4569-98B8-28A97625393B}"/>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B33C593-CD2B-4DCF-BF34-D71D4F906E5B}"/>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3798280-C931-4A82-906C-2DAE9D6AC674}"/>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685112D-F71B-48C5-A596-402A274B46B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727BBC8-D95C-45EA-9E50-EF27AD54662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911B4A3-EBA3-4802-9983-A93C494C9AE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A92CC594-85A9-4156-BBC9-BBB996FE45FF}"/>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A9BF0B5-36C9-4072-8BD6-958ED442161D}"/>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CF6DA13-BD69-410E-83D1-A8801E572260}"/>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548063F3-F46B-4B3C-8025-FB5EE7AE6041}"/>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1A44244-A268-4FC3-8DAE-4E0C3CDF152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BC8FBE1A-4177-45AB-BA5B-D0ED05729F0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DB7AC7A-D8EE-40D6-9D3F-89959B5745C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9AED730-2391-49FE-B8C6-DC94F1D4596E}"/>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1E72A54-3167-4640-9BBC-B29F69BA5BEF}"/>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D4213B81-CA93-4804-BDC8-3A35ED2077F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CBB7BC91-77B7-4F37-B211-EC19B7B80AB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3A9819E-EA85-4FEB-9EBC-19289CE24549}"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F4A13B76-F572-4716-84C7-5F1E5318575A}"/>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F51AA34-CBCC-4E2F-9B0F-EE9613F601E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FF689EB4-6FD7-4822-B53A-197B16E87397}"/>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6256C10-9C13-4CD7-B03D-7109AD3BC070}"/>
              </a:ext>
            </a:extLst>
          </p:cNvPr>
          <p:cNvSpPr txBox="1">
            <a:spLocks noGrp="1"/>
          </p:cNvSpPr>
          <p:nvPr>
            <p:ph type="body" sz="quarter" idx="1"/>
          </p:nvPr>
        </p:nvSpPr>
        <p:spPr>
          <a:xfrm>
            <a:off x="777239" y="4777560"/>
            <a:ext cx="6217560" cy="4525920"/>
          </a:xfrm>
          <a:noFill/>
          <a:ln>
            <a:noFill/>
          </a:ln>
        </p:spPr>
        <p:txBody>
          <a:bodyPr lIns="0" tIns="0" rIns="0" bIns="0"/>
          <a:lstStyle/>
          <a:p>
            <a:pPr lvl="0"/>
            <a:r>
              <a:rPr lang="en-US" sz="2400">
                <a:latin typeface="Albany" pitchFamily="18"/>
                <a:cs typeface="Tahoma" pitchFamily="2"/>
              </a:rPr>
              <a:t>This list is not some official list by some standards body.  It is merely a list put together by some person responding to a question about what kinds of capabilities must an organization posess to do microservices effectively.</a:t>
            </a:r>
          </a:p>
          <a:p>
            <a:pPr lvl="0"/>
            <a:endParaRPr lang="en-US" sz="2640">
              <a:latin typeface="Albany" pitchFamily="18"/>
              <a:cs typeface="Tahoma" pitchFamily="2"/>
            </a:endParaRPr>
          </a:p>
          <a:p>
            <a:pPr lvl="0"/>
            <a:r>
              <a:rPr lang="en-US" sz="2400">
                <a:latin typeface="Albany" pitchFamily="18"/>
                <a:cs typeface="Tahoma" pitchFamily="2"/>
              </a:rPr>
              <a:t>The exact meaning of each bullet isn't relevant and may be interpreted differently from reader to reader.  The point is that an organization with none of these skills will need to make a lot of changes.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46391C3-DAEC-4A53-B0E4-40467A3F4038}"/>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3063AADA-2363-45EA-8C99-F2DDFEA4993B}"/>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116B138-ED10-494F-A824-51682932F51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E269563F-5912-49FA-A9CD-676FA14B590F}"/>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FF0F49F-8388-4FF4-B33D-DF065961A21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08D0CA2-AD76-4443-8A10-597B592EC9A4}"/>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BDF4E45-995E-425C-9789-8D0999A5FFDF}"/>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0F3D419-072D-46DF-9BD7-40C91178FF04}"/>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62904D1A-6107-43A5-9B96-FF6F399D5327}"/>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257EFB6-7CA7-49F2-838A-8CFBE5B4572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08D2F3D-C095-4B09-BAF5-533C7F17525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A1E95BE-E719-4DC2-A05C-EA516511C76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F59BF66-C940-41D6-8070-E6264A1CDEE0}"/>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0AEB926-D28A-4BB7-92E9-4B676366AA8F}"/>
              </a:ext>
            </a:extLst>
          </p:cNvPr>
          <p:cNvSpPr txBox="1">
            <a:spLocks noGrp="1"/>
          </p:cNvSpPr>
          <p:nvPr>
            <p:ph type="body" sz="quarter" idx="1"/>
          </p:nvPr>
        </p:nvSpPr>
        <p:spPr>
          <a:xfrm>
            <a:off x="777239" y="4777560"/>
            <a:ext cx="6217560" cy="13413240"/>
          </a:xfrm>
          <a:noFill/>
          <a:ln>
            <a:noFill/>
          </a:ln>
        </p:spPr>
        <p:txBody>
          <a:bodyPr lIns="0" tIns="0" rIns="0" bIns="0"/>
          <a:lstStyle/>
          <a:p>
            <a:pPr lvl="0"/>
            <a:r>
              <a:rPr lang="en-US" sz="1350">
                <a:latin typeface="Albany" pitchFamily="18"/>
                <a:cs typeface="Tahoma" pitchFamily="2"/>
              </a:rPr>
              <a:t>How do you identify the right Microservice when you are developing a new</a:t>
            </a:r>
          </a:p>
          <a:p>
            <a:pPr lvl="0"/>
            <a:r>
              <a:rPr lang="en-US" sz="1350">
                <a:latin typeface="Albany" pitchFamily="18"/>
                <a:cs typeface="Tahoma" pitchFamily="2"/>
              </a:rPr>
              <a:t>greenfield application?</a:t>
            </a:r>
          </a:p>
          <a:p>
            <a:pPr lvl="0"/>
            <a:r>
              <a:rPr lang="en-US" sz="1200">
                <a:latin typeface="Albany" pitchFamily="18"/>
                <a:cs typeface="Tahoma" pitchFamily="2"/>
              </a:rPr>
              <a:t>To identify the right microservice, you apply Domain Driven Design principles.</a:t>
            </a:r>
          </a:p>
          <a:p>
            <a:pPr lvl="0"/>
            <a:r>
              <a:rPr lang="en-US" sz="1200">
                <a:latin typeface="Albany" pitchFamily="18"/>
                <a:cs typeface="Tahoma" pitchFamily="2"/>
              </a:rPr>
              <a:t>The book Domain Driven Design (Evans 2004) captured a “meta-process” for doing software</a:t>
            </a:r>
          </a:p>
          <a:p>
            <a:pPr lvl="0"/>
            <a:r>
              <a:rPr lang="en-US" sz="1200">
                <a:latin typeface="Albany" pitchFamily="18"/>
                <a:cs typeface="Tahoma" pitchFamily="2"/>
              </a:rPr>
              <a:t>design that Object-oriented Software Development Teams have used for a number of years. The</a:t>
            </a:r>
          </a:p>
          <a:p>
            <a:pPr lvl="0"/>
            <a:r>
              <a:rPr lang="en-US" sz="1200">
                <a:latin typeface="Albany" pitchFamily="18"/>
                <a:cs typeface="Tahoma" pitchFamily="2"/>
              </a:rPr>
              <a:t>book is unique in that it wasn’t about specific design notations, or even specific classes of</a:t>
            </a:r>
          </a:p>
          <a:p>
            <a:pPr lvl="0"/>
            <a:r>
              <a:rPr lang="en-US" sz="1200">
                <a:latin typeface="Albany" pitchFamily="18"/>
                <a:cs typeface="Tahoma" pitchFamily="2"/>
              </a:rPr>
              <a:t>objects or patterns, but about the general categories of objects that good object-oriented</a:t>
            </a:r>
          </a:p>
          <a:p>
            <a:pPr lvl="0"/>
            <a:r>
              <a:rPr lang="en-US" sz="1200">
                <a:latin typeface="Albany" pitchFamily="18"/>
                <a:cs typeface="Tahoma" pitchFamily="2"/>
              </a:rPr>
              <a:t>designers identify and work with. The following fundamental object categories are important to</a:t>
            </a:r>
          </a:p>
          <a:p>
            <a:pPr lvl="0"/>
            <a:r>
              <a:rPr lang="en-US" sz="1200">
                <a:latin typeface="Albany" pitchFamily="18"/>
                <a:cs typeface="Tahoma" pitchFamily="2"/>
              </a:rPr>
              <a:t>identify in a services-design process. These become critical elements of a good microservices</a:t>
            </a:r>
          </a:p>
          <a:p>
            <a:pPr lvl="0"/>
            <a:r>
              <a:rPr lang="en-US" sz="1200">
                <a:latin typeface="Albany" pitchFamily="18"/>
                <a:cs typeface="Tahoma" pitchFamily="2"/>
              </a:rPr>
              <a:t>design.</a:t>
            </a:r>
          </a:p>
          <a:p>
            <a:pPr lvl="0"/>
            <a:r>
              <a:rPr lang="en-US" sz="1200">
                <a:latin typeface="Albany" pitchFamily="18"/>
                <a:cs typeface="Tahoma" pitchFamily="2"/>
              </a:rPr>
              <a:t>Entities</a:t>
            </a:r>
          </a:p>
          <a:p>
            <a:pPr lvl="0"/>
            <a:r>
              <a:rPr lang="en-US" sz="1200">
                <a:latin typeface="Albany" pitchFamily="18"/>
                <a:cs typeface="Tahoma" pitchFamily="2"/>
              </a:rPr>
              <a:t>An entity is an object that is primarily distinguished by its identity. Entities are the objects in the</a:t>
            </a:r>
          </a:p>
          <a:p>
            <a:pPr lvl="0"/>
            <a:r>
              <a:rPr lang="en-US" sz="1200">
                <a:latin typeface="Albany" pitchFamily="18"/>
                <a:cs typeface="Tahoma" pitchFamily="2"/>
              </a:rPr>
              <a:t>modeling process that have unique identifiers.</a:t>
            </a:r>
          </a:p>
          <a:p>
            <a:pPr lvl="0"/>
            <a:r>
              <a:rPr lang="en-US" sz="1200">
                <a:latin typeface="Albany" pitchFamily="18"/>
                <a:cs typeface="Tahoma" pitchFamily="2"/>
              </a:rPr>
              <a:t>Evans informs us that these types of objects need to have well-defined object life cycles and a</a:t>
            </a:r>
          </a:p>
          <a:p>
            <a:pPr lvl="0"/>
            <a:r>
              <a:rPr lang="en-US" sz="1200">
                <a:latin typeface="Albany" pitchFamily="18"/>
                <a:cs typeface="Tahoma" pitchFamily="2"/>
              </a:rPr>
              <a:t>good definition of what the identity relationship is – what it means to be the same thing as</a:t>
            </a:r>
          </a:p>
          <a:p>
            <a:pPr lvl="0"/>
            <a:r>
              <a:rPr lang="en-US" sz="1200">
                <a:latin typeface="Albany" pitchFamily="18"/>
                <a:cs typeface="Tahoma" pitchFamily="2"/>
              </a:rPr>
              <a:t>another thing.</a:t>
            </a:r>
          </a:p>
          <a:p>
            <a:pPr lvl="0"/>
            <a:r>
              <a:rPr lang="en-US" sz="1200">
                <a:latin typeface="Albany" pitchFamily="18"/>
                <a:cs typeface="Tahoma" pitchFamily="2"/>
              </a:rPr>
              <a:t>We know from entity-relationship modeling that sometimes entities are well-defined and have a</a:t>
            </a:r>
          </a:p>
          <a:p>
            <a:pPr lvl="0"/>
            <a:r>
              <a:rPr lang="en-US" sz="1200">
                <a:latin typeface="Albany" pitchFamily="18"/>
                <a:cs typeface="Tahoma" pitchFamily="2"/>
              </a:rPr>
              <a:t>specific well-known identifier, but may not ever live independently. Evans calls this combination</a:t>
            </a:r>
          </a:p>
          <a:p>
            <a:pPr lvl="0"/>
            <a:r>
              <a:rPr lang="en-US" sz="1200">
                <a:latin typeface="Albany" pitchFamily="18"/>
                <a:cs typeface="Tahoma" pitchFamily="2"/>
              </a:rPr>
              <a:t>of entities an aggregate.</a:t>
            </a:r>
          </a:p>
          <a:p>
            <a:pPr lvl="0"/>
            <a:r>
              <a:rPr lang="en-US" sz="1200">
                <a:latin typeface="Albany" pitchFamily="18"/>
                <a:cs typeface="Tahoma" pitchFamily="2"/>
              </a:rPr>
              <a:t>In the cases where we have a cluster of entities that need to be maintained consistent in unison,</a:t>
            </a:r>
          </a:p>
          <a:p>
            <a:pPr lvl="0"/>
            <a:r>
              <a:rPr lang="en-US" sz="1200">
                <a:latin typeface="Albany" pitchFamily="18"/>
                <a:cs typeface="Tahoma" pitchFamily="2"/>
              </a:rPr>
              <a:t>we can refer to those entities as dependent entities, and we need to make sure we know what the</a:t>
            </a:r>
          </a:p>
          <a:p>
            <a:pPr lvl="0"/>
            <a:r>
              <a:rPr lang="en-US" sz="1200">
                <a:latin typeface="Albany" pitchFamily="18"/>
                <a:cs typeface="Tahoma" pitchFamily="2"/>
              </a:rPr>
              <a:t>root of the aggregate is, since the root defines the dependent entities’ lifecycle.</a:t>
            </a:r>
          </a:p>
          <a:p>
            <a:pPr lvl="0"/>
            <a:r>
              <a:rPr lang="en-US" sz="1200">
                <a:latin typeface="Albany" pitchFamily="18"/>
                <a:cs typeface="Tahoma" pitchFamily="2"/>
              </a:rPr>
              <a:t>Value Objects</a:t>
            </a:r>
          </a:p>
          <a:p>
            <a:pPr lvl="0"/>
            <a:r>
              <a:rPr lang="en-US" sz="1200">
                <a:latin typeface="Albany" pitchFamily="18"/>
                <a:cs typeface="Tahoma" pitchFamily="2"/>
              </a:rPr>
              <a:t>Many other types of objects that you find in object modeling do not have a well-defined identity</a:t>
            </a:r>
          </a:p>
          <a:p>
            <a:pPr lvl="0"/>
            <a:r>
              <a:rPr lang="en-US" sz="1200">
                <a:latin typeface="Albany" pitchFamily="18"/>
                <a:cs typeface="Tahoma" pitchFamily="2"/>
              </a:rPr>
              <a:t>function. They have no conceptual identity. In those cases, you can’t (or don’t need to) tell one</a:t>
            </a:r>
          </a:p>
          <a:p>
            <a:pPr lvl="0"/>
            <a:r>
              <a:rPr lang="en-US" sz="1200">
                <a:latin typeface="Albany" pitchFamily="18"/>
                <a:cs typeface="Tahoma" pitchFamily="2"/>
              </a:rPr>
              <a:t>object from any other of its type. Evans refers to these types of objects as value objects.</a:t>
            </a:r>
          </a:p>
          <a:p>
            <a:pPr lvl="0"/>
            <a:r>
              <a:rPr lang="en-US" sz="1200">
                <a:latin typeface="Albany" pitchFamily="18"/>
                <a:cs typeface="Tahoma" pitchFamily="2"/>
              </a:rPr>
              <a:t>Evans makes the point that if we start treating all objects in a system as entities, the complication</a:t>
            </a:r>
          </a:p>
          <a:p>
            <a:pPr lvl="0"/>
            <a:r>
              <a:rPr lang="en-US" sz="1200">
                <a:latin typeface="Albany" pitchFamily="18"/>
                <a:cs typeface="Tahoma" pitchFamily="2"/>
              </a:rPr>
              <a:t>of assessing and managing the identity of each object can become overwhelming and impact</a:t>
            </a:r>
          </a:p>
          <a:p>
            <a:pPr lvl="0"/>
            <a:r>
              <a:rPr lang="en-US" sz="1200">
                <a:latin typeface="Albany" pitchFamily="18"/>
                <a:cs typeface="Tahoma" pitchFamily="2"/>
              </a:rPr>
              <a:t>performance adversely. He asserts that you only need to care about the attributes of a value</a:t>
            </a:r>
          </a:p>
          <a:p>
            <a:pPr lvl="0"/>
            <a:r>
              <a:rPr lang="en-US" sz="1200">
                <a:latin typeface="Albany" pitchFamily="18"/>
                <a:cs typeface="Tahoma" pitchFamily="2"/>
              </a:rPr>
              <a:t>object, and that each value object can be treated as immutable.</a:t>
            </a:r>
          </a:p>
          <a:p>
            <a:pPr lvl="0"/>
            <a:r>
              <a:rPr lang="en-US" sz="1200">
                <a:latin typeface="Albany" pitchFamily="18"/>
                <a:cs typeface="Tahoma" pitchFamily="2"/>
              </a:rPr>
              <a:t>Services</a:t>
            </a:r>
          </a:p>
          <a:p>
            <a:pPr lvl="0"/>
            <a:r>
              <a:rPr lang="en-US" sz="1200">
                <a:latin typeface="Albany" pitchFamily="18"/>
                <a:cs typeface="Tahoma" pitchFamily="2"/>
              </a:rPr>
              <a:t>Evans further points out that in most domains, there are some operations that do not conceptually</a:t>
            </a:r>
          </a:p>
          <a:p>
            <a:pPr lvl="0"/>
            <a:r>
              <a:rPr lang="en-US" sz="1200">
                <a:latin typeface="Albany" pitchFamily="18"/>
                <a:cs typeface="Tahoma" pitchFamily="2"/>
              </a:rPr>
              <a:t>belong to any specific object.</a:t>
            </a:r>
          </a:p>
          <a:p>
            <a:pPr lvl="0"/>
            <a:r>
              <a:rPr lang="en-US" sz="1200">
                <a:latin typeface="Albany" pitchFamily="18"/>
                <a:cs typeface="Tahoma" pitchFamily="2"/>
              </a:rPr>
              <a:t>Previous design methods often tried forcing these operations into an entity-based model, often</a:t>
            </a:r>
          </a:p>
          <a:p>
            <a:pPr lvl="0"/>
            <a:r>
              <a:rPr lang="en-US" sz="1200">
                <a:latin typeface="Albany" pitchFamily="18"/>
                <a:cs typeface="Tahoma" pitchFamily="2"/>
              </a:rPr>
              <a:t>with adverse consequences – this is especially true of operations that didn’t operate on one entity,</a:t>
            </a:r>
          </a:p>
          <a:p>
            <a:pPr lvl="0"/>
            <a:r>
              <a:rPr lang="en-US" sz="1200">
                <a:latin typeface="Albany" pitchFamily="18"/>
                <a:cs typeface="Tahoma" pitchFamily="2"/>
              </a:rPr>
              <a:t>but on a group of related entities.</a:t>
            </a:r>
          </a:p>
          <a:p>
            <a:pPr lvl="0"/>
            <a:r>
              <a:rPr lang="en-US" sz="1200">
                <a:latin typeface="Albany" pitchFamily="18"/>
                <a:cs typeface="Tahoma" pitchFamily="2"/>
              </a:rPr>
              <a:t>Instead, Evans suggests we model those objects as standalone interfaces called services.</a:t>
            </a:r>
          </a:p>
          <a:p>
            <a:pPr lvl="0"/>
            <a:r>
              <a:rPr lang="en-US" sz="1200">
                <a:latin typeface="Albany" pitchFamily="18"/>
                <a:cs typeface="Tahoma" pitchFamily="2"/>
              </a:rPr>
              <a:t>According to Evans, good services should follow these rules:</a:t>
            </a:r>
          </a:p>
          <a:p>
            <a:pPr lvl="0"/>
            <a:r>
              <a:rPr lang="en-US" sz="1200">
                <a:latin typeface="Albany" pitchFamily="18"/>
                <a:cs typeface="Tahoma" pitchFamily="2"/>
              </a:rPr>
              <a:t>• They should be stateless</a:t>
            </a:r>
          </a:p>
          <a:p>
            <a:pPr lvl="0"/>
            <a:r>
              <a:rPr lang="en-US" sz="1200">
                <a:latin typeface="Albany" pitchFamily="18"/>
                <a:cs typeface="Tahoma" pitchFamily="2"/>
              </a:rPr>
              <a:t>• The service’s interface is defined in terms of other elements of your domain model</a:t>
            </a:r>
          </a:p>
          <a:p>
            <a:pPr lvl="0"/>
            <a:r>
              <a:rPr lang="en-US" sz="1200">
                <a:latin typeface="Albany" pitchFamily="18"/>
                <a:cs typeface="Tahoma" pitchFamily="2"/>
              </a:rPr>
              <a:t>(entities and value objects)</a:t>
            </a:r>
          </a:p>
          <a:p>
            <a:pPr lvl="0"/>
            <a:r>
              <a:rPr lang="en-US" sz="1200">
                <a:latin typeface="Albany" pitchFamily="18"/>
                <a:cs typeface="Tahoma" pitchFamily="2"/>
              </a:rPr>
              <a:t>• The service refers to a domain concept that does not naturally correspond to any</a:t>
            </a:r>
          </a:p>
          <a:p>
            <a:pPr lvl="0"/>
            <a:r>
              <a:rPr lang="en-US" sz="1200">
                <a:latin typeface="Albany" pitchFamily="18"/>
                <a:cs typeface="Tahoma" pitchFamily="2"/>
              </a:rPr>
              <a:t>particular entity or value object.</a:t>
            </a:r>
          </a:p>
          <a:p>
            <a:pPr lvl="0"/>
            <a:r>
              <a:rPr lang="en-US" sz="1200">
                <a:latin typeface="Albany" pitchFamily="18"/>
                <a:cs typeface="Tahoma" pitchFamily="2"/>
              </a:rPr>
              <a:t>One last point – these are operations that are part of the business domain – not technical issues of</a:t>
            </a:r>
          </a:p>
          <a:p>
            <a:pPr lvl="0"/>
            <a:r>
              <a:rPr lang="en-US" sz="1200">
                <a:latin typeface="Albany" pitchFamily="18"/>
                <a:cs typeface="Tahoma" pitchFamily="2"/>
              </a:rPr>
              <a:t>implementation. Tasks like login, authentication, and logging are not appropriate services of this</a:t>
            </a:r>
          </a:p>
          <a:p>
            <a:pPr lvl="0"/>
            <a:r>
              <a:rPr lang="en-US" sz="1200">
                <a:latin typeface="Albany" pitchFamily="18"/>
                <a:cs typeface="Tahoma" pitchFamily="2"/>
              </a:rPr>
              <a:t>type. On the other hand, a concept like “funds transfer” in the banking industry or “adjudication”</a:t>
            </a:r>
          </a:p>
          <a:p>
            <a:pPr lvl="0"/>
            <a:r>
              <a:rPr lang="en-US" sz="1200">
                <a:latin typeface="Albany" pitchFamily="18"/>
                <a:cs typeface="Tahoma" pitchFamily="2"/>
              </a:rPr>
              <a:t>in the insurance industry might be.</a:t>
            </a:r>
          </a:p>
          <a:p>
            <a:pPr lvl="0"/>
            <a:r>
              <a:rPr lang="en-US" sz="1200">
                <a:latin typeface="Albany" pitchFamily="18"/>
                <a:cs typeface="Tahoma" pitchFamily="2"/>
              </a:rPr>
              <a:t>The outcome of domain driven design gives you:</a:t>
            </a:r>
          </a:p>
          <a:p>
            <a:pPr lvl="0"/>
            <a:r>
              <a:rPr lang="en-US" sz="1200">
                <a:latin typeface="Albany" pitchFamily="18"/>
                <a:cs typeface="Tahoma" pitchFamily="2"/>
              </a:rPr>
              <a:t>• A list of entities, some of which are aggregates</a:t>
            </a:r>
          </a:p>
          <a:p>
            <a:pPr lvl="0"/>
            <a:r>
              <a:rPr lang="en-US" sz="1200">
                <a:latin typeface="Albany" pitchFamily="18"/>
                <a:cs typeface="Tahoma" pitchFamily="2"/>
              </a:rPr>
              <a:t>• A list of value objects that are associated with one or more entities</a:t>
            </a:r>
          </a:p>
          <a:p>
            <a:pPr lvl="0"/>
            <a:r>
              <a:rPr lang="en-US" sz="1200">
                <a:latin typeface="Albany" pitchFamily="18"/>
                <a:cs typeface="Tahoma" pitchFamily="2"/>
              </a:rPr>
              <a:t>• A list of services that correspond to functions that are not part of any particular entity</a:t>
            </a:r>
          </a:p>
          <a:p>
            <a:pPr lvl="0"/>
            <a:r>
              <a:rPr lang="en-US" sz="1200">
                <a:latin typeface="Albany" pitchFamily="18"/>
                <a:cs typeface="Tahoma" pitchFamily="2"/>
              </a:rPr>
              <a:t>It turns out that this short list of object types is exactly what you need to be able to perform your</a:t>
            </a:r>
          </a:p>
          <a:p>
            <a:pPr lvl="0"/>
            <a:r>
              <a:rPr lang="en-US" sz="1200">
                <a:latin typeface="Albany" pitchFamily="18"/>
                <a:cs typeface="Tahoma" pitchFamily="2"/>
              </a:rPr>
              <a:t>first-pass RESTful service design for microservices.</a:t>
            </a:r>
          </a:p>
          <a:p>
            <a:pPr lvl="0"/>
            <a:r>
              <a:rPr lang="en-US" sz="1200">
                <a:latin typeface="Albany" pitchFamily="18"/>
                <a:cs typeface="Tahoma" pitchFamily="2"/>
              </a:rPr>
              <a:t>Not all of these objects will become part of your Microservices design – some may be hidden</a:t>
            </a:r>
          </a:p>
          <a:p>
            <a:pPr lvl="0"/>
            <a:r>
              <a:rPr lang="en-US" sz="1200">
                <a:latin typeface="Albany" pitchFamily="18"/>
                <a:cs typeface="Tahoma" pitchFamily="2"/>
              </a:rPr>
              <a:t>within your service implementation, but this at least gives you a brief introduction to what you</a:t>
            </a:r>
          </a:p>
          <a:p>
            <a:pPr lvl="0"/>
            <a:r>
              <a:rPr lang="en-US" sz="1200">
                <a:latin typeface="Albany" pitchFamily="18"/>
                <a:cs typeface="Tahoma" pitchFamily="2"/>
              </a:rPr>
              <a:t>are dealing with.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4701CD6-B032-45ED-9139-A86EC15B5E5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7A30DDAF-627E-4729-80AE-AAB0298C060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CA29449-9169-4E1E-8A8D-5B7A53E7F08A}"/>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0D565E4-CD29-47FC-A4F5-FBB9ED5501B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F92766E-9CAB-4860-A039-FB282747281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DD75D44-5381-42E8-A2CF-26CFFAFE8BC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23F3B179-4549-4EB0-9DF7-8CE5F756A36B}"/>
              </a:ext>
            </a:extLst>
          </p:cNvPr>
          <p:cNvSpPr>
            <a:spLocks noGrp="1" noRot="1" noChangeAspect="1" noResize="1"/>
          </p:cNvSpPr>
          <p:nvPr>
            <p:ph type="sldImg"/>
          </p:nvPr>
        </p:nvSpPr>
        <p:spPr>
          <a:xfrm>
            <a:off x="868363" y="763588"/>
            <a:ext cx="6034087"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2D47DAA-AB1C-407E-9DA0-D6C694E3540D}"/>
              </a:ext>
            </a:extLst>
          </p:cNvPr>
          <p:cNvSpPr txBox="1">
            <a:spLocks noGrp="1"/>
          </p:cNvSpPr>
          <p:nvPr>
            <p:ph type="body" sz="quarter" idx="1"/>
          </p:nvPr>
        </p:nvSpPr>
        <p:spPr>
          <a:xfrm>
            <a:off x="777239" y="4777560"/>
            <a:ext cx="6217560" cy="4525920"/>
          </a:xfrm>
          <a:noFill/>
          <a:ln>
            <a:noFill/>
          </a:ln>
        </p:spPr>
        <p:txBody>
          <a:bodyPr lIns="0" tIns="0" rIns="0" bIns="0"/>
          <a:lstStyle/>
          <a:p>
            <a:endParaRPr lang="en-US" sz="264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7E39-4261-4006-B353-EB9A8F463916}"/>
              </a:ext>
            </a:extLst>
          </p:cNvPr>
          <p:cNvSpPr>
            <a:spLocks noGrp="1"/>
          </p:cNvSpPr>
          <p:nvPr>
            <p:ph type="ctrTitle"/>
          </p:nvPr>
        </p:nvSpPr>
        <p:spPr>
          <a:xfrm>
            <a:off x="1828800" y="1497013"/>
            <a:ext cx="10972800" cy="3182937"/>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7D3465-0409-4B85-8AC4-C2EC53E3EEE5}"/>
              </a:ext>
            </a:extLst>
          </p:cNvPr>
          <p:cNvSpPr>
            <a:spLocks noGrp="1"/>
          </p:cNvSpPr>
          <p:nvPr>
            <p:ph type="subTitle" idx="1"/>
          </p:nvPr>
        </p:nvSpPr>
        <p:spPr>
          <a:xfrm>
            <a:off x="1828800" y="4802188"/>
            <a:ext cx="10972800" cy="2208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44DCFC-1A5A-4F7D-88C8-1FD7AC9F9829}"/>
              </a:ext>
            </a:extLst>
          </p:cNvPr>
          <p:cNvSpPr>
            <a:spLocks noGrp="1"/>
          </p:cNvSpPr>
          <p:nvPr>
            <p:ph type="dt" sz="half" idx="10"/>
          </p:nvPr>
        </p:nvSpPr>
        <p:spPr>
          <a:xfrm>
            <a:off x="261000" y="8880480"/>
            <a:ext cx="3408480" cy="210240"/>
          </a:xfrm>
        </p:spPr>
        <p:txBody>
          <a:bodyPr/>
          <a:lstStyle/>
          <a:p>
            <a:pPr lvl="0"/>
            <a:endParaRPr lang="en-US"/>
          </a:p>
        </p:txBody>
      </p:sp>
      <p:sp>
        <p:nvSpPr>
          <p:cNvPr id="6" name="Slide Number Placeholder 5">
            <a:extLst>
              <a:ext uri="{FF2B5EF4-FFF2-40B4-BE49-F238E27FC236}">
                <a16:creationId xmlns:a16="http://schemas.microsoft.com/office/drawing/2014/main" id="{9FCDD24D-2F4A-4CFF-8D60-66E52A521022}"/>
              </a:ext>
            </a:extLst>
          </p:cNvPr>
          <p:cNvSpPr>
            <a:spLocks noGrp="1"/>
          </p:cNvSpPr>
          <p:nvPr>
            <p:ph type="sldNum" sz="quarter" idx="12"/>
          </p:nvPr>
        </p:nvSpPr>
        <p:spPr>
          <a:xfrm>
            <a:off x="11012400" y="8880480"/>
            <a:ext cx="3408480" cy="210240"/>
          </a:xfrm>
        </p:spPr>
        <p:txBody>
          <a:bodyPr/>
          <a:lstStyle/>
          <a:p>
            <a:pPr lvl="0"/>
            <a:fld id="{4B42BEA6-26FA-466A-9171-DE7C96FAA2B5}" type="slidenum">
              <a:t>‹#›</a:t>
            </a:fld>
            <a:endParaRPr lang="en-US"/>
          </a:p>
        </p:txBody>
      </p:sp>
    </p:spTree>
    <p:extLst>
      <p:ext uri="{BB962C8B-B14F-4D97-AF65-F5344CB8AC3E}">
        <p14:creationId xmlns:p14="http://schemas.microsoft.com/office/powerpoint/2010/main" val="168565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A1DA-9D48-4F3C-886B-2A7448E457FD}"/>
              </a:ext>
            </a:extLst>
          </p:cNvPr>
          <p:cNvSpPr>
            <a:spLocks noGrp="1"/>
          </p:cNvSpPr>
          <p:nvPr>
            <p:ph type="title"/>
          </p:nvPr>
        </p:nvSpPr>
        <p:spPr>
          <a:xfrm>
            <a:off x="1057076" y="691977"/>
            <a:ext cx="12540239" cy="116140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F0821A-B4B9-4BDA-AEB0-51F8B3F6C72F}"/>
              </a:ext>
            </a:extLst>
          </p:cNvPr>
          <p:cNvSpPr>
            <a:spLocks noGrp="1"/>
          </p:cNvSpPr>
          <p:nvPr>
            <p:ph type="body" orient="vert" idx="1"/>
          </p:nvPr>
        </p:nvSpPr>
        <p:spPr>
          <a:xfrm>
            <a:off x="1057076" y="1990079"/>
            <a:ext cx="12745324" cy="50875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793FE-3C9F-4B93-9352-DD8FB45F7AA2}"/>
              </a:ext>
            </a:extLst>
          </p:cNvPr>
          <p:cNvSpPr>
            <a:spLocks noGrp="1"/>
          </p:cNvSpPr>
          <p:nvPr>
            <p:ph type="dt" sz="half" idx="10"/>
          </p:nvPr>
        </p:nvSpPr>
        <p:spPr>
          <a:xfrm>
            <a:off x="261000" y="8880480"/>
            <a:ext cx="3408480" cy="210240"/>
          </a:xfrm>
        </p:spPr>
        <p:txBody>
          <a:bodyPr/>
          <a:lstStyle/>
          <a:p>
            <a:pPr lvl="0"/>
            <a:endParaRPr lang="en-US"/>
          </a:p>
        </p:txBody>
      </p:sp>
      <p:sp>
        <p:nvSpPr>
          <p:cNvPr id="6" name="Slide Number Placeholder 5">
            <a:extLst>
              <a:ext uri="{FF2B5EF4-FFF2-40B4-BE49-F238E27FC236}">
                <a16:creationId xmlns:a16="http://schemas.microsoft.com/office/drawing/2014/main" id="{4C7A5171-2033-468D-BD3B-2A486E30C405}"/>
              </a:ext>
            </a:extLst>
          </p:cNvPr>
          <p:cNvSpPr>
            <a:spLocks noGrp="1"/>
          </p:cNvSpPr>
          <p:nvPr>
            <p:ph type="sldNum" sz="quarter" idx="12"/>
          </p:nvPr>
        </p:nvSpPr>
        <p:spPr>
          <a:xfrm>
            <a:off x="11012400" y="8880480"/>
            <a:ext cx="3408480" cy="210240"/>
          </a:xfrm>
        </p:spPr>
        <p:txBody>
          <a:bodyPr/>
          <a:lstStyle/>
          <a:p>
            <a:pPr lvl="0"/>
            <a:fld id="{FC0072B7-150C-43FD-A710-2847BF6CEC49}" type="slidenum">
              <a:t>‹#›</a:t>
            </a:fld>
            <a:endParaRPr lang="en-US"/>
          </a:p>
        </p:txBody>
      </p:sp>
    </p:spTree>
    <p:extLst>
      <p:ext uri="{BB962C8B-B14F-4D97-AF65-F5344CB8AC3E}">
        <p14:creationId xmlns:p14="http://schemas.microsoft.com/office/powerpoint/2010/main" val="241427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AD8A7-852A-4D91-9771-189C18F12564}"/>
              </a:ext>
            </a:extLst>
          </p:cNvPr>
          <p:cNvSpPr>
            <a:spLocks noGrp="1"/>
          </p:cNvSpPr>
          <p:nvPr>
            <p:ph type="title" orient="vert"/>
          </p:nvPr>
        </p:nvSpPr>
        <p:spPr>
          <a:xfrm>
            <a:off x="10550525" y="277813"/>
            <a:ext cx="3251200" cy="67992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4D761-E38F-4BD7-B2E7-76245D7E6650}"/>
              </a:ext>
            </a:extLst>
          </p:cNvPr>
          <p:cNvSpPr>
            <a:spLocks noGrp="1"/>
          </p:cNvSpPr>
          <p:nvPr>
            <p:ph type="body" orient="vert" idx="1"/>
          </p:nvPr>
        </p:nvSpPr>
        <p:spPr>
          <a:xfrm>
            <a:off x="1112108" y="790831"/>
            <a:ext cx="9286017" cy="62862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44BF-FF10-4E34-9043-FFD4411D2AEC}"/>
              </a:ext>
            </a:extLst>
          </p:cNvPr>
          <p:cNvSpPr>
            <a:spLocks noGrp="1"/>
          </p:cNvSpPr>
          <p:nvPr>
            <p:ph type="dt" sz="half" idx="10"/>
          </p:nvPr>
        </p:nvSpPr>
        <p:spPr>
          <a:xfrm>
            <a:off x="261000" y="8880480"/>
            <a:ext cx="3408480" cy="210240"/>
          </a:xfrm>
        </p:spPr>
        <p:txBody>
          <a:bodyPr/>
          <a:lstStyle/>
          <a:p>
            <a:pPr lvl="0"/>
            <a:endParaRPr lang="en-US"/>
          </a:p>
        </p:txBody>
      </p:sp>
      <p:sp>
        <p:nvSpPr>
          <p:cNvPr id="6" name="Slide Number Placeholder 5">
            <a:extLst>
              <a:ext uri="{FF2B5EF4-FFF2-40B4-BE49-F238E27FC236}">
                <a16:creationId xmlns:a16="http://schemas.microsoft.com/office/drawing/2014/main" id="{AA2F4C39-D9D0-4DC1-99BA-C0A9CBB06BE8}"/>
              </a:ext>
            </a:extLst>
          </p:cNvPr>
          <p:cNvSpPr>
            <a:spLocks noGrp="1"/>
          </p:cNvSpPr>
          <p:nvPr>
            <p:ph type="sldNum" sz="quarter" idx="12"/>
          </p:nvPr>
        </p:nvSpPr>
        <p:spPr>
          <a:xfrm>
            <a:off x="11012400" y="8880480"/>
            <a:ext cx="3408480" cy="210240"/>
          </a:xfrm>
        </p:spPr>
        <p:txBody>
          <a:bodyPr/>
          <a:lstStyle/>
          <a:p>
            <a:pPr lvl="0"/>
            <a:fld id="{5A9A835E-BB6D-4506-9015-C6B19BB4D984}" type="slidenum">
              <a:t>‹#›</a:t>
            </a:fld>
            <a:endParaRPr lang="en-US"/>
          </a:p>
        </p:txBody>
      </p:sp>
    </p:spTree>
    <p:extLst>
      <p:ext uri="{BB962C8B-B14F-4D97-AF65-F5344CB8AC3E}">
        <p14:creationId xmlns:p14="http://schemas.microsoft.com/office/powerpoint/2010/main" val="177041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9FC1-5729-4650-9720-B81C7FC6AAC1}"/>
              </a:ext>
            </a:extLst>
          </p:cNvPr>
          <p:cNvSpPr>
            <a:spLocks noGrp="1"/>
          </p:cNvSpPr>
          <p:nvPr>
            <p:ph type="title"/>
          </p:nvPr>
        </p:nvSpPr>
        <p:spPr>
          <a:xfrm>
            <a:off x="1044718" y="654908"/>
            <a:ext cx="12540239" cy="121083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19EA9A2-3C02-4FD5-9981-7B6DC518DCA8}"/>
              </a:ext>
            </a:extLst>
          </p:cNvPr>
          <p:cNvSpPr>
            <a:spLocks noGrp="1"/>
          </p:cNvSpPr>
          <p:nvPr>
            <p:ph idx="1"/>
          </p:nvPr>
        </p:nvSpPr>
        <p:spPr>
          <a:xfrm>
            <a:off x="1044718" y="1990079"/>
            <a:ext cx="12757681" cy="508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CC58C-8E64-42EB-A874-58D833C2A550}"/>
              </a:ext>
            </a:extLst>
          </p:cNvPr>
          <p:cNvSpPr>
            <a:spLocks noGrp="1"/>
          </p:cNvSpPr>
          <p:nvPr>
            <p:ph type="dt" sz="half" idx="10"/>
          </p:nvPr>
        </p:nvSpPr>
        <p:spPr>
          <a:xfrm>
            <a:off x="261000" y="8880480"/>
            <a:ext cx="3408480" cy="210240"/>
          </a:xfrm>
        </p:spPr>
        <p:txBody>
          <a:bodyPr/>
          <a:lstStyle/>
          <a:p>
            <a:pPr lvl="0"/>
            <a:endParaRPr lang="en-US"/>
          </a:p>
        </p:txBody>
      </p:sp>
      <p:sp>
        <p:nvSpPr>
          <p:cNvPr id="6" name="Slide Number Placeholder 5">
            <a:extLst>
              <a:ext uri="{FF2B5EF4-FFF2-40B4-BE49-F238E27FC236}">
                <a16:creationId xmlns:a16="http://schemas.microsoft.com/office/drawing/2014/main" id="{4D3E9638-6D0B-4927-AF89-C7319E208AFE}"/>
              </a:ext>
            </a:extLst>
          </p:cNvPr>
          <p:cNvSpPr>
            <a:spLocks noGrp="1"/>
          </p:cNvSpPr>
          <p:nvPr>
            <p:ph type="sldNum" sz="quarter" idx="12"/>
          </p:nvPr>
        </p:nvSpPr>
        <p:spPr>
          <a:xfrm>
            <a:off x="11012400" y="8880480"/>
            <a:ext cx="3408480" cy="210240"/>
          </a:xfrm>
        </p:spPr>
        <p:txBody>
          <a:bodyPr/>
          <a:lstStyle/>
          <a:p>
            <a:pPr lvl="0"/>
            <a:fld id="{B10598DB-8C62-41E1-B6E7-AF7011C7DE2F}" type="slidenum">
              <a:t>‹#›</a:t>
            </a:fld>
            <a:endParaRPr lang="en-US"/>
          </a:p>
        </p:txBody>
      </p:sp>
    </p:spTree>
    <p:extLst>
      <p:ext uri="{BB962C8B-B14F-4D97-AF65-F5344CB8AC3E}">
        <p14:creationId xmlns:p14="http://schemas.microsoft.com/office/powerpoint/2010/main" val="301982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D75D-C5F7-4DC5-BD8F-03237F8DC823}"/>
              </a:ext>
            </a:extLst>
          </p:cNvPr>
          <p:cNvSpPr>
            <a:spLocks noGrp="1"/>
          </p:cNvSpPr>
          <p:nvPr>
            <p:ph type="title"/>
          </p:nvPr>
        </p:nvSpPr>
        <p:spPr>
          <a:xfrm>
            <a:off x="998538" y="2279650"/>
            <a:ext cx="12619037" cy="38036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E1B62-3E4E-4BA3-96BB-3DDAA0C4B873}"/>
              </a:ext>
            </a:extLst>
          </p:cNvPr>
          <p:cNvSpPr>
            <a:spLocks noGrp="1"/>
          </p:cNvSpPr>
          <p:nvPr>
            <p:ph type="body" idx="1"/>
          </p:nvPr>
        </p:nvSpPr>
        <p:spPr>
          <a:xfrm>
            <a:off x="998538" y="6119813"/>
            <a:ext cx="12619037" cy="200025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132F6F-7328-4E9A-93E2-BCCB603803B8}"/>
              </a:ext>
            </a:extLst>
          </p:cNvPr>
          <p:cNvSpPr>
            <a:spLocks noGrp="1"/>
          </p:cNvSpPr>
          <p:nvPr>
            <p:ph type="dt" sz="half" idx="10"/>
          </p:nvPr>
        </p:nvSpPr>
        <p:spPr>
          <a:xfrm>
            <a:off x="261000" y="8880480"/>
            <a:ext cx="3408480" cy="210240"/>
          </a:xfrm>
        </p:spPr>
        <p:txBody>
          <a:bodyPr/>
          <a:lstStyle/>
          <a:p>
            <a:pPr lvl="0"/>
            <a:endParaRPr lang="en-US"/>
          </a:p>
        </p:txBody>
      </p:sp>
      <p:sp>
        <p:nvSpPr>
          <p:cNvPr id="6" name="Slide Number Placeholder 5">
            <a:extLst>
              <a:ext uri="{FF2B5EF4-FFF2-40B4-BE49-F238E27FC236}">
                <a16:creationId xmlns:a16="http://schemas.microsoft.com/office/drawing/2014/main" id="{17B9649F-CA66-4BC4-99B6-6BC0E375B6AC}"/>
              </a:ext>
            </a:extLst>
          </p:cNvPr>
          <p:cNvSpPr>
            <a:spLocks noGrp="1"/>
          </p:cNvSpPr>
          <p:nvPr>
            <p:ph type="sldNum" sz="quarter" idx="12"/>
          </p:nvPr>
        </p:nvSpPr>
        <p:spPr>
          <a:xfrm>
            <a:off x="11012400" y="8880480"/>
            <a:ext cx="3408480" cy="210240"/>
          </a:xfrm>
        </p:spPr>
        <p:txBody>
          <a:bodyPr/>
          <a:lstStyle/>
          <a:p>
            <a:pPr lvl="0"/>
            <a:fld id="{850B98CC-DE55-45C4-A64A-8C22B95352CE}" type="slidenum">
              <a:t>‹#›</a:t>
            </a:fld>
            <a:endParaRPr lang="en-US"/>
          </a:p>
        </p:txBody>
      </p:sp>
    </p:spTree>
    <p:extLst>
      <p:ext uri="{BB962C8B-B14F-4D97-AF65-F5344CB8AC3E}">
        <p14:creationId xmlns:p14="http://schemas.microsoft.com/office/powerpoint/2010/main" val="264588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6C56-068A-40DC-8E06-3081D265A52E}"/>
              </a:ext>
            </a:extLst>
          </p:cNvPr>
          <p:cNvSpPr>
            <a:spLocks noGrp="1"/>
          </p:cNvSpPr>
          <p:nvPr>
            <p:ph type="title"/>
          </p:nvPr>
        </p:nvSpPr>
        <p:spPr>
          <a:xfrm>
            <a:off x="1044718" y="654907"/>
            <a:ext cx="12540239" cy="119847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05717C5-2978-4F96-8829-ECA5CE37C62E}"/>
              </a:ext>
            </a:extLst>
          </p:cNvPr>
          <p:cNvSpPr>
            <a:spLocks noGrp="1"/>
          </p:cNvSpPr>
          <p:nvPr>
            <p:ph sz="half" idx="1"/>
          </p:nvPr>
        </p:nvSpPr>
        <p:spPr>
          <a:xfrm>
            <a:off x="1044718" y="1990725"/>
            <a:ext cx="6176819" cy="5086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4BD94-BAE4-4FF7-8A76-D901CC05D7C1}"/>
              </a:ext>
            </a:extLst>
          </p:cNvPr>
          <p:cNvSpPr>
            <a:spLocks noGrp="1"/>
          </p:cNvSpPr>
          <p:nvPr>
            <p:ph sz="half" idx="2"/>
          </p:nvPr>
        </p:nvSpPr>
        <p:spPr>
          <a:xfrm>
            <a:off x="7373938" y="1990725"/>
            <a:ext cx="6427787" cy="5086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686BB-5B18-40C3-AAED-E75A6DD380B7}"/>
              </a:ext>
            </a:extLst>
          </p:cNvPr>
          <p:cNvSpPr>
            <a:spLocks noGrp="1"/>
          </p:cNvSpPr>
          <p:nvPr>
            <p:ph type="dt" sz="half" idx="10"/>
          </p:nvPr>
        </p:nvSpPr>
        <p:spPr>
          <a:xfrm>
            <a:off x="261000" y="8880480"/>
            <a:ext cx="3408480" cy="210240"/>
          </a:xfrm>
        </p:spPr>
        <p:txBody>
          <a:bodyPr/>
          <a:lstStyle/>
          <a:p>
            <a:pPr lvl="0"/>
            <a:endParaRPr lang="en-US"/>
          </a:p>
        </p:txBody>
      </p:sp>
      <p:sp>
        <p:nvSpPr>
          <p:cNvPr id="7" name="Slide Number Placeholder 6">
            <a:extLst>
              <a:ext uri="{FF2B5EF4-FFF2-40B4-BE49-F238E27FC236}">
                <a16:creationId xmlns:a16="http://schemas.microsoft.com/office/drawing/2014/main" id="{8A2F7954-C4D8-4983-8765-5E7FF2EABFB9}"/>
              </a:ext>
            </a:extLst>
          </p:cNvPr>
          <p:cNvSpPr>
            <a:spLocks noGrp="1"/>
          </p:cNvSpPr>
          <p:nvPr>
            <p:ph type="sldNum" sz="quarter" idx="12"/>
          </p:nvPr>
        </p:nvSpPr>
        <p:spPr>
          <a:xfrm>
            <a:off x="11012400" y="8880480"/>
            <a:ext cx="3408480" cy="210240"/>
          </a:xfrm>
        </p:spPr>
        <p:txBody>
          <a:bodyPr/>
          <a:lstStyle/>
          <a:p>
            <a:pPr lvl="0"/>
            <a:fld id="{330CADE0-A6EB-4036-9729-945B592B2C57}" type="slidenum">
              <a:t>‹#›</a:t>
            </a:fld>
            <a:endParaRPr lang="en-US"/>
          </a:p>
        </p:txBody>
      </p:sp>
    </p:spTree>
    <p:extLst>
      <p:ext uri="{BB962C8B-B14F-4D97-AF65-F5344CB8AC3E}">
        <p14:creationId xmlns:p14="http://schemas.microsoft.com/office/powerpoint/2010/main" val="400382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9C5A-8E47-4392-A1C9-3627438E10DB}"/>
              </a:ext>
            </a:extLst>
          </p:cNvPr>
          <p:cNvSpPr>
            <a:spLocks noGrp="1"/>
          </p:cNvSpPr>
          <p:nvPr>
            <p:ph type="title"/>
          </p:nvPr>
        </p:nvSpPr>
        <p:spPr>
          <a:xfrm>
            <a:off x="1008063" y="729049"/>
            <a:ext cx="12619037" cy="15252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6CF4CF-A771-4AFE-AB04-270C0125ACC0}"/>
              </a:ext>
            </a:extLst>
          </p:cNvPr>
          <p:cNvSpPr>
            <a:spLocks noGrp="1"/>
          </p:cNvSpPr>
          <p:nvPr>
            <p:ph type="body" idx="1"/>
          </p:nvPr>
        </p:nvSpPr>
        <p:spPr>
          <a:xfrm>
            <a:off x="1008063" y="2241550"/>
            <a:ext cx="6189662"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4A2B18-3480-4315-8518-F82FBE206225}"/>
              </a:ext>
            </a:extLst>
          </p:cNvPr>
          <p:cNvSpPr>
            <a:spLocks noGrp="1"/>
          </p:cNvSpPr>
          <p:nvPr>
            <p:ph sz="half" idx="2"/>
          </p:nvPr>
        </p:nvSpPr>
        <p:spPr>
          <a:xfrm>
            <a:off x="1008063" y="3340100"/>
            <a:ext cx="6189662" cy="4913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73911-764B-461E-BB00-6EF5A9B33C4E}"/>
              </a:ext>
            </a:extLst>
          </p:cNvPr>
          <p:cNvSpPr>
            <a:spLocks noGrp="1"/>
          </p:cNvSpPr>
          <p:nvPr>
            <p:ph type="body" sz="quarter" idx="3"/>
          </p:nvPr>
        </p:nvSpPr>
        <p:spPr>
          <a:xfrm>
            <a:off x="7407275" y="2241550"/>
            <a:ext cx="6219825"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9E39B9-CEA3-4424-ADBF-150207FFCDFC}"/>
              </a:ext>
            </a:extLst>
          </p:cNvPr>
          <p:cNvSpPr>
            <a:spLocks noGrp="1"/>
          </p:cNvSpPr>
          <p:nvPr>
            <p:ph sz="quarter" idx="4"/>
          </p:nvPr>
        </p:nvSpPr>
        <p:spPr>
          <a:xfrm>
            <a:off x="7407275" y="3340100"/>
            <a:ext cx="6219825" cy="4913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16CE1-8435-4B14-A240-03AD3D343955}"/>
              </a:ext>
            </a:extLst>
          </p:cNvPr>
          <p:cNvSpPr>
            <a:spLocks noGrp="1"/>
          </p:cNvSpPr>
          <p:nvPr>
            <p:ph type="dt" sz="half" idx="10"/>
          </p:nvPr>
        </p:nvSpPr>
        <p:spPr>
          <a:xfrm>
            <a:off x="261000" y="8880480"/>
            <a:ext cx="3408480" cy="210240"/>
          </a:xfrm>
        </p:spPr>
        <p:txBody>
          <a:bodyPr/>
          <a:lstStyle/>
          <a:p>
            <a:pPr lvl="0"/>
            <a:endParaRPr lang="en-US"/>
          </a:p>
        </p:txBody>
      </p:sp>
      <p:sp>
        <p:nvSpPr>
          <p:cNvPr id="9" name="Slide Number Placeholder 8">
            <a:extLst>
              <a:ext uri="{FF2B5EF4-FFF2-40B4-BE49-F238E27FC236}">
                <a16:creationId xmlns:a16="http://schemas.microsoft.com/office/drawing/2014/main" id="{3261548E-CFA5-4B84-8319-590AE4DDC0E0}"/>
              </a:ext>
            </a:extLst>
          </p:cNvPr>
          <p:cNvSpPr>
            <a:spLocks noGrp="1"/>
          </p:cNvSpPr>
          <p:nvPr>
            <p:ph type="sldNum" sz="quarter" idx="12"/>
          </p:nvPr>
        </p:nvSpPr>
        <p:spPr>
          <a:xfrm>
            <a:off x="11012400" y="8880480"/>
            <a:ext cx="3408480" cy="210240"/>
          </a:xfrm>
        </p:spPr>
        <p:txBody>
          <a:bodyPr/>
          <a:lstStyle/>
          <a:p>
            <a:pPr lvl="0"/>
            <a:fld id="{2943C4BF-F832-4CB7-AE1F-2343950DCCFF}" type="slidenum">
              <a:t>‹#›</a:t>
            </a:fld>
            <a:endParaRPr lang="en-US"/>
          </a:p>
        </p:txBody>
      </p:sp>
    </p:spTree>
    <p:extLst>
      <p:ext uri="{BB962C8B-B14F-4D97-AF65-F5344CB8AC3E}">
        <p14:creationId xmlns:p14="http://schemas.microsoft.com/office/powerpoint/2010/main" val="324911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2203-0881-44E6-B9B1-088848992F4B}"/>
              </a:ext>
            </a:extLst>
          </p:cNvPr>
          <p:cNvSpPr>
            <a:spLocks noGrp="1"/>
          </p:cNvSpPr>
          <p:nvPr>
            <p:ph type="title"/>
          </p:nvPr>
        </p:nvSpPr>
        <p:spPr>
          <a:xfrm>
            <a:off x="1044719" y="679622"/>
            <a:ext cx="12540239" cy="1124338"/>
          </a:xfrm>
        </p:spPr>
        <p:txBody>
          <a:bodyPr/>
          <a:lstStyle/>
          <a:p>
            <a:r>
              <a:rPr lang="en-US"/>
              <a:t>Click to edit Master title style</a:t>
            </a:r>
          </a:p>
        </p:txBody>
      </p:sp>
      <p:sp>
        <p:nvSpPr>
          <p:cNvPr id="3" name="Date Placeholder 2">
            <a:extLst>
              <a:ext uri="{FF2B5EF4-FFF2-40B4-BE49-F238E27FC236}">
                <a16:creationId xmlns:a16="http://schemas.microsoft.com/office/drawing/2014/main" id="{BE67FC13-A13C-4675-8CB5-1B27116EDB2E}"/>
              </a:ext>
            </a:extLst>
          </p:cNvPr>
          <p:cNvSpPr>
            <a:spLocks noGrp="1"/>
          </p:cNvSpPr>
          <p:nvPr>
            <p:ph type="dt" sz="half" idx="10"/>
          </p:nvPr>
        </p:nvSpPr>
        <p:spPr>
          <a:xfrm>
            <a:off x="261000" y="8880480"/>
            <a:ext cx="3408480" cy="210240"/>
          </a:xfrm>
        </p:spPr>
        <p:txBody>
          <a:bodyPr/>
          <a:lstStyle/>
          <a:p>
            <a:pPr lvl="0"/>
            <a:endParaRPr lang="en-US"/>
          </a:p>
        </p:txBody>
      </p:sp>
      <p:sp>
        <p:nvSpPr>
          <p:cNvPr id="5" name="Slide Number Placeholder 4">
            <a:extLst>
              <a:ext uri="{FF2B5EF4-FFF2-40B4-BE49-F238E27FC236}">
                <a16:creationId xmlns:a16="http://schemas.microsoft.com/office/drawing/2014/main" id="{C6A8B0D4-53B1-4089-ABD2-2B4F0FB048F8}"/>
              </a:ext>
            </a:extLst>
          </p:cNvPr>
          <p:cNvSpPr>
            <a:spLocks noGrp="1"/>
          </p:cNvSpPr>
          <p:nvPr>
            <p:ph type="sldNum" sz="quarter" idx="12"/>
          </p:nvPr>
        </p:nvSpPr>
        <p:spPr>
          <a:xfrm>
            <a:off x="11012400" y="8880480"/>
            <a:ext cx="3408480" cy="210240"/>
          </a:xfrm>
        </p:spPr>
        <p:txBody>
          <a:bodyPr/>
          <a:lstStyle/>
          <a:p>
            <a:pPr lvl="0"/>
            <a:fld id="{B4131D29-EB68-4ACA-90E1-3D3D2C693BC4}" type="slidenum">
              <a:t>‹#›</a:t>
            </a:fld>
            <a:endParaRPr lang="en-US"/>
          </a:p>
        </p:txBody>
      </p:sp>
    </p:spTree>
    <p:extLst>
      <p:ext uri="{BB962C8B-B14F-4D97-AF65-F5344CB8AC3E}">
        <p14:creationId xmlns:p14="http://schemas.microsoft.com/office/powerpoint/2010/main" val="100003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99B06F-5938-4E13-9C2C-BCEE677CD153}"/>
              </a:ext>
            </a:extLst>
          </p:cNvPr>
          <p:cNvSpPr>
            <a:spLocks noGrp="1"/>
          </p:cNvSpPr>
          <p:nvPr>
            <p:ph type="sldNum" sz="quarter" idx="12"/>
          </p:nvPr>
        </p:nvSpPr>
        <p:spPr>
          <a:xfrm>
            <a:off x="11012400" y="8880480"/>
            <a:ext cx="3408480" cy="210240"/>
          </a:xfrm>
        </p:spPr>
        <p:txBody>
          <a:bodyPr/>
          <a:lstStyle/>
          <a:p>
            <a:pPr lvl="0"/>
            <a:fld id="{34379377-18DC-43C6-A06B-CCE8EED1EFFA}" type="slidenum">
              <a:t>‹#›</a:t>
            </a:fld>
            <a:endParaRPr lang="en-US"/>
          </a:p>
        </p:txBody>
      </p:sp>
    </p:spTree>
    <p:extLst>
      <p:ext uri="{BB962C8B-B14F-4D97-AF65-F5344CB8AC3E}">
        <p14:creationId xmlns:p14="http://schemas.microsoft.com/office/powerpoint/2010/main" val="41528489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B5D4-BB10-4182-B0D5-9CAB32F2F484}"/>
              </a:ext>
            </a:extLst>
          </p:cNvPr>
          <p:cNvSpPr>
            <a:spLocks noGrp="1"/>
          </p:cNvSpPr>
          <p:nvPr>
            <p:ph type="title"/>
          </p:nvPr>
        </p:nvSpPr>
        <p:spPr>
          <a:xfrm>
            <a:off x="1008063" y="609600"/>
            <a:ext cx="4718050" cy="2133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16D30-3AD8-4B3F-9BD6-08CB57037E3F}"/>
              </a:ext>
            </a:extLst>
          </p:cNvPr>
          <p:cNvSpPr>
            <a:spLocks noGrp="1"/>
          </p:cNvSpPr>
          <p:nvPr>
            <p:ph idx="1"/>
          </p:nvPr>
        </p:nvSpPr>
        <p:spPr>
          <a:xfrm>
            <a:off x="6219825" y="1316038"/>
            <a:ext cx="7407275" cy="6499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CB7EE7-48D3-4411-9784-A64EC3A41090}"/>
              </a:ext>
            </a:extLst>
          </p:cNvPr>
          <p:cNvSpPr>
            <a:spLocks noGrp="1"/>
          </p:cNvSpPr>
          <p:nvPr>
            <p:ph type="body" sz="half" idx="2"/>
          </p:nvPr>
        </p:nvSpPr>
        <p:spPr>
          <a:xfrm>
            <a:off x="1008063" y="2743200"/>
            <a:ext cx="4718050"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DAF67D-D771-42CE-8D69-7D73E2C3F825}"/>
              </a:ext>
            </a:extLst>
          </p:cNvPr>
          <p:cNvSpPr>
            <a:spLocks noGrp="1"/>
          </p:cNvSpPr>
          <p:nvPr>
            <p:ph type="dt" sz="half" idx="10"/>
          </p:nvPr>
        </p:nvSpPr>
        <p:spPr>
          <a:xfrm>
            <a:off x="261000" y="8880480"/>
            <a:ext cx="3408480" cy="210240"/>
          </a:xfrm>
        </p:spPr>
        <p:txBody>
          <a:bodyPr/>
          <a:lstStyle/>
          <a:p>
            <a:pPr lvl="0"/>
            <a:endParaRPr lang="en-US"/>
          </a:p>
        </p:txBody>
      </p:sp>
      <p:sp>
        <p:nvSpPr>
          <p:cNvPr id="7" name="Slide Number Placeholder 6">
            <a:extLst>
              <a:ext uri="{FF2B5EF4-FFF2-40B4-BE49-F238E27FC236}">
                <a16:creationId xmlns:a16="http://schemas.microsoft.com/office/drawing/2014/main" id="{F5FEA015-A78B-4F26-8565-0CEB07272C24}"/>
              </a:ext>
            </a:extLst>
          </p:cNvPr>
          <p:cNvSpPr>
            <a:spLocks noGrp="1"/>
          </p:cNvSpPr>
          <p:nvPr>
            <p:ph type="sldNum" sz="quarter" idx="12"/>
          </p:nvPr>
        </p:nvSpPr>
        <p:spPr>
          <a:xfrm>
            <a:off x="11012400" y="8880480"/>
            <a:ext cx="3408480" cy="210240"/>
          </a:xfrm>
        </p:spPr>
        <p:txBody>
          <a:bodyPr/>
          <a:lstStyle/>
          <a:p>
            <a:pPr lvl="0"/>
            <a:fld id="{F8DA451C-45F0-4795-B69B-DC8B417D8535}" type="slidenum">
              <a:t>‹#›</a:t>
            </a:fld>
            <a:endParaRPr lang="en-US"/>
          </a:p>
        </p:txBody>
      </p:sp>
    </p:spTree>
    <p:extLst>
      <p:ext uri="{BB962C8B-B14F-4D97-AF65-F5344CB8AC3E}">
        <p14:creationId xmlns:p14="http://schemas.microsoft.com/office/powerpoint/2010/main" val="65639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ACF6-1782-4655-A8DA-E62921CA0E31}"/>
              </a:ext>
            </a:extLst>
          </p:cNvPr>
          <p:cNvSpPr>
            <a:spLocks noGrp="1"/>
          </p:cNvSpPr>
          <p:nvPr>
            <p:ph type="title"/>
          </p:nvPr>
        </p:nvSpPr>
        <p:spPr>
          <a:xfrm>
            <a:off x="1008063" y="609600"/>
            <a:ext cx="4718050" cy="2133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946AC-D075-4E05-8D49-C44A6AFC7EB2}"/>
              </a:ext>
            </a:extLst>
          </p:cNvPr>
          <p:cNvSpPr>
            <a:spLocks noGrp="1"/>
          </p:cNvSpPr>
          <p:nvPr>
            <p:ph type="pic" idx="1"/>
          </p:nvPr>
        </p:nvSpPr>
        <p:spPr>
          <a:xfrm>
            <a:off x="6219825" y="1316038"/>
            <a:ext cx="7407275" cy="6499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3788A2-8FA4-49D6-9823-C35352DE4F5E}"/>
              </a:ext>
            </a:extLst>
          </p:cNvPr>
          <p:cNvSpPr>
            <a:spLocks noGrp="1"/>
          </p:cNvSpPr>
          <p:nvPr>
            <p:ph type="body" sz="half" idx="2"/>
          </p:nvPr>
        </p:nvSpPr>
        <p:spPr>
          <a:xfrm>
            <a:off x="1008063" y="2743200"/>
            <a:ext cx="4718050"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8B9717-C8B6-4CCD-BE28-D127110362CF}"/>
              </a:ext>
            </a:extLst>
          </p:cNvPr>
          <p:cNvSpPr>
            <a:spLocks noGrp="1"/>
          </p:cNvSpPr>
          <p:nvPr>
            <p:ph type="dt" sz="half" idx="10"/>
          </p:nvPr>
        </p:nvSpPr>
        <p:spPr>
          <a:xfrm>
            <a:off x="261000" y="8880480"/>
            <a:ext cx="3408480" cy="210240"/>
          </a:xfrm>
        </p:spPr>
        <p:txBody>
          <a:bodyPr/>
          <a:lstStyle/>
          <a:p>
            <a:pPr lvl="0"/>
            <a:endParaRPr lang="en-US"/>
          </a:p>
        </p:txBody>
      </p:sp>
      <p:sp>
        <p:nvSpPr>
          <p:cNvPr id="7" name="Slide Number Placeholder 6">
            <a:extLst>
              <a:ext uri="{FF2B5EF4-FFF2-40B4-BE49-F238E27FC236}">
                <a16:creationId xmlns:a16="http://schemas.microsoft.com/office/drawing/2014/main" id="{EBA48975-F9FB-48FA-B2A6-B48935C2FC45}"/>
              </a:ext>
            </a:extLst>
          </p:cNvPr>
          <p:cNvSpPr>
            <a:spLocks noGrp="1"/>
          </p:cNvSpPr>
          <p:nvPr>
            <p:ph type="sldNum" sz="quarter" idx="12"/>
          </p:nvPr>
        </p:nvSpPr>
        <p:spPr>
          <a:xfrm>
            <a:off x="11012400" y="8880480"/>
            <a:ext cx="3408480" cy="210240"/>
          </a:xfrm>
        </p:spPr>
        <p:txBody>
          <a:bodyPr/>
          <a:lstStyle/>
          <a:p>
            <a:pPr lvl="0"/>
            <a:fld id="{66565D2F-E3F1-47EF-BA89-9416004E2E0F}" type="slidenum">
              <a:t>‹#›</a:t>
            </a:fld>
            <a:endParaRPr lang="en-US"/>
          </a:p>
        </p:txBody>
      </p:sp>
    </p:spTree>
    <p:extLst>
      <p:ext uri="{BB962C8B-B14F-4D97-AF65-F5344CB8AC3E}">
        <p14:creationId xmlns:p14="http://schemas.microsoft.com/office/powerpoint/2010/main" val="167152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4C4EFE-27F9-4110-8053-7608E3E7B6C0}"/>
              </a:ext>
            </a:extLst>
          </p:cNvPr>
          <p:cNvSpPr txBox="1">
            <a:spLocks noGrp="1"/>
          </p:cNvSpPr>
          <p:nvPr>
            <p:ph type="title"/>
          </p:nvPr>
        </p:nvSpPr>
        <p:spPr>
          <a:xfrm>
            <a:off x="1044719" y="691978"/>
            <a:ext cx="12540239" cy="1111982"/>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52EA42B8-1252-4F09-8806-E5BCED706C2F}"/>
              </a:ext>
            </a:extLst>
          </p:cNvPr>
          <p:cNvSpPr txBox="1">
            <a:spLocks noGrp="1"/>
          </p:cNvSpPr>
          <p:nvPr>
            <p:ph type="body" idx="1"/>
          </p:nvPr>
        </p:nvSpPr>
        <p:spPr>
          <a:xfrm>
            <a:off x="1044718" y="1990079"/>
            <a:ext cx="12757681" cy="5087520"/>
          </a:xfrm>
          <a:prstGeom prst="rect">
            <a:avLst/>
          </a:prstGeom>
          <a:noFill/>
          <a:ln>
            <a:noFill/>
          </a:ln>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81048-6432-4050-9ABB-39D01FD8B2A5}"/>
              </a:ext>
            </a:extLst>
          </p:cNvPr>
          <p:cNvSpPr txBox="1">
            <a:spLocks noGrp="1"/>
          </p:cNvSpPr>
          <p:nvPr>
            <p:ph type="dt" sz="half" idx="2"/>
          </p:nvPr>
        </p:nvSpPr>
        <p:spPr>
          <a:xfrm>
            <a:off x="261000" y="8880480"/>
            <a:ext cx="3408480" cy="210240"/>
          </a:xfrm>
          <a:prstGeom prst="rect">
            <a:avLst/>
          </a:prstGeom>
          <a:noFill/>
          <a:ln>
            <a:noFill/>
          </a:ln>
        </p:spPr>
        <p:txBody>
          <a:bodyPr lIns="0" tIns="0" rIns="0" bIns="0">
            <a:noAutofit/>
          </a:bodyPr>
          <a:lstStyle>
            <a:lvl1pPr marL="0" marR="0" lvl="0" indent="0" rtl="0" hangingPunct="0">
              <a:buNone/>
              <a:tabLst/>
              <a:defRPr lang="en-US" sz="1400">
                <a:latin typeface="Times New Roman" pitchFamily="18"/>
                <a:ea typeface="Lucida Sans Unicode"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A051EE1B-65CF-495A-9020-44BD91C6F5F9}"/>
              </a:ext>
            </a:extLst>
          </p:cNvPr>
          <p:cNvSpPr txBox="1">
            <a:spLocks noGrp="1"/>
          </p:cNvSpPr>
          <p:nvPr>
            <p:ph type="sldNum" sz="quarter" idx="4"/>
          </p:nvPr>
        </p:nvSpPr>
        <p:spPr>
          <a:xfrm>
            <a:off x="11012400" y="8880480"/>
            <a:ext cx="3408480" cy="210240"/>
          </a:xfrm>
          <a:prstGeom prst="rect">
            <a:avLst/>
          </a:prstGeom>
          <a:noFill/>
          <a:ln>
            <a:noFill/>
          </a:ln>
        </p:spPr>
        <p:txBody>
          <a:bodyPr lIns="0" tIns="0" rIns="0" bIns="0">
            <a:noAutofit/>
          </a:bodyPr>
          <a:lstStyle>
            <a:lvl1pPr marL="0" marR="0" lvl="0" indent="0" algn="r" rtl="0" hangingPunct="0">
              <a:buNone/>
              <a:tabLst/>
              <a:defRPr lang="en-US" sz="1400">
                <a:latin typeface="Times New Roman" pitchFamily="18"/>
                <a:ea typeface="Lucida Sans Unicode" pitchFamily="2"/>
                <a:cs typeface="Tahoma" pitchFamily="2"/>
              </a:defRPr>
            </a:lvl1pPr>
          </a:lstStyle>
          <a:p>
            <a:pPr lvl="0"/>
            <a:fld id="{F0506FB4-6D17-4615-A445-531A9A494602}" type="slidenum">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hangingPunct="0">
        <a:tabLst/>
        <a:defRPr lang="en-US" sz="5010" b="1" i="0" u="none" strike="noStrike">
          <a:ln>
            <a:noFill/>
          </a:ln>
          <a:solidFill>
            <a:srgbClr val="006633"/>
          </a:solidFill>
          <a:latin typeface="Arial" pitchFamily="34"/>
          <a:cs typeface="Tahoma" pitchFamily="2"/>
        </a:defRPr>
      </a:lvl1pPr>
    </p:titleStyle>
    <p:bodyStyle>
      <a:lvl1pPr marL="0" marR="0" indent="0" rtl="0" hangingPunct="0">
        <a:spcBef>
          <a:spcPts val="0"/>
        </a:spcBef>
        <a:spcAft>
          <a:spcPts val="1709"/>
        </a:spcAft>
        <a:tabLst/>
        <a:defRPr lang="en-US" sz="3870" b="0" i="0" u="none" strike="noStrike">
          <a:ln>
            <a:noFill/>
          </a:ln>
          <a:solidFill>
            <a:srgbClr val="666666"/>
          </a:solidFill>
          <a:latin typeface="Arial" pitchFamily="34"/>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patterns/strangler"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tiff"/><Relationship Id="rId4" Type="http://schemas.openxmlformats.org/officeDocument/2006/relationships/hyperlink" Target="https://www.ibm.com/developerworks/cloud/library/cl-strangler-application-pattern-microservices-apps-trs/index.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cloud/garage/files/Microservices-Decision-Guides-FINAL-1.pdf"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infoq.com/articles/seven-uservices-antipattern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news.ycombinator.com/item?id=12509533"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D074-C10C-47C7-BBBA-F534FBB96150}"/>
              </a:ext>
            </a:extLst>
          </p:cNvPr>
          <p:cNvSpPr txBox="1">
            <a:spLocks noGrp="1"/>
          </p:cNvSpPr>
          <p:nvPr>
            <p:ph type="title"/>
          </p:nvPr>
        </p:nvSpPr>
        <p:spPr/>
        <p:txBody>
          <a:bodyPr>
            <a:spAutoFit/>
          </a:bodyPr>
          <a:lstStyle/>
          <a:p>
            <a:pPr lvl="0"/>
            <a:r>
              <a:rPr lang="en-US"/>
              <a:t>Microservices Decision Guide</a:t>
            </a:r>
          </a:p>
        </p:txBody>
      </p:sp>
      <p:sp>
        <p:nvSpPr>
          <p:cNvPr id="3" name="Subtitle 2">
            <a:extLst>
              <a:ext uri="{FF2B5EF4-FFF2-40B4-BE49-F238E27FC236}">
                <a16:creationId xmlns:a16="http://schemas.microsoft.com/office/drawing/2014/main" id="{B44416D8-3472-4458-9FC8-476D9719687E}"/>
              </a:ext>
            </a:extLst>
          </p:cNvPr>
          <p:cNvSpPr txBox="1">
            <a:spLocks noGrp="1"/>
          </p:cNvSpPr>
          <p:nvPr>
            <p:ph type="subTitle" idx="4294967295"/>
          </p:nvPr>
        </p:nvSpPr>
        <p:spPr>
          <a:xfrm>
            <a:off x="0" y="1990725"/>
            <a:ext cx="13006388" cy="5086350"/>
          </a:xfrm>
        </p:spPr>
        <p:txBody>
          <a:bodyPr anchor="ctr">
            <a:spAutoFit/>
          </a:bodyPr>
          <a:lstStyle/>
          <a:p>
            <a:pPr lvl="0" indent="-216000" algn="ctr"/>
            <a:r>
              <a:rPr lang="en-US" sz="3480">
                <a:latin typeface="Albany" pitchFamily="18"/>
              </a:rPr>
              <a:t>Decisions to make in a Microservices Environment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4AC-4650-473A-976A-1DE2EF091995}"/>
              </a:ext>
            </a:extLst>
          </p:cNvPr>
          <p:cNvSpPr txBox="1">
            <a:spLocks noGrp="1"/>
          </p:cNvSpPr>
          <p:nvPr>
            <p:ph type="title" idx="4294967295"/>
          </p:nvPr>
        </p:nvSpPr>
        <p:spPr>
          <a:xfrm>
            <a:off x="1044719" y="277200"/>
            <a:ext cx="12540239" cy="1526760"/>
          </a:xfrm>
        </p:spPr>
        <p:txBody>
          <a:bodyPr/>
          <a:lstStyle/>
          <a:p>
            <a:pPr lvl="0"/>
            <a:r>
              <a:rPr lang="en-US" dirty="0"/>
              <a:t>Decomposing the Monolith</a:t>
            </a:r>
          </a:p>
        </p:txBody>
      </p:sp>
      <p:sp>
        <p:nvSpPr>
          <p:cNvPr id="3" name="Text Placeholder 2">
            <a:extLst>
              <a:ext uri="{FF2B5EF4-FFF2-40B4-BE49-F238E27FC236}">
                <a16:creationId xmlns:a16="http://schemas.microsoft.com/office/drawing/2014/main" id="{615C4725-D066-43D7-8E1B-E18ECA485482}"/>
              </a:ext>
            </a:extLst>
          </p:cNvPr>
          <p:cNvSpPr txBox="1">
            <a:spLocks noGrp="1"/>
          </p:cNvSpPr>
          <p:nvPr>
            <p:ph type="body" idx="4294967295"/>
          </p:nvPr>
        </p:nvSpPr>
        <p:spPr>
          <a:xfrm>
            <a:off x="1554479" y="1707690"/>
            <a:ext cx="11612880" cy="5087520"/>
          </a:xfrm>
        </p:spPr>
        <p:txBody>
          <a:bodyPr/>
          <a:lstStyle/>
          <a:p>
            <a:pPr lvl="0">
              <a:buClr>
                <a:srgbClr val="996633"/>
              </a:buClr>
              <a:buSzPct val="45000"/>
            </a:pPr>
            <a:r>
              <a:rPr lang="en-US" sz="3200" dirty="0"/>
              <a:t>Strangler Pattern</a:t>
            </a:r>
          </a:p>
          <a:p>
            <a:pPr marL="571500" lvl="0" indent="-571500">
              <a:buClr>
                <a:srgbClr val="996633"/>
              </a:buClr>
              <a:buSzPct val="45000"/>
              <a:buFont typeface="Arial" charset="0"/>
              <a:buChar char="•"/>
            </a:pPr>
            <a:r>
              <a:rPr lang="en-US" sz="2000" dirty="0"/>
              <a:t>Incrementally migrate a legacy system by gradually replacing specific pieces of functionality with new applications and services. As features from the legacy system are replaced, the new system eventually replaces all of the old system's features, strangling the old system and allowing you to decommission it</a:t>
            </a:r>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r>
              <a:rPr lang="en-US" sz="2000" dirty="0">
                <a:hlinkClick r:id="rId3"/>
              </a:rPr>
              <a:t>https://docs.microsoft.com/en-us/azure/architecture/patterns/strangler</a:t>
            </a:r>
            <a:endParaRPr lang="en-US" sz="2000" dirty="0"/>
          </a:p>
          <a:p>
            <a:pPr marL="571500" lvl="0" indent="-571500">
              <a:buClr>
                <a:srgbClr val="996633"/>
              </a:buClr>
              <a:buSzPct val="45000"/>
              <a:buFont typeface="Arial" charset="0"/>
              <a:buChar char="•"/>
            </a:pPr>
            <a:r>
              <a:rPr lang="en-US" sz="2000" dirty="0">
                <a:hlinkClick r:id="rId4"/>
              </a:rPr>
              <a:t>https://www.ibm.com/developerworks/cloud/library/cl-strangler-application-pattern-microservices-apps-trs/index.html</a:t>
            </a: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2000" dirty="0"/>
          </a:p>
          <a:p>
            <a:pPr marL="571500" lvl="0" indent="-571500">
              <a:buClr>
                <a:srgbClr val="996633"/>
              </a:buClr>
              <a:buSzPct val="45000"/>
              <a:buFont typeface="Arial" charset="0"/>
              <a:buChar char="•"/>
            </a:pPr>
            <a:endParaRPr lang="en-US" sz="800" dirty="0"/>
          </a:p>
        </p:txBody>
      </p:sp>
      <p:pic>
        <p:nvPicPr>
          <p:cNvPr id="4" name="Picture 3">
            <a:extLst>
              <a:ext uri="{FF2B5EF4-FFF2-40B4-BE49-F238E27FC236}">
                <a16:creationId xmlns:a16="http://schemas.microsoft.com/office/drawing/2014/main" id="{8441136C-1589-1A4A-A114-FDED4854BC2C}"/>
              </a:ext>
            </a:extLst>
          </p:cNvPr>
          <p:cNvPicPr>
            <a:picLocks noChangeAspect="1"/>
          </p:cNvPicPr>
          <p:nvPr/>
        </p:nvPicPr>
        <p:blipFill>
          <a:blip r:embed="rId5"/>
          <a:stretch>
            <a:fillRect/>
          </a:stretch>
        </p:blipFill>
        <p:spPr>
          <a:xfrm>
            <a:off x="1688950" y="3779373"/>
            <a:ext cx="11115340" cy="3467606"/>
          </a:xfrm>
          <a:prstGeom prst="rect">
            <a:avLst/>
          </a:prstGeom>
        </p:spPr>
      </p:pic>
    </p:spTree>
    <p:extLst>
      <p:ext uri="{BB962C8B-B14F-4D97-AF65-F5344CB8AC3E}">
        <p14:creationId xmlns:p14="http://schemas.microsoft.com/office/powerpoint/2010/main" val="305078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383F-7765-4333-A888-ABA8AB2B6F7B}"/>
              </a:ext>
            </a:extLst>
          </p:cNvPr>
          <p:cNvSpPr txBox="1">
            <a:spLocks noGrp="1"/>
          </p:cNvSpPr>
          <p:nvPr>
            <p:ph type="title" idx="4294967295"/>
          </p:nvPr>
        </p:nvSpPr>
        <p:spPr>
          <a:xfrm>
            <a:off x="1044719" y="277200"/>
            <a:ext cx="12540239" cy="1526760"/>
          </a:xfrm>
        </p:spPr>
        <p:txBody>
          <a:bodyPr/>
          <a:lstStyle/>
          <a:p>
            <a:pPr lvl="0"/>
            <a:r>
              <a:rPr lang="en-US" dirty="0"/>
              <a:t>Microservices Patterns</a:t>
            </a:r>
          </a:p>
        </p:txBody>
      </p:sp>
      <p:sp>
        <p:nvSpPr>
          <p:cNvPr id="19" name="Text Placeholder 18">
            <a:extLst>
              <a:ext uri="{FF2B5EF4-FFF2-40B4-BE49-F238E27FC236}">
                <a16:creationId xmlns:a16="http://schemas.microsoft.com/office/drawing/2014/main" id="{D116D7ED-B5B3-4959-A090-2E82728F5BB0}"/>
              </a:ext>
            </a:extLst>
          </p:cNvPr>
          <p:cNvSpPr txBox="1">
            <a:spLocks noGrp="1"/>
          </p:cNvSpPr>
          <p:nvPr>
            <p:ph type="body" idx="4294967295"/>
          </p:nvPr>
        </p:nvSpPr>
        <p:spPr>
          <a:xfrm>
            <a:off x="5943600" y="1790999"/>
            <a:ext cx="8525434" cy="6761329"/>
          </a:xfrm>
        </p:spPr>
        <p:txBody>
          <a:bodyPr/>
          <a:lstStyle/>
          <a:p>
            <a:pPr lvl="0" algn="l">
              <a:buClr>
                <a:srgbClr val="669999"/>
              </a:buClr>
              <a:buSzPct val="45000"/>
            </a:pPr>
            <a:r>
              <a:rPr lang="en-US" sz="2400" dirty="0"/>
              <a:t>Single-Page Application (SPA)</a:t>
            </a:r>
          </a:p>
          <a:p>
            <a:r>
              <a:rPr lang="en-GB" sz="2000" dirty="0"/>
              <a:t>A web-based interface that provides the user with a single entry point to the application and never reloads the page or navigates away from that initial experience.</a:t>
            </a:r>
          </a:p>
          <a:p>
            <a:r>
              <a:rPr lang="en-GB" sz="2400" dirty="0"/>
              <a:t>Backend for Frontend (BFF) </a:t>
            </a:r>
          </a:p>
          <a:p>
            <a:r>
              <a:rPr lang="en-GB" sz="2000" dirty="0"/>
              <a:t>A backend aggregator service that would then reduce the overall number of calls from the browser and in turn handle the bulk of the external backing service communication, returning a more easily managed single request to the browser.</a:t>
            </a:r>
          </a:p>
          <a:p>
            <a:r>
              <a:rPr lang="en-US" sz="2400" dirty="0"/>
              <a:t>Business Microservice</a:t>
            </a:r>
          </a:p>
          <a:p>
            <a:r>
              <a:rPr lang="en-US" sz="2000" dirty="0"/>
              <a:t>A business microservice performs one comprehensive business function. </a:t>
            </a:r>
          </a:p>
          <a:p>
            <a:pPr lvl="0" algn="l">
              <a:buClr>
                <a:srgbClr val="669999"/>
              </a:buClr>
              <a:buSzPct val="45000"/>
            </a:pPr>
            <a:r>
              <a:rPr lang="en-US" sz="2400" dirty="0"/>
              <a:t>Adaptor Microservice</a:t>
            </a:r>
          </a:p>
          <a:p>
            <a:pPr lvl="0" algn="l">
              <a:buClr>
                <a:srgbClr val="669999"/>
              </a:buClr>
              <a:buSzPct val="45000"/>
            </a:pPr>
            <a:r>
              <a:rPr lang="en-US" sz="2000" dirty="0"/>
              <a:t>an adapter microservice wraps and translates existing (usually function-based) services into an entity-based REST interface.</a:t>
            </a:r>
          </a:p>
          <a:p>
            <a:pPr marL="0" lvl="1" indent="0" hangingPunct="0">
              <a:spcBef>
                <a:spcPts val="0"/>
              </a:spcBef>
              <a:spcAft>
                <a:spcPts val="1709"/>
              </a:spcAft>
              <a:buNone/>
            </a:pPr>
            <a:r>
              <a:rPr lang="en-US" sz="1600" dirty="0">
                <a:solidFill>
                  <a:srgbClr val="666666"/>
                </a:solidFill>
                <a:latin typeface="Arial" pitchFamily="34"/>
                <a:cs typeface="Tahoma" pitchFamily="2"/>
                <a:hlinkClick r:id="rId3"/>
              </a:rPr>
              <a:t>https://www.ibm.com/cloud/garage/files/Microservices-Decision-Guides-FINAL-1.pdf</a:t>
            </a:r>
            <a:endParaRPr lang="en-US" sz="1600" dirty="0">
              <a:solidFill>
                <a:srgbClr val="666666"/>
              </a:solidFill>
              <a:latin typeface="Arial" pitchFamily="34"/>
              <a:cs typeface="Tahoma" pitchFamily="2"/>
            </a:endParaRPr>
          </a:p>
          <a:p>
            <a:pPr marL="0" lvl="1" indent="0" hangingPunct="0">
              <a:spcBef>
                <a:spcPts val="0"/>
              </a:spcBef>
              <a:spcAft>
                <a:spcPts val="1709"/>
              </a:spcAft>
              <a:buNone/>
            </a:pPr>
            <a:r>
              <a:rPr lang="en-US" dirty="0">
                <a:solidFill>
                  <a:srgbClr val="666666"/>
                </a:solidFill>
                <a:latin typeface="Arial" pitchFamily="34"/>
                <a:cs typeface="Tahoma" pitchFamily="2"/>
              </a:rPr>
              <a:t> </a:t>
            </a:r>
          </a:p>
          <a:p>
            <a:pPr marL="0" lvl="1" indent="0" hangingPunct="0">
              <a:spcBef>
                <a:spcPts val="0"/>
              </a:spcBef>
              <a:spcAft>
                <a:spcPts val="1709"/>
              </a:spcAft>
              <a:buNone/>
            </a:pPr>
            <a:endParaRPr lang="en-US" dirty="0">
              <a:solidFill>
                <a:srgbClr val="666666"/>
              </a:solidFill>
              <a:latin typeface="Arial" pitchFamily="34"/>
              <a:cs typeface="Tahoma" pitchFamily="2"/>
            </a:endParaRPr>
          </a:p>
        </p:txBody>
      </p:sp>
      <p:pic>
        <p:nvPicPr>
          <p:cNvPr id="22" name="Picture 21">
            <a:extLst>
              <a:ext uri="{FF2B5EF4-FFF2-40B4-BE49-F238E27FC236}">
                <a16:creationId xmlns:a16="http://schemas.microsoft.com/office/drawing/2014/main" id="{373D58B9-C0D6-1948-930C-9613A1D62562}"/>
              </a:ext>
            </a:extLst>
          </p:cNvPr>
          <p:cNvPicPr>
            <a:picLocks noChangeAspect="1"/>
          </p:cNvPicPr>
          <p:nvPr/>
        </p:nvPicPr>
        <p:blipFill>
          <a:blip r:embed="rId4"/>
          <a:stretch>
            <a:fillRect/>
          </a:stretch>
        </p:blipFill>
        <p:spPr>
          <a:xfrm>
            <a:off x="354853" y="2449980"/>
            <a:ext cx="5575300" cy="5981448"/>
          </a:xfrm>
          <a:prstGeom prst="rect">
            <a:avLst/>
          </a:prstGeom>
        </p:spPr>
      </p:pic>
    </p:spTree>
    <p:extLst>
      <p:ext uri="{BB962C8B-B14F-4D97-AF65-F5344CB8AC3E}">
        <p14:creationId xmlns:p14="http://schemas.microsoft.com/office/powerpoint/2010/main" val="155222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383F-7765-4333-A888-ABA8AB2B6F7B}"/>
              </a:ext>
            </a:extLst>
          </p:cNvPr>
          <p:cNvSpPr txBox="1">
            <a:spLocks noGrp="1"/>
          </p:cNvSpPr>
          <p:nvPr>
            <p:ph type="title" idx="4294967295"/>
          </p:nvPr>
        </p:nvSpPr>
        <p:spPr>
          <a:xfrm>
            <a:off x="1044719" y="277200"/>
            <a:ext cx="12540239" cy="1526760"/>
          </a:xfrm>
        </p:spPr>
        <p:txBody>
          <a:bodyPr/>
          <a:lstStyle/>
          <a:p>
            <a:pPr lvl="0"/>
            <a:r>
              <a:rPr lang="en-US"/>
              <a:t>AntiPattern – Monolithic Persistence</a:t>
            </a:r>
          </a:p>
        </p:txBody>
      </p:sp>
      <p:sp>
        <p:nvSpPr>
          <p:cNvPr id="3" name="TextBox 2">
            <a:extLst>
              <a:ext uri="{FF2B5EF4-FFF2-40B4-BE49-F238E27FC236}">
                <a16:creationId xmlns:a16="http://schemas.microsoft.com/office/drawing/2014/main" id="{9434C472-42B9-4A8E-A75D-2024E7C0865A}"/>
              </a:ext>
            </a:extLst>
          </p:cNvPr>
          <p:cNvSpPr txBox="1"/>
          <p:nvPr/>
        </p:nvSpPr>
        <p:spPr>
          <a:xfrm>
            <a:off x="5052240" y="5204160"/>
            <a:ext cx="86075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Cart</a:t>
            </a:r>
          </a:p>
        </p:txBody>
      </p:sp>
      <p:sp>
        <p:nvSpPr>
          <p:cNvPr id="4" name="TextBox 3">
            <a:extLst>
              <a:ext uri="{FF2B5EF4-FFF2-40B4-BE49-F238E27FC236}">
                <a16:creationId xmlns:a16="http://schemas.microsoft.com/office/drawing/2014/main" id="{EBA92A07-159B-4AFE-A1D6-CE189DCF18EA}"/>
              </a:ext>
            </a:extLst>
          </p:cNvPr>
          <p:cNvSpPr txBox="1"/>
          <p:nvPr/>
        </p:nvSpPr>
        <p:spPr>
          <a:xfrm>
            <a:off x="3339719" y="5438520"/>
            <a:ext cx="14688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Reviews</a:t>
            </a:r>
          </a:p>
        </p:txBody>
      </p:sp>
      <p:sp>
        <p:nvSpPr>
          <p:cNvPr id="5" name="TextBox 4">
            <a:extLst>
              <a:ext uri="{FF2B5EF4-FFF2-40B4-BE49-F238E27FC236}">
                <a16:creationId xmlns:a16="http://schemas.microsoft.com/office/drawing/2014/main" id="{881EE622-69E8-4165-9D24-24D4058F04BD}"/>
              </a:ext>
            </a:extLst>
          </p:cNvPr>
          <p:cNvSpPr txBox="1"/>
          <p:nvPr/>
        </p:nvSpPr>
        <p:spPr>
          <a:xfrm>
            <a:off x="7553519" y="5328360"/>
            <a:ext cx="15760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6" name="TextBox 5">
            <a:extLst>
              <a:ext uri="{FF2B5EF4-FFF2-40B4-BE49-F238E27FC236}">
                <a16:creationId xmlns:a16="http://schemas.microsoft.com/office/drawing/2014/main" id="{54553DE1-92D4-46FA-8171-DCDEC581BD59}"/>
              </a:ext>
            </a:extLst>
          </p:cNvPr>
          <p:cNvSpPr txBox="1"/>
          <p:nvPr/>
        </p:nvSpPr>
        <p:spPr>
          <a:xfrm>
            <a:off x="6006240" y="5895000"/>
            <a:ext cx="16473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Customer</a:t>
            </a:r>
          </a:p>
        </p:txBody>
      </p:sp>
      <p:sp>
        <p:nvSpPr>
          <p:cNvPr id="7" name="TextBox 6">
            <a:extLst>
              <a:ext uri="{FF2B5EF4-FFF2-40B4-BE49-F238E27FC236}">
                <a16:creationId xmlns:a16="http://schemas.microsoft.com/office/drawing/2014/main" id="{D3E4F040-409A-45CD-9265-B7D173909E8C}"/>
              </a:ext>
            </a:extLst>
          </p:cNvPr>
          <p:cNvSpPr txBox="1"/>
          <p:nvPr/>
        </p:nvSpPr>
        <p:spPr>
          <a:xfrm>
            <a:off x="9633600" y="5160960"/>
            <a:ext cx="15228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Payment</a:t>
            </a:r>
          </a:p>
        </p:txBody>
      </p:sp>
      <p:sp>
        <p:nvSpPr>
          <p:cNvPr id="8" name="TextBox 7">
            <a:extLst>
              <a:ext uri="{FF2B5EF4-FFF2-40B4-BE49-F238E27FC236}">
                <a16:creationId xmlns:a16="http://schemas.microsoft.com/office/drawing/2014/main" id="{24ABA3FE-3C5C-4174-A623-72D58059DB31}"/>
              </a:ext>
            </a:extLst>
          </p:cNvPr>
          <p:cNvSpPr txBox="1"/>
          <p:nvPr/>
        </p:nvSpPr>
        <p:spPr>
          <a:xfrm>
            <a:off x="1775160" y="4929120"/>
            <a:ext cx="12722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Search</a:t>
            </a:r>
          </a:p>
        </p:txBody>
      </p:sp>
      <p:sp>
        <p:nvSpPr>
          <p:cNvPr id="9" name="TextBox 8">
            <a:extLst>
              <a:ext uri="{FF2B5EF4-FFF2-40B4-BE49-F238E27FC236}">
                <a16:creationId xmlns:a16="http://schemas.microsoft.com/office/drawing/2014/main" id="{C7B72C3B-8147-4310-A740-22DFE8DF262F}"/>
              </a:ext>
            </a:extLst>
          </p:cNvPr>
          <p:cNvSpPr txBox="1"/>
          <p:nvPr/>
        </p:nvSpPr>
        <p:spPr>
          <a:xfrm>
            <a:off x="11235960" y="5549760"/>
            <a:ext cx="13622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Contact</a:t>
            </a:r>
          </a:p>
        </p:txBody>
      </p:sp>
      <p:sp>
        <p:nvSpPr>
          <p:cNvPr id="10" name="Freeform: Shape 9">
            <a:extLst>
              <a:ext uri="{FF2B5EF4-FFF2-40B4-BE49-F238E27FC236}">
                <a16:creationId xmlns:a16="http://schemas.microsoft.com/office/drawing/2014/main" id="{0E1FE6F2-6332-46D3-B017-3F003B57BB5C}"/>
              </a:ext>
            </a:extLst>
          </p:cNvPr>
          <p:cNvSpPr/>
          <p:nvPr/>
        </p:nvSpPr>
        <p:spPr>
          <a:xfrm>
            <a:off x="6353280" y="72993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11" name="Freeform: Shape 10">
            <a:extLst>
              <a:ext uri="{FF2B5EF4-FFF2-40B4-BE49-F238E27FC236}">
                <a16:creationId xmlns:a16="http://schemas.microsoft.com/office/drawing/2014/main" id="{777B584C-53BB-48DD-99DD-A6CFC8F22D84}"/>
              </a:ext>
            </a:extLst>
          </p:cNvPr>
          <p:cNvSpPr/>
          <p:nvPr/>
        </p:nvSpPr>
        <p:spPr>
          <a:xfrm>
            <a:off x="6801840" y="6448320"/>
            <a:ext cx="0" cy="740159"/>
          </a:xfrm>
          <a:custGeom>
            <a:avLst/>
            <a:gdLst/>
            <a:ahLst/>
            <a:cxnLst>
              <a:cxn ang="3cd4">
                <a:pos x="hc" y="t"/>
              </a:cxn>
              <a:cxn ang="cd2">
                <a:pos x="l" y="vc"/>
              </a:cxn>
              <a:cxn ang="cd4">
                <a:pos x="hc" y="b"/>
              </a:cxn>
              <a:cxn ang="0">
                <a:pos x="r" y="vc"/>
              </a:cxn>
            </a:cxnLst>
            <a:rect l="l" t="t" r="r" b="b"/>
            <a:pathLst>
              <a:path h="2057" fill="none">
                <a:moveTo>
                  <a:pt x="0" y="0"/>
                </a:moveTo>
                <a:lnTo>
                  <a:pt x="0" y="205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Freeform: Shape 11">
            <a:extLst>
              <a:ext uri="{FF2B5EF4-FFF2-40B4-BE49-F238E27FC236}">
                <a16:creationId xmlns:a16="http://schemas.microsoft.com/office/drawing/2014/main" id="{F669B2F0-5B30-44DD-8203-444C00DA50FF}"/>
              </a:ext>
            </a:extLst>
          </p:cNvPr>
          <p:cNvSpPr/>
          <p:nvPr/>
        </p:nvSpPr>
        <p:spPr>
          <a:xfrm>
            <a:off x="7589519" y="6746399"/>
            <a:ext cx="1646280" cy="568440"/>
          </a:xfrm>
          <a:custGeom>
            <a:avLst/>
            <a:gdLst/>
            <a:ahLst/>
            <a:cxnLst>
              <a:cxn ang="3cd4">
                <a:pos x="hc" y="t"/>
              </a:cxn>
              <a:cxn ang="cd2">
                <a:pos x="l" y="vc"/>
              </a:cxn>
              <a:cxn ang="cd4">
                <a:pos x="hc" y="b"/>
              </a:cxn>
              <a:cxn ang="0">
                <a:pos x="r" y="vc"/>
              </a:cxn>
            </a:cxnLst>
            <a:rect l="l" t="t" r="r" b="b"/>
            <a:pathLst>
              <a:path w="4574" h="1580" fill="none">
                <a:moveTo>
                  <a:pt x="4574" y="0"/>
                </a:moveTo>
                <a:lnTo>
                  <a:pt x="0" y="1580"/>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Freeform: Shape 12">
            <a:extLst>
              <a:ext uri="{FF2B5EF4-FFF2-40B4-BE49-F238E27FC236}">
                <a16:creationId xmlns:a16="http://schemas.microsoft.com/office/drawing/2014/main" id="{1841B9A2-FB9B-4044-B34B-AAAFC21D5F57}"/>
              </a:ext>
            </a:extLst>
          </p:cNvPr>
          <p:cNvSpPr/>
          <p:nvPr/>
        </p:nvSpPr>
        <p:spPr>
          <a:xfrm>
            <a:off x="7406640" y="5624280"/>
            <a:ext cx="2842920" cy="1507680"/>
          </a:xfrm>
          <a:custGeom>
            <a:avLst/>
            <a:gdLst/>
            <a:ahLst/>
            <a:cxnLst>
              <a:cxn ang="3cd4">
                <a:pos x="hc" y="t"/>
              </a:cxn>
              <a:cxn ang="cd2">
                <a:pos x="l" y="vc"/>
              </a:cxn>
              <a:cxn ang="cd4">
                <a:pos x="hc" y="b"/>
              </a:cxn>
              <a:cxn ang="0">
                <a:pos x="r" y="vc"/>
              </a:cxn>
            </a:cxnLst>
            <a:rect l="l" t="t" r="r" b="b"/>
            <a:pathLst>
              <a:path w="7898" h="4189" fill="none">
                <a:moveTo>
                  <a:pt x="7898" y="0"/>
                </a:moveTo>
                <a:lnTo>
                  <a:pt x="0" y="4189"/>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4" name="Freeform: Shape 13">
            <a:extLst>
              <a:ext uri="{FF2B5EF4-FFF2-40B4-BE49-F238E27FC236}">
                <a16:creationId xmlns:a16="http://schemas.microsoft.com/office/drawing/2014/main" id="{719F6074-4D16-4D65-AE7E-739DA1D04A25}"/>
              </a:ext>
            </a:extLst>
          </p:cNvPr>
          <p:cNvSpPr/>
          <p:nvPr/>
        </p:nvSpPr>
        <p:spPr>
          <a:xfrm>
            <a:off x="7772400" y="5928120"/>
            <a:ext cx="4179959" cy="1569599"/>
          </a:xfrm>
          <a:custGeom>
            <a:avLst/>
            <a:gdLst/>
            <a:ahLst/>
            <a:cxnLst>
              <a:cxn ang="3cd4">
                <a:pos x="hc" y="t"/>
              </a:cxn>
              <a:cxn ang="cd2">
                <a:pos x="l" y="vc"/>
              </a:cxn>
              <a:cxn ang="cd4">
                <a:pos x="hc" y="b"/>
              </a:cxn>
              <a:cxn ang="0">
                <a:pos x="r" y="vc"/>
              </a:cxn>
            </a:cxnLst>
            <a:rect l="l" t="t" r="r" b="b"/>
            <a:pathLst>
              <a:path w="11612" h="4361" fill="none">
                <a:moveTo>
                  <a:pt x="11612" y="0"/>
                </a:moveTo>
                <a:lnTo>
                  <a:pt x="0" y="4361"/>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5" name="Freeform: Shape 14">
            <a:extLst>
              <a:ext uri="{FF2B5EF4-FFF2-40B4-BE49-F238E27FC236}">
                <a16:creationId xmlns:a16="http://schemas.microsoft.com/office/drawing/2014/main" id="{B271AAB1-2C9E-4322-A634-E08CA1D58272}"/>
              </a:ext>
            </a:extLst>
          </p:cNvPr>
          <p:cNvSpPr/>
          <p:nvPr/>
        </p:nvSpPr>
        <p:spPr>
          <a:xfrm>
            <a:off x="5504040" y="5750640"/>
            <a:ext cx="848879" cy="1548360"/>
          </a:xfrm>
          <a:custGeom>
            <a:avLst/>
            <a:gdLst/>
            <a:ahLst/>
            <a:cxnLst>
              <a:cxn ang="3cd4">
                <a:pos x="hc" y="t"/>
              </a:cxn>
              <a:cxn ang="cd2">
                <a:pos x="l" y="vc"/>
              </a:cxn>
              <a:cxn ang="cd4">
                <a:pos x="hc" y="b"/>
              </a:cxn>
              <a:cxn ang="0">
                <a:pos x="r" y="vc"/>
              </a:cxn>
            </a:cxnLst>
            <a:rect l="l" t="t" r="r" b="b"/>
            <a:pathLst>
              <a:path w="2359" h="4302" fill="none">
                <a:moveTo>
                  <a:pt x="0" y="0"/>
                </a:moveTo>
                <a:lnTo>
                  <a:pt x="2359" y="4302"/>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6" name="Freeform: Shape 15">
            <a:extLst>
              <a:ext uri="{FF2B5EF4-FFF2-40B4-BE49-F238E27FC236}">
                <a16:creationId xmlns:a16="http://schemas.microsoft.com/office/drawing/2014/main" id="{1BA04D3D-BBAF-4A1E-8463-5704E0FC18F0}"/>
              </a:ext>
            </a:extLst>
          </p:cNvPr>
          <p:cNvSpPr/>
          <p:nvPr/>
        </p:nvSpPr>
        <p:spPr>
          <a:xfrm>
            <a:off x="4054320" y="5971679"/>
            <a:ext cx="2163240" cy="1434600"/>
          </a:xfrm>
          <a:custGeom>
            <a:avLst/>
            <a:gdLst/>
            <a:ahLst/>
            <a:cxnLst>
              <a:cxn ang="3cd4">
                <a:pos x="hc" y="t"/>
              </a:cxn>
              <a:cxn ang="cd2">
                <a:pos x="l" y="vc"/>
              </a:cxn>
              <a:cxn ang="cd4">
                <a:pos x="hc" y="b"/>
              </a:cxn>
              <a:cxn ang="0">
                <a:pos x="r" y="vc"/>
              </a:cxn>
            </a:cxnLst>
            <a:rect l="l" t="t" r="r" b="b"/>
            <a:pathLst>
              <a:path w="6010" h="3986" fill="none">
                <a:moveTo>
                  <a:pt x="0" y="0"/>
                </a:moveTo>
                <a:lnTo>
                  <a:pt x="6010" y="3986"/>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7" name="Freeform: Shape 16">
            <a:extLst>
              <a:ext uri="{FF2B5EF4-FFF2-40B4-BE49-F238E27FC236}">
                <a16:creationId xmlns:a16="http://schemas.microsoft.com/office/drawing/2014/main" id="{CD1D21F5-BD66-4A85-A2CE-3AD3DFE1DB28}"/>
              </a:ext>
            </a:extLst>
          </p:cNvPr>
          <p:cNvSpPr/>
          <p:nvPr/>
        </p:nvSpPr>
        <p:spPr>
          <a:xfrm>
            <a:off x="2386440" y="5419080"/>
            <a:ext cx="3648239" cy="2078640"/>
          </a:xfrm>
          <a:custGeom>
            <a:avLst/>
            <a:gdLst/>
            <a:ahLst/>
            <a:cxnLst>
              <a:cxn ang="3cd4">
                <a:pos x="hc" y="t"/>
              </a:cxn>
              <a:cxn ang="cd2">
                <a:pos x="l" y="vc"/>
              </a:cxn>
              <a:cxn ang="cd4">
                <a:pos x="hc" y="b"/>
              </a:cxn>
              <a:cxn ang="0">
                <a:pos x="r" y="vc"/>
              </a:cxn>
            </a:cxnLst>
            <a:rect l="l" t="t" r="r" b="b"/>
            <a:pathLst>
              <a:path w="10135" h="5775" fill="none">
                <a:moveTo>
                  <a:pt x="0" y="0"/>
                </a:moveTo>
                <a:lnTo>
                  <a:pt x="10135" y="5775"/>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8" name="Freeform: Shape 17">
            <a:extLst>
              <a:ext uri="{FF2B5EF4-FFF2-40B4-BE49-F238E27FC236}">
                <a16:creationId xmlns:a16="http://schemas.microsoft.com/office/drawing/2014/main" id="{22764096-72D9-4C07-81A8-CAADE7D7FDB8}"/>
              </a:ext>
            </a:extLst>
          </p:cNvPr>
          <p:cNvSpPr/>
          <p:nvPr/>
        </p:nvSpPr>
        <p:spPr>
          <a:xfrm>
            <a:off x="7040880" y="5747760"/>
            <a:ext cx="1283760" cy="1384200"/>
          </a:xfrm>
          <a:custGeom>
            <a:avLst/>
            <a:gdLst/>
            <a:ahLst/>
            <a:cxnLst>
              <a:cxn ang="3cd4">
                <a:pos x="hc" y="t"/>
              </a:cxn>
              <a:cxn ang="cd2">
                <a:pos x="l" y="vc"/>
              </a:cxn>
              <a:cxn ang="cd4">
                <a:pos x="hc" y="b"/>
              </a:cxn>
              <a:cxn ang="0">
                <a:pos x="r" y="vc"/>
              </a:cxn>
            </a:cxnLst>
            <a:rect l="l" t="t" r="r" b="b"/>
            <a:pathLst>
              <a:path w="3567" h="3846" fill="none">
                <a:moveTo>
                  <a:pt x="3567" y="0"/>
                </a:moveTo>
                <a:lnTo>
                  <a:pt x="0" y="3846"/>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9" name="Text Placeholder 18">
            <a:extLst>
              <a:ext uri="{FF2B5EF4-FFF2-40B4-BE49-F238E27FC236}">
                <a16:creationId xmlns:a16="http://schemas.microsoft.com/office/drawing/2014/main" id="{D116D7ED-B5B3-4959-A090-2E82728F5BB0}"/>
              </a:ext>
            </a:extLst>
          </p:cNvPr>
          <p:cNvSpPr txBox="1">
            <a:spLocks noGrp="1"/>
          </p:cNvSpPr>
          <p:nvPr>
            <p:ph type="body" idx="4294967295"/>
          </p:nvPr>
        </p:nvSpPr>
        <p:spPr>
          <a:xfrm>
            <a:off x="1280159" y="1791000"/>
            <a:ext cx="12167999" cy="1317960"/>
          </a:xfrm>
        </p:spPr>
        <p:txBody>
          <a:bodyPr/>
          <a:lstStyle/>
          <a:p>
            <a:pPr lvl="0">
              <a:buClr>
                <a:srgbClr val="669999"/>
              </a:buClr>
              <a:buSzPct val="45000"/>
            </a:pPr>
            <a:r>
              <a:rPr lang="en-US" dirty="0"/>
              <a:t>What's wrong with this design?</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20" name="TextBox 19">
            <a:extLst>
              <a:ext uri="{FF2B5EF4-FFF2-40B4-BE49-F238E27FC236}">
                <a16:creationId xmlns:a16="http://schemas.microsoft.com/office/drawing/2014/main" id="{94A71CCC-5F04-4476-BD9D-C37DF2B8BDDD}"/>
              </a:ext>
            </a:extLst>
          </p:cNvPr>
          <p:cNvSpPr txBox="1"/>
          <p:nvPr/>
        </p:nvSpPr>
        <p:spPr>
          <a:xfrm>
            <a:off x="8754120" y="6270480"/>
            <a:ext cx="10749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Order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CD9B-1159-4123-B2A7-7D89F631125D}"/>
              </a:ext>
            </a:extLst>
          </p:cNvPr>
          <p:cNvSpPr txBox="1">
            <a:spLocks noGrp="1"/>
          </p:cNvSpPr>
          <p:nvPr>
            <p:ph type="title" idx="4294967295"/>
          </p:nvPr>
        </p:nvSpPr>
        <p:spPr>
          <a:xfrm>
            <a:off x="1044719" y="277200"/>
            <a:ext cx="12540239" cy="1526760"/>
          </a:xfrm>
        </p:spPr>
        <p:txBody>
          <a:bodyPr/>
          <a:lstStyle/>
          <a:p>
            <a:pPr lvl="0"/>
            <a:r>
              <a:rPr lang="en-US"/>
              <a:t>AntiPatterns to Avoid</a:t>
            </a:r>
          </a:p>
        </p:txBody>
      </p:sp>
      <p:sp>
        <p:nvSpPr>
          <p:cNvPr id="3" name="Text Placeholder 2">
            <a:extLst>
              <a:ext uri="{FF2B5EF4-FFF2-40B4-BE49-F238E27FC236}">
                <a16:creationId xmlns:a16="http://schemas.microsoft.com/office/drawing/2014/main" id="{543730C7-5840-441B-B81A-543205F24EE4}"/>
              </a:ext>
            </a:extLst>
          </p:cNvPr>
          <p:cNvSpPr txBox="1">
            <a:spLocks noGrp="1"/>
          </p:cNvSpPr>
          <p:nvPr>
            <p:ph type="body" idx="4294967295"/>
          </p:nvPr>
        </p:nvSpPr>
        <p:spPr>
          <a:xfrm>
            <a:off x="1097280" y="914400"/>
            <a:ext cx="12371400" cy="6797880"/>
          </a:xfrm>
        </p:spPr>
        <p:txBody>
          <a:bodyPr/>
          <a:lstStyle/>
          <a:p>
            <a:pPr lvl="0"/>
            <a:endParaRPr lang="en-US" sz="2800" dirty="0"/>
          </a:p>
          <a:p>
            <a:pPr lvl="0">
              <a:buClr>
                <a:srgbClr val="996633"/>
              </a:buClr>
              <a:buSzPct val="100000"/>
              <a:buAutoNum type="arabicParenR"/>
            </a:pPr>
            <a:r>
              <a:rPr lang="en-US" sz="2800" dirty="0"/>
              <a:t>  Letting features creep into the services destroying their original intent</a:t>
            </a:r>
          </a:p>
          <a:p>
            <a:pPr lvl="0">
              <a:buClr>
                <a:srgbClr val="996633"/>
              </a:buClr>
              <a:buSzPct val="100000"/>
              <a:buAutoNum type="arabicParenR"/>
            </a:pPr>
            <a:r>
              <a:rPr lang="en-US" sz="2800" dirty="0"/>
              <a:t>  Not Taking automation seriously - testing, CD, monitoring.</a:t>
            </a:r>
          </a:p>
          <a:p>
            <a:pPr lvl="0">
              <a:buClr>
                <a:srgbClr val="996633"/>
              </a:buClr>
              <a:buSzPct val="100000"/>
              <a:buAutoNum type="arabicParenR"/>
            </a:pPr>
            <a:r>
              <a:rPr lang="en-US" sz="2800" dirty="0"/>
              <a:t>  Decomposing horizontally instead of vertically</a:t>
            </a:r>
          </a:p>
          <a:p>
            <a:pPr marL="457200" lvl="1" indent="-457200" hangingPunct="0">
              <a:spcBef>
                <a:spcPts val="0"/>
              </a:spcBef>
              <a:spcAft>
                <a:spcPts val="1709"/>
              </a:spcAft>
            </a:pPr>
            <a:r>
              <a:rPr lang="en-US" sz="2800" dirty="0">
                <a:solidFill>
                  <a:srgbClr val="666666"/>
                </a:solidFill>
                <a:latin typeface="Arial" pitchFamily="34"/>
                <a:cs typeface="Tahoma" pitchFamily="2"/>
              </a:rPr>
              <a:t>Merely creates bad dependencies.</a:t>
            </a:r>
          </a:p>
          <a:p>
            <a:pPr lvl="0">
              <a:buClr>
                <a:srgbClr val="996633"/>
              </a:buClr>
              <a:buSzPct val="100000"/>
              <a:buAutoNum type="arabicParenR"/>
            </a:pPr>
            <a:r>
              <a:rPr lang="en-US" sz="2800" dirty="0"/>
              <a:t>  Relying on consumer sign-off.</a:t>
            </a:r>
          </a:p>
          <a:p>
            <a:pPr marL="457200" lvl="1" indent="-457200" hangingPunct="0">
              <a:spcBef>
                <a:spcPts val="0"/>
              </a:spcBef>
              <a:spcAft>
                <a:spcPts val="1709"/>
              </a:spcAft>
            </a:pPr>
            <a:r>
              <a:rPr lang="en-US" sz="2800" dirty="0">
                <a:solidFill>
                  <a:srgbClr val="666666"/>
                </a:solidFill>
                <a:latin typeface="Arial" pitchFamily="34"/>
                <a:cs typeface="Tahoma" pitchFamily="2"/>
              </a:rPr>
              <a:t>i.e. Service has three consumers, have to wait for all three to approve prod push.</a:t>
            </a:r>
          </a:p>
          <a:p>
            <a:pPr marL="457200" lvl="1" indent="-457200" hangingPunct="0">
              <a:spcBef>
                <a:spcPts val="0"/>
              </a:spcBef>
              <a:spcAft>
                <a:spcPts val="1709"/>
              </a:spcAft>
            </a:pPr>
            <a:r>
              <a:rPr lang="en-US" sz="2800" dirty="0">
                <a:solidFill>
                  <a:srgbClr val="666666"/>
                </a:solidFill>
                <a:latin typeface="Arial" pitchFamily="34"/>
                <a:cs typeface="Tahoma" pitchFamily="2"/>
              </a:rPr>
              <a:t>Kills agility.</a:t>
            </a:r>
          </a:p>
          <a:p>
            <a:pPr lvl="0">
              <a:buClr>
                <a:srgbClr val="996633"/>
              </a:buClr>
              <a:buSzPct val="100000"/>
              <a:buAutoNum type="arabicParenR"/>
            </a:pPr>
            <a:r>
              <a:rPr lang="en-US" sz="2800" dirty="0"/>
              <a:t>  Manual configuration management</a:t>
            </a:r>
          </a:p>
          <a:p>
            <a:pPr lvl="0">
              <a:buClr>
                <a:srgbClr val="996633"/>
              </a:buClr>
              <a:buSzPct val="100000"/>
              <a:buAutoNum type="arabicParenR"/>
            </a:pPr>
            <a:r>
              <a:rPr lang="en-US" sz="2800" dirty="0"/>
              <a:t>  Versioning avoidance / have a versioning strategy</a:t>
            </a:r>
          </a:p>
          <a:p>
            <a:pPr lvl="0">
              <a:buClr>
                <a:srgbClr val="996633"/>
              </a:buClr>
              <a:buSzPct val="100000"/>
              <a:buAutoNum type="arabicParenR"/>
            </a:pPr>
            <a:r>
              <a:rPr lang="en-US" sz="2800" dirty="0"/>
              <a:t>  Not using API gateway based on consumers.</a:t>
            </a:r>
          </a:p>
        </p:txBody>
      </p:sp>
      <p:sp>
        <p:nvSpPr>
          <p:cNvPr id="4" name="TextBox 3">
            <a:extLst>
              <a:ext uri="{FF2B5EF4-FFF2-40B4-BE49-F238E27FC236}">
                <a16:creationId xmlns:a16="http://schemas.microsoft.com/office/drawing/2014/main" id="{1EB1024B-C10D-4BDB-98C8-EE71ADDD08E7}"/>
              </a:ext>
            </a:extLst>
          </p:cNvPr>
          <p:cNvSpPr txBox="1"/>
          <p:nvPr/>
        </p:nvSpPr>
        <p:spPr>
          <a:xfrm>
            <a:off x="6217919" y="7985519"/>
            <a:ext cx="7045303" cy="35633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SzPct val="45000"/>
              <a:tabLst/>
            </a:pPr>
            <a:r>
              <a:rPr lang="en-US" sz="1800" b="0" i="0" u="none" strike="noStrike" kern="1200" dirty="0">
                <a:ln>
                  <a:noFill/>
                </a:ln>
                <a:latin typeface="Arial" pitchFamily="18"/>
                <a:ea typeface="Microsoft YaHei" pitchFamily="2"/>
                <a:cs typeface="Mangal" pitchFamily="2"/>
              </a:rPr>
              <a:t>Source:  </a:t>
            </a:r>
            <a:r>
              <a:rPr lang="en-US" sz="1800" b="0" i="0" u="none" strike="noStrike" kern="1200" dirty="0">
                <a:ln>
                  <a:noFill/>
                </a:ln>
                <a:latin typeface="Arial" pitchFamily="18"/>
                <a:ea typeface="Microsoft YaHei" pitchFamily="2"/>
                <a:cs typeface="Mangal" pitchFamily="2"/>
                <a:hlinkClick r:id="rId3"/>
              </a:rPr>
              <a:t>http://www.infoq.com/articles/seven-uservices-antipatterns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270C-A6C5-494A-9518-FC0ACE151B1C}"/>
              </a:ext>
            </a:extLst>
          </p:cNvPr>
          <p:cNvSpPr txBox="1">
            <a:spLocks noGrp="1"/>
          </p:cNvSpPr>
          <p:nvPr>
            <p:ph type="title" idx="4294967295"/>
          </p:nvPr>
        </p:nvSpPr>
        <p:spPr>
          <a:xfrm>
            <a:off x="1044719" y="277200"/>
            <a:ext cx="12540239" cy="1526760"/>
          </a:xfrm>
        </p:spPr>
        <p:txBody>
          <a:bodyPr/>
          <a:lstStyle/>
          <a:p>
            <a:pPr lvl="0"/>
            <a:r>
              <a:rPr lang="en-US"/>
              <a:t>AntiPattern – Monolithic Persistence</a:t>
            </a:r>
          </a:p>
        </p:txBody>
      </p:sp>
      <p:sp>
        <p:nvSpPr>
          <p:cNvPr id="3" name="TextBox 2">
            <a:extLst>
              <a:ext uri="{FF2B5EF4-FFF2-40B4-BE49-F238E27FC236}">
                <a16:creationId xmlns:a16="http://schemas.microsoft.com/office/drawing/2014/main" id="{0DA7B10B-6BEA-46BB-92D0-C36FD324910F}"/>
              </a:ext>
            </a:extLst>
          </p:cNvPr>
          <p:cNvSpPr txBox="1"/>
          <p:nvPr/>
        </p:nvSpPr>
        <p:spPr>
          <a:xfrm>
            <a:off x="5052240" y="5204160"/>
            <a:ext cx="86075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Cart</a:t>
            </a:r>
          </a:p>
        </p:txBody>
      </p:sp>
      <p:sp>
        <p:nvSpPr>
          <p:cNvPr id="4" name="TextBox 3">
            <a:extLst>
              <a:ext uri="{FF2B5EF4-FFF2-40B4-BE49-F238E27FC236}">
                <a16:creationId xmlns:a16="http://schemas.microsoft.com/office/drawing/2014/main" id="{C44800E9-CA10-4E06-9E66-8BF64BEA391E}"/>
              </a:ext>
            </a:extLst>
          </p:cNvPr>
          <p:cNvSpPr txBox="1"/>
          <p:nvPr/>
        </p:nvSpPr>
        <p:spPr>
          <a:xfrm>
            <a:off x="3339719" y="5438520"/>
            <a:ext cx="14688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Reviews</a:t>
            </a:r>
          </a:p>
        </p:txBody>
      </p:sp>
      <p:sp>
        <p:nvSpPr>
          <p:cNvPr id="5" name="TextBox 4">
            <a:extLst>
              <a:ext uri="{FF2B5EF4-FFF2-40B4-BE49-F238E27FC236}">
                <a16:creationId xmlns:a16="http://schemas.microsoft.com/office/drawing/2014/main" id="{5D04A0CD-6408-468B-AD2A-8089138E6E4F}"/>
              </a:ext>
            </a:extLst>
          </p:cNvPr>
          <p:cNvSpPr txBox="1"/>
          <p:nvPr/>
        </p:nvSpPr>
        <p:spPr>
          <a:xfrm>
            <a:off x="7553519" y="5328360"/>
            <a:ext cx="15760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6" name="TextBox 5">
            <a:extLst>
              <a:ext uri="{FF2B5EF4-FFF2-40B4-BE49-F238E27FC236}">
                <a16:creationId xmlns:a16="http://schemas.microsoft.com/office/drawing/2014/main" id="{1F31C3EA-A29E-4841-8070-4A489E986132}"/>
              </a:ext>
            </a:extLst>
          </p:cNvPr>
          <p:cNvSpPr txBox="1"/>
          <p:nvPr/>
        </p:nvSpPr>
        <p:spPr>
          <a:xfrm>
            <a:off x="6006240" y="5895000"/>
            <a:ext cx="16473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Customer</a:t>
            </a:r>
          </a:p>
        </p:txBody>
      </p:sp>
      <p:sp>
        <p:nvSpPr>
          <p:cNvPr id="7" name="TextBox 6">
            <a:extLst>
              <a:ext uri="{FF2B5EF4-FFF2-40B4-BE49-F238E27FC236}">
                <a16:creationId xmlns:a16="http://schemas.microsoft.com/office/drawing/2014/main" id="{EFD76340-ED69-4EA8-830C-C7D143AF9FAD}"/>
              </a:ext>
            </a:extLst>
          </p:cNvPr>
          <p:cNvSpPr txBox="1"/>
          <p:nvPr/>
        </p:nvSpPr>
        <p:spPr>
          <a:xfrm>
            <a:off x="9633600" y="5160960"/>
            <a:ext cx="15228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Payment</a:t>
            </a:r>
          </a:p>
        </p:txBody>
      </p:sp>
      <p:sp>
        <p:nvSpPr>
          <p:cNvPr id="8" name="TextBox 7">
            <a:extLst>
              <a:ext uri="{FF2B5EF4-FFF2-40B4-BE49-F238E27FC236}">
                <a16:creationId xmlns:a16="http://schemas.microsoft.com/office/drawing/2014/main" id="{F344750E-3E91-4240-BCA2-D4E429A65D9F}"/>
              </a:ext>
            </a:extLst>
          </p:cNvPr>
          <p:cNvSpPr txBox="1"/>
          <p:nvPr/>
        </p:nvSpPr>
        <p:spPr>
          <a:xfrm>
            <a:off x="1775160" y="4929120"/>
            <a:ext cx="12722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Search</a:t>
            </a:r>
          </a:p>
        </p:txBody>
      </p:sp>
      <p:sp>
        <p:nvSpPr>
          <p:cNvPr id="9" name="TextBox 8">
            <a:extLst>
              <a:ext uri="{FF2B5EF4-FFF2-40B4-BE49-F238E27FC236}">
                <a16:creationId xmlns:a16="http://schemas.microsoft.com/office/drawing/2014/main" id="{6FDAFBC1-6C55-42E3-8F26-DBF7B6875EE3}"/>
              </a:ext>
            </a:extLst>
          </p:cNvPr>
          <p:cNvSpPr txBox="1"/>
          <p:nvPr/>
        </p:nvSpPr>
        <p:spPr>
          <a:xfrm>
            <a:off x="8754120" y="6270480"/>
            <a:ext cx="10749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Order</a:t>
            </a:r>
          </a:p>
        </p:txBody>
      </p:sp>
      <p:sp>
        <p:nvSpPr>
          <p:cNvPr id="10" name="TextBox 9">
            <a:extLst>
              <a:ext uri="{FF2B5EF4-FFF2-40B4-BE49-F238E27FC236}">
                <a16:creationId xmlns:a16="http://schemas.microsoft.com/office/drawing/2014/main" id="{00A17405-4682-4605-9C83-A39C10617D71}"/>
              </a:ext>
            </a:extLst>
          </p:cNvPr>
          <p:cNvSpPr txBox="1"/>
          <p:nvPr/>
        </p:nvSpPr>
        <p:spPr>
          <a:xfrm>
            <a:off x="11235960" y="5549760"/>
            <a:ext cx="13622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Contact</a:t>
            </a:r>
          </a:p>
        </p:txBody>
      </p:sp>
      <p:sp>
        <p:nvSpPr>
          <p:cNvPr id="11" name="Freeform: Shape 10">
            <a:extLst>
              <a:ext uri="{FF2B5EF4-FFF2-40B4-BE49-F238E27FC236}">
                <a16:creationId xmlns:a16="http://schemas.microsoft.com/office/drawing/2014/main" id="{F6FE6694-702B-46DF-9A2B-6768D0AE1FB6}"/>
              </a:ext>
            </a:extLst>
          </p:cNvPr>
          <p:cNvSpPr/>
          <p:nvPr/>
        </p:nvSpPr>
        <p:spPr>
          <a:xfrm>
            <a:off x="10144080" y="75261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12" name="Freeform: Shape 11">
            <a:extLst>
              <a:ext uri="{FF2B5EF4-FFF2-40B4-BE49-F238E27FC236}">
                <a16:creationId xmlns:a16="http://schemas.microsoft.com/office/drawing/2014/main" id="{4F1F987E-5F65-4AA2-A8D5-891C0F47A41C}"/>
              </a:ext>
            </a:extLst>
          </p:cNvPr>
          <p:cNvSpPr/>
          <p:nvPr/>
        </p:nvSpPr>
        <p:spPr>
          <a:xfrm>
            <a:off x="6801840" y="6448320"/>
            <a:ext cx="0" cy="740159"/>
          </a:xfrm>
          <a:custGeom>
            <a:avLst/>
            <a:gdLst/>
            <a:ahLst/>
            <a:cxnLst>
              <a:cxn ang="3cd4">
                <a:pos x="hc" y="t"/>
              </a:cxn>
              <a:cxn ang="cd2">
                <a:pos x="l" y="vc"/>
              </a:cxn>
              <a:cxn ang="cd4">
                <a:pos x="hc" y="b"/>
              </a:cxn>
              <a:cxn ang="0">
                <a:pos x="r" y="vc"/>
              </a:cxn>
            </a:cxnLst>
            <a:rect l="l" t="t" r="r" b="b"/>
            <a:pathLst>
              <a:path h="2057" fill="none">
                <a:moveTo>
                  <a:pt x="0" y="0"/>
                </a:moveTo>
                <a:lnTo>
                  <a:pt x="0" y="205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Freeform: Shape 12">
            <a:extLst>
              <a:ext uri="{FF2B5EF4-FFF2-40B4-BE49-F238E27FC236}">
                <a16:creationId xmlns:a16="http://schemas.microsoft.com/office/drawing/2014/main" id="{85A76121-A6C7-4C8C-9A0C-C15B5D7737F9}"/>
              </a:ext>
            </a:extLst>
          </p:cNvPr>
          <p:cNvSpPr/>
          <p:nvPr/>
        </p:nvSpPr>
        <p:spPr>
          <a:xfrm>
            <a:off x="9488160" y="6746399"/>
            <a:ext cx="0" cy="884520"/>
          </a:xfrm>
          <a:custGeom>
            <a:avLst/>
            <a:gdLst/>
            <a:ahLst/>
            <a:cxnLst>
              <a:cxn ang="3cd4">
                <a:pos x="hc" y="t"/>
              </a:cxn>
              <a:cxn ang="cd2">
                <a:pos x="l" y="vc"/>
              </a:cxn>
              <a:cxn ang="cd4">
                <a:pos x="hc" y="b"/>
              </a:cxn>
              <a:cxn ang="0">
                <a:pos x="r" y="vc"/>
              </a:cxn>
            </a:cxnLst>
            <a:rect l="l" t="t" r="r" b="b"/>
            <a:pathLst>
              <a:path h="2458" fill="none">
                <a:moveTo>
                  <a:pt x="0" y="0"/>
                </a:moveTo>
                <a:lnTo>
                  <a:pt x="0" y="2458"/>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4" name="Freeform: Shape 13">
            <a:extLst>
              <a:ext uri="{FF2B5EF4-FFF2-40B4-BE49-F238E27FC236}">
                <a16:creationId xmlns:a16="http://schemas.microsoft.com/office/drawing/2014/main" id="{DF9CBE8D-2609-41DE-A8C8-7A27A5E865DD}"/>
              </a:ext>
            </a:extLst>
          </p:cNvPr>
          <p:cNvSpPr/>
          <p:nvPr/>
        </p:nvSpPr>
        <p:spPr>
          <a:xfrm>
            <a:off x="10609920" y="5804280"/>
            <a:ext cx="0" cy="1715760"/>
          </a:xfrm>
          <a:custGeom>
            <a:avLst/>
            <a:gdLst/>
            <a:ahLst/>
            <a:cxnLst>
              <a:cxn ang="3cd4">
                <a:pos x="hc" y="t"/>
              </a:cxn>
              <a:cxn ang="cd2">
                <a:pos x="l" y="vc"/>
              </a:cxn>
              <a:cxn ang="cd4">
                <a:pos x="hc" y="b"/>
              </a:cxn>
              <a:cxn ang="0">
                <a:pos x="r" y="vc"/>
              </a:cxn>
            </a:cxnLst>
            <a:rect l="l" t="t" r="r" b="b"/>
            <a:pathLst>
              <a:path h="4767" fill="none">
                <a:moveTo>
                  <a:pt x="0" y="0"/>
                </a:moveTo>
                <a:lnTo>
                  <a:pt x="0" y="476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5" name="Freeform: Shape 14">
            <a:extLst>
              <a:ext uri="{FF2B5EF4-FFF2-40B4-BE49-F238E27FC236}">
                <a16:creationId xmlns:a16="http://schemas.microsoft.com/office/drawing/2014/main" id="{1D1988E5-D064-4964-ABF3-FD1B0BEF1AA8}"/>
              </a:ext>
            </a:extLst>
          </p:cNvPr>
          <p:cNvSpPr/>
          <p:nvPr/>
        </p:nvSpPr>
        <p:spPr>
          <a:xfrm>
            <a:off x="11952360" y="5928120"/>
            <a:ext cx="0" cy="994680"/>
          </a:xfrm>
          <a:custGeom>
            <a:avLst/>
            <a:gdLst/>
            <a:ahLst/>
            <a:cxnLst>
              <a:cxn ang="3cd4">
                <a:pos x="hc" y="t"/>
              </a:cxn>
              <a:cxn ang="cd2">
                <a:pos x="l" y="vc"/>
              </a:cxn>
              <a:cxn ang="cd4">
                <a:pos x="hc" y="b"/>
              </a:cxn>
              <a:cxn ang="0">
                <a:pos x="r" y="vc"/>
              </a:cxn>
            </a:cxnLst>
            <a:rect l="l" t="t" r="r" b="b"/>
            <a:pathLst>
              <a:path w="1" h="2764" fill="none">
                <a:moveTo>
                  <a:pt x="1" y="0"/>
                </a:moveTo>
                <a:lnTo>
                  <a:pt x="0" y="2764"/>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6" name="Freeform: Shape 15">
            <a:extLst>
              <a:ext uri="{FF2B5EF4-FFF2-40B4-BE49-F238E27FC236}">
                <a16:creationId xmlns:a16="http://schemas.microsoft.com/office/drawing/2014/main" id="{8FAC1BB1-C0BC-401D-92C9-95B4840D9252}"/>
              </a:ext>
            </a:extLst>
          </p:cNvPr>
          <p:cNvSpPr/>
          <p:nvPr/>
        </p:nvSpPr>
        <p:spPr>
          <a:xfrm>
            <a:off x="5504040" y="5750640"/>
            <a:ext cx="0" cy="1879560"/>
          </a:xfrm>
          <a:custGeom>
            <a:avLst/>
            <a:gdLst/>
            <a:ahLst/>
            <a:cxnLst>
              <a:cxn ang="3cd4">
                <a:pos x="hc" y="t"/>
              </a:cxn>
              <a:cxn ang="cd2">
                <a:pos x="l" y="vc"/>
              </a:cxn>
              <a:cxn ang="cd4">
                <a:pos x="hc" y="b"/>
              </a:cxn>
              <a:cxn ang="0">
                <a:pos x="r" y="vc"/>
              </a:cxn>
            </a:cxnLst>
            <a:rect l="l" t="t" r="r" b="b"/>
            <a:pathLst>
              <a:path h="5222" fill="none">
                <a:moveTo>
                  <a:pt x="0" y="0"/>
                </a:moveTo>
                <a:lnTo>
                  <a:pt x="0" y="5222"/>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7" name="Freeform: Shape 16">
            <a:extLst>
              <a:ext uri="{FF2B5EF4-FFF2-40B4-BE49-F238E27FC236}">
                <a16:creationId xmlns:a16="http://schemas.microsoft.com/office/drawing/2014/main" id="{EF636753-EC62-4D39-90A4-0CD7E0BC8216}"/>
              </a:ext>
            </a:extLst>
          </p:cNvPr>
          <p:cNvSpPr/>
          <p:nvPr/>
        </p:nvSpPr>
        <p:spPr>
          <a:xfrm>
            <a:off x="4054320" y="5971679"/>
            <a:ext cx="0" cy="1138680"/>
          </a:xfrm>
          <a:custGeom>
            <a:avLst/>
            <a:gdLst/>
            <a:ahLst/>
            <a:cxnLst>
              <a:cxn ang="3cd4">
                <a:pos x="hc" y="t"/>
              </a:cxn>
              <a:cxn ang="cd2">
                <a:pos x="l" y="vc"/>
              </a:cxn>
              <a:cxn ang="cd4">
                <a:pos x="hc" y="b"/>
              </a:cxn>
              <a:cxn ang="0">
                <a:pos x="r" y="vc"/>
              </a:cxn>
            </a:cxnLst>
            <a:rect l="l" t="t" r="r" b="b"/>
            <a:pathLst>
              <a:path h="3164" fill="none">
                <a:moveTo>
                  <a:pt x="0" y="0"/>
                </a:moveTo>
                <a:lnTo>
                  <a:pt x="0" y="3164"/>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8" name="Freeform: Shape 17">
            <a:extLst>
              <a:ext uri="{FF2B5EF4-FFF2-40B4-BE49-F238E27FC236}">
                <a16:creationId xmlns:a16="http://schemas.microsoft.com/office/drawing/2014/main" id="{62798485-FA1E-4C61-80D2-CA4C28C2F80B}"/>
              </a:ext>
            </a:extLst>
          </p:cNvPr>
          <p:cNvSpPr/>
          <p:nvPr/>
        </p:nvSpPr>
        <p:spPr>
          <a:xfrm>
            <a:off x="2386079" y="5419080"/>
            <a:ext cx="0" cy="2082960"/>
          </a:xfrm>
          <a:custGeom>
            <a:avLst/>
            <a:gdLst/>
            <a:ahLst/>
            <a:cxnLst>
              <a:cxn ang="3cd4">
                <a:pos x="hc" y="t"/>
              </a:cxn>
              <a:cxn ang="cd2">
                <a:pos x="l" y="vc"/>
              </a:cxn>
              <a:cxn ang="cd4">
                <a:pos x="hc" y="b"/>
              </a:cxn>
              <a:cxn ang="0">
                <a:pos x="r" y="vc"/>
              </a:cxn>
            </a:cxnLst>
            <a:rect l="l" t="t" r="r" b="b"/>
            <a:pathLst>
              <a:path w="1" h="5787" fill="none">
                <a:moveTo>
                  <a:pt x="1" y="0"/>
                </a:moveTo>
                <a:lnTo>
                  <a:pt x="0" y="578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9" name="Freeform: Shape 18">
            <a:extLst>
              <a:ext uri="{FF2B5EF4-FFF2-40B4-BE49-F238E27FC236}">
                <a16:creationId xmlns:a16="http://schemas.microsoft.com/office/drawing/2014/main" id="{D29F7BBB-F386-4FBB-B236-EDCEC8A94419}"/>
              </a:ext>
            </a:extLst>
          </p:cNvPr>
          <p:cNvSpPr/>
          <p:nvPr/>
        </p:nvSpPr>
        <p:spPr>
          <a:xfrm>
            <a:off x="8217000" y="5747760"/>
            <a:ext cx="0" cy="1882800"/>
          </a:xfrm>
          <a:custGeom>
            <a:avLst/>
            <a:gdLst/>
            <a:ahLst/>
            <a:cxnLst>
              <a:cxn ang="3cd4">
                <a:pos x="hc" y="t"/>
              </a:cxn>
              <a:cxn ang="cd2">
                <a:pos x="l" y="vc"/>
              </a:cxn>
              <a:cxn ang="cd4">
                <a:pos x="hc" y="b"/>
              </a:cxn>
              <a:cxn ang="0">
                <a:pos x="r" y="vc"/>
              </a:cxn>
            </a:cxnLst>
            <a:rect l="l" t="t" r="r" b="b"/>
            <a:pathLst>
              <a:path h="5231" fill="none">
                <a:moveTo>
                  <a:pt x="0" y="0"/>
                </a:moveTo>
                <a:lnTo>
                  <a:pt x="0" y="5231"/>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0" name="Text Placeholder 19">
            <a:extLst>
              <a:ext uri="{FF2B5EF4-FFF2-40B4-BE49-F238E27FC236}">
                <a16:creationId xmlns:a16="http://schemas.microsoft.com/office/drawing/2014/main" id="{47050240-9EB6-4829-BF1F-FDFF7E2897E3}"/>
              </a:ext>
            </a:extLst>
          </p:cNvPr>
          <p:cNvSpPr txBox="1">
            <a:spLocks noGrp="1"/>
          </p:cNvSpPr>
          <p:nvPr>
            <p:ph type="body" idx="4294967295"/>
          </p:nvPr>
        </p:nvSpPr>
        <p:spPr>
          <a:xfrm>
            <a:off x="1280159" y="1791000"/>
            <a:ext cx="12167999" cy="2013480"/>
          </a:xfrm>
        </p:spPr>
        <p:txBody>
          <a:bodyPr/>
          <a:lstStyle/>
          <a:p>
            <a:pPr lvl="0">
              <a:buClr>
                <a:srgbClr val="669999"/>
              </a:buClr>
              <a:buSzPct val="45000"/>
            </a:pPr>
            <a:r>
              <a:rPr lang="en-US" dirty="0"/>
              <a:t>What's wrong with this design?</a:t>
            </a:r>
          </a:p>
          <a:p>
            <a:pPr lvl="0">
              <a:buClr>
                <a:srgbClr val="669999"/>
              </a:buClr>
              <a:buSzPct val="45000"/>
            </a:pPr>
            <a:r>
              <a:rPr lang="en-US" dirty="0"/>
              <a:t>Is this better or worse than the shared DB?</a:t>
            </a:r>
          </a:p>
          <a:p>
            <a:pPr marL="571500" lvl="1" indent="-571500" hangingPunct="0">
              <a:spcBef>
                <a:spcPts val="0"/>
              </a:spcBef>
              <a:spcAft>
                <a:spcPts val="1709"/>
              </a:spcAft>
            </a:pPr>
            <a:endParaRPr lang="en-US" sz="3870" dirty="0">
              <a:solidFill>
                <a:srgbClr val="666666"/>
              </a:solidFill>
              <a:latin typeface="Arial" pitchFamily="34"/>
              <a:cs typeface="Tahoma" pitchFamily="2"/>
            </a:endParaRPr>
          </a:p>
        </p:txBody>
      </p:sp>
      <p:sp>
        <p:nvSpPr>
          <p:cNvPr id="21" name="Freeform: Shape 20">
            <a:extLst>
              <a:ext uri="{FF2B5EF4-FFF2-40B4-BE49-F238E27FC236}">
                <a16:creationId xmlns:a16="http://schemas.microsoft.com/office/drawing/2014/main" id="{B2E6D472-9A2F-4EE6-BECB-53AB3C0492C2}"/>
              </a:ext>
            </a:extLst>
          </p:cNvPr>
          <p:cNvSpPr/>
          <p:nvPr/>
        </p:nvSpPr>
        <p:spPr>
          <a:xfrm>
            <a:off x="8976240" y="761760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22" name="Freeform: Shape 21">
            <a:extLst>
              <a:ext uri="{FF2B5EF4-FFF2-40B4-BE49-F238E27FC236}">
                <a16:creationId xmlns:a16="http://schemas.microsoft.com/office/drawing/2014/main" id="{5E398AF0-CB99-449F-B140-42BEF1DE202C}"/>
              </a:ext>
            </a:extLst>
          </p:cNvPr>
          <p:cNvSpPr/>
          <p:nvPr/>
        </p:nvSpPr>
        <p:spPr>
          <a:xfrm>
            <a:off x="7664400" y="770904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23" name="Freeform: Shape 22">
            <a:extLst>
              <a:ext uri="{FF2B5EF4-FFF2-40B4-BE49-F238E27FC236}">
                <a16:creationId xmlns:a16="http://schemas.microsoft.com/office/drawing/2014/main" id="{0E9A2A60-5F9A-462C-B253-CABE99F618D5}"/>
              </a:ext>
            </a:extLst>
          </p:cNvPr>
          <p:cNvSpPr/>
          <p:nvPr/>
        </p:nvSpPr>
        <p:spPr>
          <a:xfrm>
            <a:off x="4975200" y="76809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24" name="Freeform: Shape 23">
            <a:extLst>
              <a:ext uri="{FF2B5EF4-FFF2-40B4-BE49-F238E27FC236}">
                <a16:creationId xmlns:a16="http://schemas.microsoft.com/office/drawing/2014/main" id="{6A606A7E-F091-4386-A71E-AACE7E0F6A3A}"/>
              </a:ext>
            </a:extLst>
          </p:cNvPr>
          <p:cNvSpPr/>
          <p:nvPr/>
        </p:nvSpPr>
        <p:spPr>
          <a:xfrm>
            <a:off x="3474720" y="72237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25" name="Freeform: Shape 24">
            <a:extLst>
              <a:ext uri="{FF2B5EF4-FFF2-40B4-BE49-F238E27FC236}">
                <a16:creationId xmlns:a16="http://schemas.microsoft.com/office/drawing/2014/main" id="{7EAB56F3-33D1-4145-ACD3-FC088DB66911}"/>
              </a:ext>
            </a:extLst>
          </p:cNvPr>
          <p:cNvSpPr/>
          <p:nvPr/>
        </p:nvSpPr>
        <p:spPr>
          <a:xfrm>
            <a:off x="1828800" y="761760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26" name="Freeform: Shape 25">
            <a:extLst>
              <a:ext uri="{FF2B5EF4-FFF2-40B4-BE49-F238E27FC236}">
                <a16:creationId xmlns:a16="http://schemas.microsoft.com/office/drawing/2014/main" id="{5902C6E7-45F8-4FF8-8C86-60ADE495815B}"/>
              </a:ext>
            </a:extLst>
          </p:cNvPr>
          <p:cNvSpPr/>
          <p:nvPr/>
        </p:nvSpPr>
        <p:spPr>
          <a:xfrm>
            <a:off x="6353640" y="729972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27" name="Freeform: Shape 26">
            <a:extLst>
              <a:ext uri="{FF2B5EF4-FFF2-40B4-BE49-F238E27FC236}">
                <a16:creationId xmlns:a16="http://schemas.microsoft.com/office/drawing/2014/main" id="{695A7A18-A913-47F6-950C-EE9E79E26514}"/>
              </a:ext>
            </a:extLst>
          </p:cNvPr>
          <p:cNvSpPr/>
          <p:nvPr/>
        </p:nvSpPr>
        <p:spPr>
          <a:xfrm>
            <a:off x="11376000" y="6977519"/>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DED9-351D-4F94-8327-86563A9C5BB5}"/>
              </a:ext>
            </a:extLst>
          </p:cNvPr>
          <p:cNvSpPr txBox="1">
            <a:spLocks noGrp="1"/>
          </p:cNvSpPr>
          <p:nvPr>
            <p:ph type="title" idx="4294967295"/>
          </p:nvPr>
        </p:nvSpPr>
        <p:spPr>
          <a:xfrm>
            <a:off x="1044719" y="277200"/>
            <a:ext cx="12540239" cy="1526760"/>
          </a:xfrm>
        </p:spPr>
        <p:txBody>
          <a:bodyPr/>
          <a:lstStyle/>
          <a:p>
            <a:pPr lvl="0"/>
            <a:r>
              <a:rPr lang="en-US"/>
              <a:t>Polyglot Persistence</a:t>
            </a:r>
          </a:p>
        </p:txBody>
      </p:sp>
      <p:sp>
        <p:nvSpPr>
          <p:cNvPr id="3" name="TextBox 2">
            <a:extLst>
              <a:ext uri="{FF2B5EF4-FFF2-40B4-BE49-F238E27FC236}">
                <a16:creationId xmlns:a16="http://schemas.microsoft.com/office/drawing/2014/main" id="{8D4CC428-7758-4DD0-8345-80E6699E1D19}"/>
              </a:ext>
            </a:extLst>
          </p:cNvPr>
          <p:cNvSpPr txBox="1"/>
          <p:nvPr/>
        </p:nvSpPr>
        <p:spPr>
          <a:xfrm>
            <a:off x="5052240" y="5204160"/>
            <a:ext cx="86075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Cart</a:t>
            </a:r>
          </a:p>
        </p:txBody>
      </p:sp>
      <p:sp>
        <p:nvSpPr>
          <p:cNvPr id="4" name="TextBox 3">
            <a:extLst>
              <a:ext uri="{FF2B5EF4-FFF2-40B4-BE49-F238E27FC236}">
                <a16:creationId xmlns:a16="http://schemas.microsoft.com/office/drawing/2014/main" id="{1371AF99-8731-4BFE-B81C-53B8A7BDA43F}"/>
              </a:ext>
            </a:extLst>
          </p:cNvPr>
          <p:cNvSpPr txBox="1"/>
          <p:nvPr/>
        </p:nvSpPr>
        <p:spPr>
          <a:xfrm>
            <a:off x="3339719" y="5438520"/>
            <a:ext cx="14688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Reviews</a:t>
            </a:r>
          </a:p>
        </p:txBody>
      </p:sp>
      <p:sp>
        <p:nvSpPr>
          <p:cNvPr id="5" name="TextBox 4">
            <a:extLst>
              <a:ext uri="{FF2B5EF4-FFF2-40B4-BE49-F238E27FC236}">
                <a16:creationId xmlns:a16="http://schemas.microsoft.com/office/drawing/2014/main" id="{A91B1DF5-2837-426B-B5EE-315F40B2A8E3}"/>
              </a:ext>
            </a:extLst>
          </p:cNvPr>
          <p:cNvSpPr txBox="1"/>
          <p:nvPr/>
        </p:nvSpPr>
        <p:spPr>
          <a:xfrm>
            <a:off x="7553519" y="5328360"/>
            <a:ext cx="15760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6" name="TextBox 5">
            <a:extLst>
              <a:ext uri="{FF2B5EF4-FFF2-40B4-BE49-F238E27FC236}">
                <a16:creationId xmlns:a16="http://schemas.microsoft.com/office/drawing/2014/main" id="{8F13F49E-12F0-43BD-959B-DE5B1B431DB8}"/>
              </a:ext>
            </a:extLst>
          </p:cNvPr>
          <p:cNvSpPr txBox="1"/>
          <p:nvPr/>
        </p:nvSpPr>
        <p:spPr>
          <a:xfrm>
            <a:off x="6006240" y="5895000"/>
            <a:ext cx="16473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Customer</a:t>
            </a:r>
          </a:p>
        </p:txBody>
      </p:sp>
      <p:sp>
        <p:nvSpPr>
          <p:cNvPr id="7" name="TextBox 6">
            <a:extLst>
              <a:ext uri="{FF2B5EF4-FFF2-40B4-BE49-F238E27FC236}">
                <a16:creationId xmlns:a16="http://schemas.microsoft.com/office/drawing/2014/main" id="{B8EA821D-C798-4EC8-AA56-74794905F667}"/>
              </a:ext>
            </a:extLst>
          </p:cNvPr>
          <p:cNvSpPr txBox="1"/>
          <p:nvPr/>
        </p:nvSpPr>
        <p:spPr>
          <a:xfrm>
            <a:off x="9633600" y="5160960"/>
            <a:ext cx="15228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Payment</a:t>
            </a:r>
          </a:p>
        </p:txBody>
      </p:sp>
      <p:sp>
        <p:nvSpPr>
          <p:cNvPr id="8" name="TextBox 7">
            <a:extLst>
              <a:ext uri="{FF2B5EF4-FFF2-40B4-BE49-F238E27FC236}">
                <a16:creationId xmlns:a16="http://schemas.microsoft.com/office/drawing/2014/main" id="{645ACA35-F914-4B57-8B89-2C110B5A1944}"/>
              </a:ext>
            </a:extLst>
          </p:cNvPr>
          <p:cNvSpPr txBox="1"/>
          <p:nvPr/>
        </p:nvSpPr>
        <p:spPr>
          <a:xfrm>
            <a:off x="1775160" y="4929120"/>
            <a:ext cx="12722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Search</a:t>
            </a:r>
          </a:p>
        </p:txBody>
      </p:sp>
      <p:sp>
        <p:nvSpPr>
          <p:cNvPr id="9" name="TextBox 8">
            <a:extLst>
              <a:ext uri="{FF2B5EF4-FFF2-40B4-BE49-F238E27FC236}">
                <a16:creationId xmlns:a16="http://schemas.microsoft.com/office/drawing/2014/main" id="{F1F5E9CB-AB2C-431E-A858-C6CFE93C90D8}"/>
              </a:ext>
            </a:extLst>
          </p:cNvPr>
          <p:cNvSpPr txBox="1"/>
          <p:nvPr/>
        </p:nvSpPr>
        <p:spPr>
          <a:xfrm>
            <a:off x="8754120" y="6270480"/>
            <a:ext cx="10749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Order</a:t>
            </a:r>
          </a:p>
        </p:txBody>
      </p:sp>
      <p:sp>
        <p:nvSpPr>
          <p:cNvPr id="10" name="TextBox 9">
            <a:extLst>
              <a:ext uri="{FF2B5EF4-FFF2-40B4-BE49-F238E27FC236}">
                <a16:creationId xmlns:a16="http://schemas.microsoft.com/office/drawing/2014/main" id="{1E6CF33C-1D1A-40DA-84B4-B58D9560ABC0}"/>
              </a:ext>
            </a:extLst>
          </p:cNvPr>
          <p:cNvSpPr txBox="1"/>
          <p:nvPr/>
        </p:nvSpPr>
        <p:spPr>
          <a:xfrm>
            <a:off x="11235960" y="5549760"/>
            <a:ext cx="13622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Contact</a:t>
            </a:r>
          </a:p>
        </p:txBody>
      </p:sp>
      <p:pic>
        <p:nvPicPr>
          <p:cNvPr id="11" name="Picture 10">
            <a:extLst>
              <a:ext uri="{FF2B5EF4-FFF2-40B4-BE49-F238E27FC236}">
                <a16:creationId xmlns:a16="http://schemas.microsoft.com/office/drawing/2014/main" id="{AA593F8A-0DDB-4FD1-93AA-1147F1F3658A}"/>
              </a:ext>
            </a:extLst>
          </p:cNvPr>
          <p:cNvPicPr>
            <a:picLocks noChangeAspect="1"/>
          </p:cNvPicPr>
          <p:nvPr/>
        </p:nvPicPr>
        <p:blipFill>
          <a:blip r:embed="rId3">
            <a:lum/>
            <a:alphaModFix/>
          </a:blip>
          <a:srcRect/>
          <a:stretch>
            <a:fillRect/>
          </a:stretch>
        </p:blipFill>
        <p:spPr>
          <a:xfrm>
            <a:off x="2546280" y="6956640"/>
            <a:ext cx="2571839" cy="674280"/>
          </a:xfrm>
          <a:prstGeom prst="rect">
            <a:avLst/>
          </a:prstGeom>
          <a:noFill/>
          <a:ln>
            <a:noFill/>
          </a:ln>
        </p:spPr>
      </p:pic>
      <p:pic>
        <p:nvPicPr>
          <p:cNvPr id="12" name="Picture 11">
            <a:extLst>
              <a:ext uri="{FF2B5EF4-FFF2-40B4-BE49-F238E27FC236}">
                <a16:creationId xmlns:a16="http://schemas.microsoft.com/office/drawing/2014/main" id="{78B2495E-FFEA-46FF-9817-AD116E24001A}"/>
              </a:ext>
            </a:extLst>
          </p:cNvPr>
          <p:cNvPicPr>
            <a:picLocks noChangeAspect="1"/>
          </p:cNvPicPr>
          <p:nvPr/>
        </p:nvPicPr>
        <p:blipFill>
          <a:blip r:embed="rId3">
            <a:lum/>
            <a:alphaModFix/>
          </a:blip>
          <a:srcRect/>
          <a:stretch>
            <a:fillRect/>
          </a:stretch>
        </p:blipFill>
        <p:spPr>
          <a:xfrm>
            <a:off x="10432799" y="6746040"/>
            <a:ext cx="2571839" cy="674280"/>
          </a:xfrm>
          <a:prstGeom prst="rect">
            <a:avLst/>
          </a:prstGeom>
          <a:noFill/>
          <a:ln>
            <a:noFill/>
          </a:ln>
        </p:spPr>
      </p:pic>
      <p:sp>
        <p:nvSpPr>
          <p:cNvPr id="13" name="Freeform: Shape 12">
            <a:extLst>
              <a:ext uri="{FF2B5EF4-FFF2-40B4-BE49-F238E27FC236}">
                <a16:creationId xmlns:a16="http://schemas.microsoft.com/office/drawing/2014/main" id="{5A7CB366-47B4-48FB-B264-DDB4BAA4FF6D}"/>
              </a:ext>
            </a:extLst>
          </p:cNvPr>
          <p:cNvSpPr/>
          <p:nvPr/>
        </p:nvSpPr>
        <p:spPr>
          <a:xfrm>
            <a:off x="6353280" y="72993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14" name="Freeform: Shape 13">
            <a:extLst>
              <a:ext uri="{FF2B5EF4-FFF2-40B4-BE49-F238E27FC236}">
                <a16:creationId xmlns:a16="http://schemas.microsoft.com/office/drawing/2014/main" id="{3A9F9EBF-F017-4375-8229-A293DF04B700}"/>
              </a:ext>
            </a:extLst>
          </p:cNvPr>
          <p:cNvSpPr/>
          <p:nvPr/>
        </p:nvSpPr>
        <p:spPr>
          <a:xfrm>
            <a:off x="6801840" y="6448320"/>
            <a:ext cx="0" cy="740159"/>
          </a:xfrm>
          <a:custGeom>
            <a:avLst/>
            <a:gdLst/>
            <a:ahLst/>
            <a:cxnLst>
              <a:cxn ang="3cd4">
                <a:pos x="hc" y="t"/>
              </a:cxn>
              <a:cxn ang="cd2">
                <a:pos x="l" y="vc"/>
              </a:cxn>
              <a:cxn ang="cd4">
                <a:pos x="hc" y="b"/>
              </a:cxn>
              <a:cxn ang="0">
                <a:pos x="r" y="vc"/>
              </a:cxn>
            </a:cxnLst>
            <a:rect l="l" t="t" r="r" b="b"/>
            <a:pathLst>
              <a:path h="2057" fill="none">
                <a:moveTo>
                  <a:pt x="0" y="0"/>
                </a:moveTo>
                <a:lnTo>
                  <a:pt x="0" y="205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5" name="Freeform: Shape 14">
            <a:extLst>
              <a:ext uri="{FF2B5EF4-FFF2-40B4-BE49-F238E27FC236}">
                <a16:creationId xmlns:a16="http://schemas.microsoft.com/office/drawing/2014/main" id="{E702294C-08C4-4487-82B5-622C9D5276E4}"/>
              </a:ext>
            </a:extLst>
          </p:cNvPr>
          <p:cNvSpPr/>
          <p:nvPr/>
        </p:nvSpPr>
        <p:spPr>
          <a:xfrm>
            <a:off x="9236160" y="6746399"/>
            <a:ext cx="0" cy="884520"/>
          </a:xfrm>
          <a:custGeom>
            <a:avLst/>
            <a:gdLst/>
            <a:ahLst/>
            <a:cxnLst>
              <a:cxn ang="3cd4">
                <a:pos x="hc" y="t"/>
              </a:cxn>
              <a:cxn ang="cd2">
                <a:pos x="l" y="vc"/>
              </a:cxn>
              <a:cxn ang="cd4">
                <a:pos x="hc" y="b"/>
              </a:cxn>
              <a:cxn ang="0">
                <a:pos x="r" y="vc"/>
              </a:cxn>
            </a:cxnLst>
            <a:rect l="l" t="t" r="r" b="b"/>
            <a:pathLst>
              <a:path h="2458" fill="none">
                <a:moveTo>
                  <a:pt x="0" y="0"/>
                </a:moveTo>
                <a:lnTo>
                  <a:pt x="0" y="2458"/>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6" name="Freeform: Shape 15">
            <a:extLst>
              <a:ext uri="{FF2B5EF4-FFF2-40B4-BE49-F238E27FC236}">
                <a16:creationId xmlns:a16="http://schemas.microsoft.com/office/drawing/2014/main" id="{E4F38573-9C88-4CAF-AF68-712836451E30}"/>
              </a:ext>
            </a:extLst>
          </p:cNvPr>
          <p:cNvSpPr/>
          <p:nvPr/>
        </p:nvSpPr>
        <p:spPr>
          <a:xfrm>
            <a:off x="10249920" y="5804280"/>
            <a:ext cx="0" cy="1715760"/>
          </a:xfrm>
          <a:custGeom>
            <a:avLst/>
            <a:gdLst/>
            <a:ahLst/>
            <a:cxnLst>
              <a:cxn ang="3cd4">
                <a:pos x="hc" y="t"/>
              </a:cxn>
              <a:cxn ang="cd2">
                <a:pos x="l" y="vc"/>
              </a:cxn>
              <a:cxn ang="cd4">
                <a:pos x="hc" y="b"/>
              </a:cxn>
              <a:cxn ang="0">
                <a:pos x="r" y="vc"/>
              </a:cxn>
            </a:cxnLst>
            <a:rect l="l" t="t" r="r" b="b"/>
            <a:pathLst>
              <a:path h="4767" fill="none">
                <a:moveTo>
                  <a:pt x="0" y="0"/>
                </a:moveTo>
                <a:lnTo>
                  <a:pt x="0" y="476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7" name="Freeform: Shape 16">
            <a:extLst>
              <a:ext uri="{FF2B5EF4-FFF2-40B4-BE49-F238E27FC236}">
                <a16:creationId xmlns:a16="http://schemas.microsoft.com/office/drawing/2014/main" id="{D622A3DA-E09E-4D65-93D0-0F5CF22FFF32}"/>
              </a:ext>
            </a:extLst>
          </p:cNvPr>
          <p:cNvSpPr/>
          <p:nvPr/>
        </p:nvSpPr>
        <p:spPr>
          <a:xfrm>
            <a:off x="11952360" y="5928120"/>
            <a:ext cx="0" cy="994680"/>
          </a:xfrm>
          <a:custGeom>
            <a:avLst/>
            <a:gdLst/>
            <a:ahLst/>
            <a:cxnLst>
              <a:cxn ang="3cd4">
                <a:pos x="hc" y="t"/>
              </a:cxn>
              <a:cxn ang="cd2">
                <a:pos x="l" y="vc"/>
              </a:cxn>
              <a:cxn ang="cd4">
                <a:pos x="hc" y="b"/>
              </a:cxn>
              <a:cxn ang="0">
                <a:pos x="r" y="vc"/>
              </a:cxn>
            </a:cxnLst>
            <a:rect l="l" t="t" r="r" b="b"/>
            <a:pathLst>
              <a:path w="1" h="2764" fill="none">
                <a:moveTo>
                  <a:pt x="1" y="0"/>
                </a:moveTo>
                <a:lnTo>
                  <a:pt x="0" y="2764"/>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8" name="Freeform: Shape 17">
            <a:extLst>
              <a:ext uri="{FF2B5EF4-FFF2-40B4-BE49-F238E27FC236}">
                <a16:creationId xmlns:a16="http://schemas.microsoft.com/office/drawing/2014/main" id="{EE04F6FA-E51D-4CC6-A57C-FDD3D3CA2279}"/>
              </a:ext>
            </a:extLst>
          </p:cNvPr>
          <p:cNvSpPr/>
          <p:nvPr/>
        </p:nvSpPr>
        <p:spPr>
          <a:xfrm>
            <a:off x="5504040" y="5750640"/>
            <a:ext cx="0" cy="1879560"/>
          </a:xfrm>
          <a:custGeom>
            <a:avLst/>
            <a:gdLst/>
            <a:ahLst/>
            <a:cxnLst>
              <a:cxn ang="3cd4">
                <a:pos x="hc" y="t"/>
              </a:cxn>
              <a:cxn ang="cd2">
                <a:pos x="l" y="vc"/>
              </a:cxn>
              <a:cxn ang="cd4">
                <a:pos x="hc" y="b"/>
              </a:cxn>
              <a:cxn ang="0">
                <a:pos x="r" y="vc"/>
              </a:cxn>
            </a:cxnLst>
            <a:rect l="l" t="t" r="r" b="b"/>
            <a:pathLst>
              <a:path h="5222" fill="none">
                <a:moveTo>
                  <a:pt x="0" y="0"/>
                </a:moveTo>
                <a:lnTo>
                  <a:pt x="0" y="5222"/>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9" name="Freeform: Shape 18">
            <a:extLst>
              <a:ext uri="{FF2B5EF4-FFF2-40B4-BE49-F238E27FC236}">
                <a16:creationId xmlns:a16="http://schemas.microsoft.com/office/drawing/2014/main" id="{B11B0C58-49DF-422B-88C0-F9558F75CE9A}"/>
              </a:ext>
            </a:extLst>
          </p:cNvPr>
          <p:cNvSpPr/>
          <p:nvPr/>
        </p:nvSpPr>
        <p:spPr>
          <a:xfrm>
            <a:off x="4054320" y="5971679"/>
            <a:ext cx="0" cy="1138680"/>
          </a:xfrm>
          <a:custGeom>
            <a:avLst/>
            <a:gdLst/>
            <a:ahLst/>
            <a:cxnLst>
              <a:cxn ang="3cd4">
                <a:pos x="hc" y="t"/>
              </a:cxn>
              <a:cxn ang="cd2">
                <a:pos x="l" y="vc"/>
              </a:cxn>
              <a:cxn ang="cd4">
                <a:pos x="hc" y="b"/>
              </a:cxn>
              <a:cxn ang="0">
                <a:pos x="r" y="vc"/>
              </a:cxn>
            </a:cxnLst>
            <a:rect l="l" t="t" r="r" b="b"/>
            <a:pathLst>
              <a:path h="3164" fill="none">
                <a:moveTo>
                  <a:pt x="0" y="0"/>
                </a:moveTo>
                <a:lnTo>
                  <a:pt x="0" y="3164"/>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0" name="Freeform: Shape 19">
            <a:extLst>
              <a:ext uri="{FF2B5EF4-FFF2-40B4-BE49-F238E27FC236}">
                <a16:creationId xmlns:a16="http://schemas.microsoft.com/office/drawing/2014/main" id="{97EF9E81-32C8-4926-BD5E-F62F35D0D30E}"/>
              </a:ext>
            </a:extLst>
          </p:cNvPr>
          <p:cNvSpPr/>
          <p:nvPr/>
        </p:nvSpPr>
        <p:spPr>
          <a:xfrm>
            <a:off x="2386079" y="5419080"/>
            <a:ext cx="0" cy="2082960"/>
          </a:xfrm>
          <a:custGeom>
            <a:avLst/>
            <a:gdLst/>
            <a:ahLst/>
            <a:cxnLst>
              <a:cxn ang="3cd4">
                <a:pos x="hc" y="t"/>
              </a:cxn>
              <a:cxn ang="cd2">
                <a:pos x="l" y="vc"/>
              </a:cxn>
              <a:cxn ang="cd4">
                <a:pos x="hc" y="b"/>
              </a:cxn>
              <a:cxn ang="0">
                <a:pos x="r" y="vc"/>
              </a:cxn>
            </a:cxnLst>
            <a:rect l="l" t="t" r="r" b="b"/>
            <a:pathLst>
              <a:path w="1" h="5787" fill="none">
                <a:moveTo>
                  <a:pt x="1" y="0"/>
                </a:moveTo>
                <a:lnTo>
                  <a:pt x="0" y="578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21" name="Picture 20">
            <a:extLst>
              <a:ext uri="{FF2B5EF4-FFF2-40B4-BE49-F238E27FC236}">
                <a16:creationId xmlns:a16="http://schemas.microsoft.com/office/drawing/2014/main" id="{025401EF-9B13-4789-A6A6-E47C52FFB5FC}"/>
              </a:ext>
            </a:extLst>
          </p:cNvPr>
          <p:cNvPicPr>
            <a:picLocks noChangeAspect="1"/>
          </p:cNvPicPr>
          <p:nvPr/>
        </p:nvPicPr>
        <p:blipFill>
          <a:blip r:embed="rId4">
            <a:lum/>
            <a:alphaModFix/>
          </a:blip>
          <a:srcRect/>
          <a:stretch>
            <a:fillRect/>
          </a:stretch>
        </p:blipFill>
        <p:spPr>
          <a:xfrm>
            <a:off x="1638000" y="7501680"/>
            <a:ext cx="1661039" cy="1013759"/>
          </a:xfrm>
          <a:prstGeom prst="rect">
            <a:avLst/>
          </a:prstGeom>
          <a:noFill/>
          <a:ln>
            <a:noFill/>
          </a:ln>
        </p:spPr>
      </p:pic>
      <p:pic>
        <p:nvPicPr>
          <p:cNvPr id="22" name="Picture 21">
            <a:extLst>
              <a:ext uri="{FF2B5EF4-FFF2-40B4-BE49-F238E27FC236}">
                <a16:creationId xmlns:a16="http://schemas.microsoft.com/office/drawing/2014/main" id="{6A944AE2-FF08-4A27-9CB0-D71B2EA75526}"/>
              </a:ext>
            </a:extLst>
          </p:cNvPr>
          <p:cNvPicPr>
            <a:picLocks noChangeAspect="1"/>
          </p:cNvPicPr>
          <p:nvPr/>
        </p:nvPicPr>
        <p:blipFill>
          <a:blip r:embed="rId5">
            <a:lum/>
            <a:alphaModFix/>
          </a:blip>
          <a:srcRect/>
          <a:stretch>
            <a:fillRect/>
          </a:stretch>
        </p:blipFill>
        <p:spPr>
          <a:xfrm>
            <a:off x="4685040" y="7827119"/>
            <a:ext cx="1259280" cy="357120"/>
          </a:xfrm>
          <a:prstGeom prst="rect">
            <a:avLst/>
          </a:prstGeom>
          <a:noFill/>
          <a:ln>
            <a:noFill/>
          </a:ln>
        </p:spPr>
      </p:pic>
      <p:pic>
        <p:nvPicPr>
          <p:cNvPr id="23" name="Picture 22">
            <a:extLst>
              <a:ext uri="{FF2B5EF4-FFF2-40B4-BE49-F238E27FC236}">
                <a16:creationId xmlns:a16="http://schemas.microsoft.com/office/drawing/2014/main" id="{EB5869D7-08E6-435B-BD09-07C2F084D851}"/>
              </a:ext>
            </a:extLst>
          </p:cNvPr>
          <p:cNvPicPr>
            <a:picLocks noChangeAspect="1"/>
          </p:cNvPicPr>
          <p:nvPr/>
        </p:nvPicPr>
        <p:blipFill>
          <a:blip r:embed="rId6">
            <a:lum/>
            <a:alphaModFix/>
          </a:blip>
          <a:srcRect/>
          <a:stretch>
            <a:fillRect/>
          </a:stretch>
        </p:blipFill>
        <p:spPr>
          <a:xfrm>
            <a:off x="8091720" y="7741440"/>
            <a:ext cx="1339560" cy="460800"/>
          </a:xfrm>
          <a:prstGeom prst="rect">
            <a:avLst/>
          </a:prstGeom>
          <a:noFill/>
          <a:ln>
            <a:noFill/>
          </a:ln>
        </p:spPr>
      </p:pic>
      <p:pic>
        <p:nvPicPr>
          <p:cNvPr id="24" name="Picture 23">
            <a:extLst>
              <a:ext uri="{FF2B5EF4-FFF2-40B4-BE49-F238E27FC236}">
                <a16:creationId xmlns:a16="http://schemas.microsoft.com/office/drawing/2014/main" id="{847CB6C8-631B-4F72-91E5-23E22AB900F6}"/>
              </a:ext>
            </a:extLst>
          </p:cNvPr>
          <p:cNvPicPr>
            <a:picLocks noChangeAspect="1"/>
          </p:cNvPicPr>
          <p:nvPr/>
        </p:nvPicPr>
        <p:blipFill>
          <a:blip r:embed="rId7">
            <a:lum/>
            <a:alphaModFix/>
          </a:blip>
          <a:srcRect/>
          <a:stretch>
            <a:fillRect/>
          </a:stretch>
        </p:blipFill>
        <p:spPr>
          <a:xfrm>
            <a:off x="9840600" y="7580160"/>
            <a:ext cx="830520" cy="713880"/>
          </a:xfrm>
          <a:prstGeom prst="rect">
            <a:avLst/>
          </a:prstGeom>
          <a:noFill/>
          <a:ln>
            <a:noFill/>
          </a:ln>
        </p:spPr>
      </p:pic>
      <p:sp>
        <p:nvSpPr>
          <p:cNvPr id="25" name="Freeform: Shape 24">
            <a:extLst>
              <a:ext uri="{FF2B5EF4-FFF2-40B4-BE49-F238E27FC236}">
                <a16:creationId xmlns:a16="http://schemas.microsoft.com/office/drawing/2014/main" id="{D1EDB0D1-FFAC-43E4-9285-796918FEC84C}"/>
              </a:ext>
            </a:extLst>
          </p:cNvPr>
          <p:cNvSpPr/>
          <p:nvPr/>
        </p:nvSpPr>
        <p:spPr>
          <a:xfrm>
            <a:off x="8325000" y="5747760"/>
            <a:ext cx="0" cy="1882800"/>
          </a:xfrm>
          <a:custGeom>
            <a:avLst/>
            <a:gdLst/>
            <a:ahLst/>
            <a:cxnLst>
              <a:cxn ang="3cd4">
                <a:pos x="hc" y="t"/>
              </a:cxn>
              <a:cxn ang="cd2">
                <a:pos x="l" y="vc"/>
              </a:cxn>
              <a:cxn ang="cd4">
                <a:pos x="hc" y="b"/>
              </a:cxn>
              <a:cxn ang="0">
                <a:pos x="r" y="vc"/>
              </a:cxn>
            </a:cxnLst>
            <a:rect l="l" t="t" r="r" b="b"/>
            <a:pathLst>
              <a:path h="5231" fill="none">
                <a:moveTo>
                  <a:pt x="0" y="0"/>
                </a:moveTo>
                <a:lnTo>
                  <a:pt x="0" y="5231"/>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6" name="Text Placeholder 25">
            <a:extLst>
              <a:ext uri="{FF2B5EF4-FFF2-40B4-BE49-F238E27FC236}">
                <a16:creationId xmlns:a16="http://schemas.microsoft.com/office/drawing/2014/main" id="{A004F833-C6B2-473E-923B-E54E17D76D6F}"/>
              </a:ext>
            </a:extLst>
          </p:cNvPr>
          <p:cNvSpPr txBox="1">
            <a:spLocks noGrp="1"/>
          </p:cNvSpPr>
          <p:nvPr>
            <p:ph type="body" idx="4294967295"/>
          </p:nvPr>
        </p:nvSpPr>
        <p:spPr>
          <a:xfrm>
            <a:off x="1280159" y="1791000"/>
            <a:ext cx="12167999" cy="4013279"/>
          </a:xfrm>
        </p:spPr>
        <p:txBody>
          <a:bodyPr/>
          <a:lstStyle/>
          <a:p>
            <a:pPr lvl="0">
              <a:buClr>
                <a:srgbClr val="669999"/>
              </a:buClr>
              <a:buSzPct val="45000"/>
            </a:pPr>
            <a:r>
              <a:rPr lang="en-US" dirty="0"/>
              <a:t>Freedom to use the best technology for the job</a:t>
            </a:r>
          </a:p>
          <a:p>
            <a:pPr marL="571500" lvl="0" indent="-571500">
              <a:buClr>
                <a:srgbClr val="669999"/>
              </a:buClr>
              <a:buSzPct val="45000"/>
              <a:buFont typeface="Arial" charset="0"/>
              <a:buChar char="•"/>
            </a:pPr>
            <a:r>
              <a:rPr lang="en-US" sz="2000" dirty="0">
                <a:solidFill>
                  <a:srgbClr val="666666"/>
                </a:solidFill>
                <a:latin typeface="Arial" pitchFamily="34"/>
                <a:cs typeface="Tahoma" pitchFamily="2"/>
              </a:rPr>
              <a:t>Don't assume single RDBMS is always best</a:t>
            </a:r>
          </a:p>
          <a:p>
            <a:pPr marL="571500" lvl="0" indent="-571500">
              <a:buClr>
                <a:srgbClr val="669999"/>
              </a:buClr>
              <a:buSzPct val="45000"/>
              <a:buFont typeface="Arial" charset="0"/>
              <a:buChar char="•"/>
            </a:pPr>
            <a:r>
              <a:rPr lang="en-US" sz="2000" dirty="0">
                <a:solidFill>
                  <a:srgbClr val="666666"/>
                </a:solidFill>
                <a:latin typeface="Arial" pitchFamily="34"/>
                <a:cs typeface="Tahoma" pitchFamily="2"/>
              </a:rPr>
              <a:t>Very controversial!  Many DBAs will not like this!</a:t>
            </a:r>
          </a:p>
          <a:p>
            <a:pPr marL="0" lvl="2" indent="0" hangingPunct="0">
              <a:spcBef>
                <a:spcPts val="0"/>
              </a:spcBef>
              <a:spcAft>
                <a:spcPts val="1709"/>
              </a:spcAft>
              <a:buSzPct val="45000"/>
              <a:buNone/>
            </a:pPr>
            <a:r>
              <a:rPr lang="en-US" sz="3870" dirty="0">
                <a:solidFill>
                  <a:srgbClr val="666666"/>
                </a:solidFill>
                <a:latin typeface="Arial" pitchFamily="34"/>
                <a:cs typeface="Tahoma" pitchFamily="2"/>
              </a:rPr>
              <a:t>No pan-enterprise data model!</a:t>
            </a:r>
          </a:p>
          <a:p>
            <a:pPr marL="0" lvl="2" indent="0" hangingPunct="0">
              <a:spcBef>
                <a:spcPts val="0"/>
              </a:spcBef>
              <a:spcAft>
                <a:spcPts val="1709"/>
              </a:spcAft>
              <a:buSzPct val="45000"/>
              <a:buNone/>
            </a:pPr>
            <a:r>
              <a:rPr lang="en-US" sz="3870" dirty="0">
                <a:solidFill>
                  <a:srgbClr val="666666"/>
                </a:solidFill>
                <a:latin typeface="Arial" pitchFamily="34"/>
                <a:cs typeface="Tahoma" pitchFamily="2"/>
              </a:rPr>
              <a:t>No transactions!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ECE4-1783-4CA7-9E08-75D57A372896}"/>
              </a:ext>
            </a:extLst>
          </p:cNvPr>
          <p:cNvSpPr txBox="1">
            <a:spLocks noGrp="1"/>
          </p:cNvSpPr>
          <p:nvPr>
            <p:ph type="title" idx="4294967295"/>
          </p:nvPr>
        </p:nvSpPr>
        <p:spPr>
          <a:xfrm>
            <a:off x="1044719" y="277200"/>
            <a:ext cx="12540239" cy="1526760"/>
          </a:xfrm>
        </p:spPr>
        <p:txBody>
          <a:bodyPr/>
          <a:lstStyle/>
          <a:p>
            <a:pPr lvl="0"/>
            <a:r>
              <a:rPr lang="en-US"/>
              <a:t>AntiPattern – Service Interaction</a:t>
            </a:r>
          </a:p>
        </p:txBody>
      </p:sp>
      <p:sp>
        <p:nvSpPr>
          <p:cNvPr id="3" name="TextBox 2">
            <a:extLst>
              <a:ext uri="{FF2B5EF4-FFF2-40B4-BE49-F238E27FC236}">
                <a16:creationId xmlns:a16="http://schemas.microsoft.com/office/drawing/2014/main" id="{18018D74-6575-44B3-BC8D-E8473854BEF0}"/>
              </a:ext>
            </a:extLst>
          </p:cNvPr>
          <p:cNvSpPr txBox="1"/>
          <p:nvPr/>
        </p:nvSpPr>
        <p:spPr>
          <a:xfrm>
            <a:off x="4116239" y="3054960"/>
            <a:ext cx="86075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Cart</a:t>
            </a:r>
          </a:p>
        </p:txBody>
      </p:sp>
      <p:sp>
        <p:nvSpPr>
          <p:cNvPr id="4" name="TextBox 3">
            <a:extLst>
              <a:ext uri="{FF2B5EF4-FFF2-40B4-BE49-F238E27FC236}">
                <a16:creationId xmlns:a16="http://schemas.microsoft.com/office/drawing/2014/main" id="{50B5F5DD-9D1A-4CF5-BCBC-4268AE220FA3}"/>
              </a:ext>
            </a:extLst>
          </p:cNvPr>
          <p:cNvSpPr txBox="1"/>
          <p:nvPr/>
        </p:nvSpPr>
        <p:spPr>
          <a:xfrm>
            <a:off x="8412480" y="3161159"/>
            <a:ext cx="15760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5" name="TextBox 4">
            <a:extLst>
              <a:ext uri="{FF2B5EF4-FFF2-40B4-BE49-F238E27FC236}">
                <a16:creationId xmlns:a16="http://schemas.microsoft.com/office/drawing/2014/main" id="{E32BEC1C-5757-4365-AACA-FDF923DC0553}"/>
              </a:ext>
            </a:extLst>
          </p:cNvPr>
          <p:cNvSpPr txBox="1"/>
          <p:nvPr/>
        </p:nvSpPr>
        <p:spPr>
          <a:xfrm>
            <a:off x="5801760" y="3729600"/>
            <a:ext cx="16473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a:t>
            </a:r>
          </a:p>
        </p:txBody>
      </p:sp>
      <p:sp>
        <p:nvSpPr>
          <p:cNvPr id="6" name="Freeform: Shape 5">
            <a:extLst>
              <a:ext uri="{FF2B5EF4-FFF2-40B4-BE49-F238E27FC236}">
                <a16:creationId xmlns:a16="http://schemas.microsoft.com/office/drawing/2014/main" id="{AA4276B9-DBAB-4C75-BC47-57014C179E6E}"/>
              </a:ext>
            </a:extLst>
          </p:cNvPr>
          <p:cNvSpPr/>
          <p:nvPr/>
        </p:nvSpPr>
        <p:spPr>
          <a:xfrm>
            <a:off x="6148799" y="51339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7" name="Freeform: Shape 6">
            <a:extLst>
              <a:ext uri="{FF2B5EF4-FFF2-40B4-BE49-F238E27FC236}">
                <a16:creationId xmlns:a16="http://schemas.microsoft.com/office/drawing/2014/main" id="{51FCF94C-E91F-4943-B310-4338A2C9EA31}"/>
              </a:ext>
            </a:extLst>
          </p:cNvPr>
          <p:cNvSpPr/>
          <p:nvPr/>
        </p:nvSpPr>
        <p:spPr>
          <a:xfrm>
            <a:off x="6597360" y="4282920"/>
            <a:ext cx="0" cy="740159"/>
          </a:xfrm>
          <a:custGeom>
            <a:avLst/>
            <a:gdLst/>
            <a:ahLst/>
            <a:cxnLst>
              <a:cxn ang="3cd4">
                <a:pos x="hc" y="t"/>
              </a:cxn>
              <a:cxn ang="cd2">
                <a:pos x="l" y="vc"/>
              </a:cxn>
              <a:cxn ang="cd4">
                <a:pos x="hc" y="b"/>
              </a:cxn>
              <a:cxn ang="0">
                <a:pos x="r" y="vc"/>
              </a:cxn>
            </a:cxnLst>
            <a:rect l="l" t="t" r="r" b="b"/>
            <a:pathLst>
              <a:path h="2057" fill="none">
                <a:moveTo>
                  <a:pt x="0" y="0"/>
                </a:moveTo>
                <a:lnTo>
                  <a:pt x="0" y="205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Freeform: Shape 7">
            <a:extLst>
              <a:ext uri="{FF2B5EF4-FFF2-40B4-BE49-F238E27FC236}">
                <a16:creationId xmlns:a16="http://schemas.microsoft.com/office/drawing/2014/main" id="{2AB5FBDE-FFCA-44DC-98A2-AC9F4738B41E}"/>
              </a:ext>
            </a:extLst>
          </p:cNvPr>
          <p:cNvSpPr/>
          <p:nvPr/>
        </p:nvSpPr>
        <p:spPr>
          <a:xfrm>
            <a:off x="4568040" y="3601440"/>
            <a:ext cx="0" cy="1879560"/>
          </a:xfrm>
          <a:custGeom>
            <a:avLst/>
            <a:gdLst/>
            <a:ahLst/>
            <a:cxnLst>
              <a:cxn ang="3cd4">
                <a:pos x="hc" y="t"/>
              </a:cxn>
              <a:cxn ang="cd2">
                <a:pos x="l" y="vc"/>
              </a:cxn>
              <a:cxn ang="cd4">
                <a:pos x="hc" y="b"/>
              </a:cxn>
              <a:cxn ang="0">
                <a:pos x="r" y="vc"/>
              </a:cxn>
            </a:cxnLst>
            <a:rect l="l" t="t" r="r" b="b"/>
            <a:pathLst>
              <a:path h="5222" fill="none">
                <a:moveTo>
                  <a:pt x="0" y="0"/>
                </a:moveTo>
                <a:lnTo>
                  <a:pt x="0" y="5222"/>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9" name="Picture 8">
            <a:extLst>
              <a:ext uri="{FF2B5EF4-FFF2-40B4-BE49-F238E27FC236}">
                <a16:creationId xmlns:a16="http://schemas.microsoft.com/office/drawing/2014/main" id="{D21490AA-6CFD-4E4B-836A-BA5F113156D3}"/>
              </a:ext>
            </a:extLst>
          </p:cNvPr>
          <p:cNvPicPr>
            <a:picLocks noChangeAspect="1"/>
          </p:cNvPicPr>
          <p:nvPr/>
        </p:nvPicPr>
        <p:blipFill>
          <a:blip r:embed="rId3">
            <a:lum/>
            <a:alphaModFix/>
          </a:blip>
          <a:srcRect/>
          <a:stretch>
            <a:fillRect/>
          </a:stretch>
        </p:blipFill>
        <p:spPr>
          <a:xfrm>
            <a:off x="3749040" y="5677920"/>
            <a:ext cx="1259280" cy="357120"/>
          </a:xfrm>
          <a:prstGeom prst="rect">
            <a:avLst/>
          </a:prstGeom>
          <a:noFill/>
          <a:ln>
            <a:noFill/>
          </a:ln>
        </p:spPr>
      </p:pic>
      <p:pic>
        <p:nvPicPr>
          <p:cNvPr id="10" name="Picture 9">
            <a:extLst>
              <a:ext uri="{FF2B5EF4-FFF2-40B4-BE49-F238E27FC236}">
                <a16:creationId xmlns:a16="http://schemas.microsoft.com/office/drawing/2014/main" id="{A17E1275-2B7A-482E-A4B1-DFE37C4C552D}"/>
              </a:ext>
            </a:extLst>
          </p:cNvPr>
          <p:cNvPicPr>
            <a:picLocks noChangeAspect="1"/>
          </p:cNvPicPr>
          <p:nvPr/>
        </p:nvPicPr>
        <p:blipFill>
          <a:blip r:embed="rId4">
            <a:lum/>
            <a:alphaModFix/>
          </a:blip>
          <a:srcRect/>
          <a:stretch>
            <a:fillRect/>
          </a:stretch>
        </p:blipFill>
        <p:spPr>
          <a:xfrm>
            <a:off x="8950680" y="5574240"/>
            <a:ext cx="1339560" cy="460800"/>
          </a:xfrm>
          <a:prstGeom prst="rect">
            <a:avLst/>
          </a:prstGeom>
          <a:noFill/>
          <a:ln>
            <a:noFill/>
          </a:ln>
        </p:spPr>
      </p:pic>
      <p:sp>
        <p:nvSpPr>
          <p:cNvPr id="11" name="Freeform: Shape 10">
            <a:extLst>
              <a:ext uri="{FF2B5EF4-FFF2-40B4-BE49-F238E27FC236}">
                <a16:creationId xmlns:a16="http://schemas.microsoft.com/office/drawing/2014/main" id="{DABA3C5A-2B4C-4069-B426-F9391F068251}"/>
              </a:ext>
            </a:extLst>
          </p:cNvPr>
          <p:cNvSpPr/>
          <p:nvPr/>
        </p:nvSpPr>
        <p:spPr>
          <a:xfrm>
            <a:off x="9183960" y="3652559"/>
            <a:ext cx="0" cy="1882800"/>
          </a:xfrm>
          <a:custGeom>
            <a:avLst/>
            <a:gdLst/>
            <a:ahLst/>
            <a:cxnLst>
              <a:cxn ang="3cd4">
                <a:pos x="hc" y="t"/>
              </a:cxn>
              <a:cxn ang="cd2">
                <a:pos x="l" y="vc"/>
              </a:cxn>
              <a:cxn ang="cd4">
                <a:pos x="hc" y="b"/>
              </a:cxn>
              <a:cxn ang="0">
                <a:pos x="r" y="vc"/>
              </a:cxn>
            </a:cxnLst>
            <a:rect l="l" t="t" r="r" b="b"/>
            <a:pathLst>
              <a:path h="5231" fill="none">
                <a:moveTo>
                  <a:pt x="0" y="0"/>
                </a:moveTo>
                <a:lnTo>
                  <a:pt x="0" y="5231"/>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Text Placeholder 11">
            <a:extLst>
              <a:ext uri="{FF2B5EF4-FFF2-40B4-BE49-F238E27FC236}">
                <a16:creationId xmlns:a16="http://schemas.microsoft.com/office/drawing/2014/main" id="{79D6F5E6-2B93-4F8B-B775-6FAB6B9BEC14}"/>
              </a:ext>
            </a:extLst>
          </p:cNvPr>
          <p:cNvSpPr txBox="1">
            <a:spLocks noGrp="1"/>
          </p:cNvSpPr>
          <p:nvPr>
            <p:ph type="body" idx="4294967295"/>
          </p:nvPr>
        </p:nvSpPr>
        <p:spPr>
          <a:xfrm>
            <a:off x="1280159" y="1791000"/>
            <a:ext cx="12167999" cy="1247760"/>
          </a:xfrm>
        </p:spPr>
        <p:txBody>
          <a:bodyPr/>
          <a:lstStyle/>
          <a:p>
            <a:pPr lvl="0">
              <a:buClr>
                <a:srgbClr val="669999"/>
              </a:buClr>
              <a:buSzPct val="45000"/>
            </a:pPr>
            <a:r>
              <a:rPr lang="en-US" dirty="0"/>
              <a:t>What is wrong with this design?</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13" name="Text Placeholder 12">
            <a:extLst>
              <a:ext uri="{FF2B5EF4-FFF2-40B4-BE49-F238E27FC236}">
                <a16:creationId xmlns:a16="http://schemas.microsoft.com/office/drawing/2014/main" id="{E37D4643-0D96-4658-9508-974849A4A622}"/>
              </a:ext>
            </a:extLst>
          </p:cNvPr>
          <p:cNvSpPr txBox="1">
            <a:spLocks noGrp="1"/>
          </p:cNvSpPr>
          <p:nvPr>
            <p:ph type="body" idx="4294967295"/>
          </p:nvPr>
        </p:nvSpPr>
        <p:spPr>
          <a:xfrm>
            <a:off x="1280159" y="6616080"/>
            <a:ext cx="12167999" cy="1095480"/>
          </a:xfrm>
        </p:spPr>
        <p:txBody>
          <a:bodyPr/>
          <a:lstStyle/>
          <a:p>
            <a:pPr lvl="0">
              <a:buClr>
                <a:srgbClr val="669999"/>
              </a:buClr>
              <a:buSzPct val="45000"/>
            </a:pPr>
            <a:r>
              <a:rPr lang="en-US" sz="2800" dirty="0"/>
              <a:t>Both the Cart and Inventory service occasionally need Product Information</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14" name="Straight Connector 13">
            <a:extLst>
              <a:ext uri="{FF2B5EF4-FFF2-40B4-BE49-F238E27FC236}">
                <a16:creationId xmlns:a16="http://schemas.microsoft.com/office/drawing/2014/main" id="{0B44D59C-B248-4FF1-8B2C-2FAC3C477B7A}"/>
              </a:ext>
            </a:extLst>
          </p:cNvPr>
          <p:cNvSpPr/>
          <p:nvPr/>
        </p:nvSpPr>
        <p:spPr>
          <a:xfrm>
            <a:off x="4820040" y="3601440"/>
            <a:ext cx="1215000" cy="1519199"/>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5" name="Straight Connector 14">
            <a:extLst>
              <a:ext uri="{FF2B5EF4-FFF2-40B4-BE49-F238E27FC236}">
                <a16:creationId xmlns:a16="http://schemas.microsoft.com/office/drawing/2014/main" id="{12C45AFA-158A-466F-A26A-D514BC5D9BFE}"/>
              </a:ext>
            </a:extLst>
          </p:cNvPr>
          <p:cNvSpPr/>
          <p:nvPr/>
        </p:nvSpPr>
        <p:spPr>
          <a:xfrm flipH="1">
            <a:off x="7315200" y="3652919"/>
            <a:ext cx="1580760" cy="14677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AC2D-C9A9-4F55-9BBC-B28870B9EBCB}"/>
              </a:ext>
            </a:extLst>
          </p:cNvPr>
          <p:cNvSpPr txBox="1">
            <a:spLocks noGrp="1"/>
          </p:cNvSpPr>
          <p:nvPr>
            <p:ph type="title" idx="4294967295"/>
          </p:nvPr>
        </p:nvSpPr>
        <p:spPr>
          <a:xfrm>
            <a:off x="1044719" y="277200"/>
            <a:ext cx="12540239" cy="1526760"/>
          </a:xfrm>
        </p:spPr>
        <p:txBody>
          <a:bodyPr/>
          <a:lstStyle/>
          <a:p>
            <a:pPr lvl="0"/>
            <a:r>
              <a:rPr lang="en-US"/>
              <a:t>Corrected – Service Interaction</a:t>
            </a:r>
          </a:p>
        </p:txBody>
      </p:sp>
      <p:sp>
        <p:nvSpPr>
          <p:cNvPr id="3" name="TextBox 2">
            <a:extLst>
              <a:ext uri="{FF2B5EF4-FFF2-40B4-BE49-F238E27FC236}">
                <a16:creationId xmlns:a16="http://schemas.microsoft.com/office/drawing/2014/main" id="{87F6EF95-4908-4258-B806-C38474FC35AF}"/>
              </a:ext>
            </a:extLst>
          </p:cNvPr>
          <p:cNvSpPr txBox="1"/>
          <p:nvPr/>
        </p:nvSpPr>
        <p:spPr>
          <a:xfrm>
            <a:off x="4116239" y="3054960"/>
            <a:ext cx="86075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Cart</a:t>
            </a:r>
          </a:p>
        </p:txBody>
      </p:sp>
      <p:sp>
        <p:nvSpPr>
          <p:cNvPr id="4" name="TextBox 3">
            <a:extLst>
              <a:ext uri="{FF2B5EF4-FFF2-40B4-BE49-F238E27FC236}">
                <a16:creationId xmlns:a16="http://schemas.microsoft.com/office/drawing/2014/main" id="{C0BB7EC9-0F8A-45BE-B611-A897A245A1DE}"/>
              </a:ext>
            </a:extLst>
          </p:cNvPr>
          <p:cNvSpPr txBox="1"/>
          <p:nvPr/>
        </p:nvSpPr>
        <p:spPr>
          <a:xfrm>
            <a:off x="8412480" y="3161159"/>
            <a:ext cx="15760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5" name="TextBox 4">
            <a:extLst>
              <a:ext uri="{FF2B5EF4-FFF2-40B4-BE49-F238E27FC236}">
                <a16:creationId xmlns:a16="http://schemas.microsoft.com/office/drawing/2014/main" id="{473476DC-E22F-4959-9768-4A000A05426E}"/>
              </a:ext>
            </a:extLst>
          </p:cNvPr>
          <p:cNvSpPr txBox="1"/>
          <p:nvPr/>
        </p:nvSpPr>
        <p:spPr>
          <a:xfrm>
            <a:off x="5801760" y="3729600"/>
            <a:ext cx="16473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a:t>
            </a:r>
          </a:p>
        </p:txBody>
      </p:sp>
      <p:sp>
        <p:nvSpPr>
          <p:cNvPr id="6" name="Freeform: Shape 5">
            <a:extLst>
              <a:ext uri="{FF2B5EF4-FFF2-40B4-BE49-F238E27FC236}">
                <a16:creationId xmlns:a16="http://schemas.microsoft.com/office/drawing/2014/main" id="{E09ED3C9-EC13-4C12-A730-F34AFA5756CA}"/>
              </a:ext>
            </a:extLst>
          </p:cNvPr>
          <p:cNvSpPr/>
          <p:nvPr/>
        </p:nvSpPr>
        <p:spPr>
          <a:xfrm>
            <a:off x="6148799" y="51339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7" name="Freeform: Shape 6">
            <a:extLst>
              <a:ext uri="{FF2B5EF4-FFF2-40B4-BE49-F238E27FC236}">
                <a16:creationId xmlns:a16="http://schemas.microsoft.com/office/drawing/2014/main" id="{630AF9B3-D1EB-4BF9-AF0D-48DA618A96CF}"/>
              </a:ext>
            </a:extLst>
          </p:cNvPr>
          <p:cNvSpPr/>
          <p:nvPr/>
        </p:nvSpPr>
        <p:spPr>
          <a:xfrm>
            <a:off x="6597360" y="4282920"/>
            <a:ext cx="0" cy="740159"/>
          </a:xfrm>
          <a:custGeom>
            <a:avLst/>
            <a:gdLst/>
            <a:ahLst/>
            <a:cxnLst>
              <a:cxn ang="3cd4">
                <a:pos x="hc" y="t"/>
              </a:cxn>
              <a:cxn ang="cd2">
                <a:pos x="l" y="vc"/>
              </a:cxn>
              <a:cxn ang="cd4">
                <a:pos x="hc" y="b"/>
              </a:cxn>
              <a:cxn ang="0">
                <a:pos x="r" y="vc"/>
              </a:cxn>
            </a:cxnLst>
            <a:rect l="l" t="t" r="r" b="b"/>
            <a:pathLst>
              <a:path h="2057" fill="none">
                <a:moveTo>
                  <a:pt x="0" y="0"/>
                </a:moveTo>
                <a:lnTo>
                  <a:pt x="0" y="2057"/>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Freeform: Shape 7">
            <a:extLst>
              <a:ext uri="{FF2B5EF4-FFF2-40B4-BE49-F238E27FC236}">
                <a16:creationId xmlns:a16="http://schemas.microsoft.com/office/drawing/2014/main" id="{D432426E-4677-4FC8-9F03-CB2C51870F14}"/>
              </a:ext>
            </a:extLst>
          </p:cNvPr>
          <p:cNvSpPr/>
          <p:nvPr/>
        </p:nvSpPr>
        <p:spPr>
          <a:xfrm>
            <a:off x="4568040" y="3601440"/>
            <a:ext cx="0" cy="1879560"/>
          </a:xfrm>
          <a:custGeom>
            <a:avLst/>
            <a:gdLst/>
            <a:ahLst/>
            <a:cxnLst>
              <a:cxn ang="3cd4">
                <a:pos x="hc" y="t"/>
              </a:cxn>
              <a:cxn ang="cd2">
                <a:pos x="l" y="vc"/>
              </a:cxn>
              <a:cxn ang="cd4">
                <a:pos x="hc" y="b"/>
              </a:cxn>
              <a:cxn ang="0">
                <a:pos x="r" y="vc"/>
              </a:cxn>
            </a:cxnLst>
            <a:rect l="l" t="t" r="r" b="b"/>
            <a:pathLst>
              <a:path h="5222" fill="none">
                <a:moveTo>
                  <a:pt x="0" y="0"/>
                </a:moveTo>
                <a:lnTo>
                  <a:pt x="0" y="5222"/>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9" name="Picture 8">
            <a:extLst>
              <a:ext uri="{FF2B5EF4-FFF2-40B4-BE49-F238E27FC236}">
                <a16:creationId xmlns:a16="http://schemas.microsoft.com/office/drawing/2014/main" id="{4EC4A099-7974-4E45-A886-C58B9E4C1C88}"/>
              </a:ext>
            </a:extLst>
          </p:cNvPr>
          <p:cNvPicPr>
            <a:picLocks noChangeAspect="1"/>
          </p:cNvPicPr>
          <p:nvPr/>
        </p:nvPicPr>
        <p:blipFill>
          <a:blip r:embed="rId3">
            <a:lum/>
            <a:alphaModFix/>
          </a:blip>
          <a:srcRect/>
          <a:stretch>
            <a:fillRect/>
          </a:stretch>
        </p:blipFill>
        <p:spPr>
          <a:xfrm>
            <a:off x="3749040" y="5677920"/>
            <a:ext cx="1259280" cy="357120"/>
          </a:xfrm>
          <a:prstGeom prst="rect">
            <a:avLst/>
          </a:prstGeom>
          <a:noFill/>
          <a:ln>
            <a:noFill/>
          </a:ln>
        </p:spPr>
      </p:pic>
      <p:pic>
        <p:nvPicPr>
          <p:cNvPr id="10" name="Picture 9">
            <a:extLst>
              <a:ext uri="{FF2B5EF4-FFF2-40B4-BE49-F238E27FC236}">
                <a16:creationId xmlns:a16="http://schemas.microsoft.com/office/drawing/2014/main" id="{028D8989-6C5C-4528-A545-6D9DC3A72538}"/>
              </a:ext>
            </a:extLst>
          </p:cNvPr>
          <p:cNvPicPr>
            <a:picLocks noChangeAspect="1"/>
          </p:cNvPicPr>
          <p:nvPr/>
        </p:nvPicPr>
        <p:blipFill>
          <a:blip r:embed="rId4">
            <a:lum/>
            <a:alphaModFix/>
          </a:blip>
          <a:srcRect/>
          <a:stretch>
            <a:fillRect/>
          </a:stretch>
        </p:blipFill>
        <p:spPr>
          <a:xfrm>
            <a:off x="8950680" y="5574240"/>
            <a:ext cx="1339560" cy="460800"/>
          </a:xfrm>
          <a:prstGeom prst="rect">
            <a:avLst/>
          </a:prstGeom>
          <a:noFill/>
          <a:ln>
            <a:noFill/>
          </a:ln>
        </p:spPr>
      </p:pic>
      <p:sp>
        <p:nvSpPr>
          <p:cNvPr id="11" name="Freeform: Shape 10">
            <a:extLst>
              <a:ext uri="{FF2B5EF4-FFF2-40B4-BE49-F238E27FC236}">
                <a16:creationId xmlns:a16="http://schemas.microsoft.com/office/drawing/2014/main" id="{EA1C6FA9-7D4B-4727-9B9C-1414CF1B382A}"/>
              </a:ext>
            </a:extLst>
          </p:cNvPr>
          <p:cNvSpPr/>
          <p:nvPr/>
        </p:nvSpPr>
        <p:spPr>
          <a:xfrm>
            <a:off x="9183960" y="3652559"/>
            <a:ext cx="0" cy="1882800"/>
          </a:xfrm>
          <a:custGeom>
            <a:avLst/>
            <a:gdLst/>
            <a:ahLst/>
            <a:cxnLst>
              <a:cxn ang="3cd4">
                <a:pos x="hc" y="t"/>
              </a:cxn>
              <a:cxn ang="cd2">
                <a:pos x="l" y="vc"/>
              </a:cxn>
              <a:cxn ang="cd4">
                <a:pos x="hc" y="b"/>
              </a:cxn>
              <a:cxn ang="0">
                <a:pos x="r" y="vc"/>
              </a:cxn>
            </a:cxnLst>
            <a:rect l="l" t="t" r="r" b="b"/>
            <a:pathLst>
              <a:path h="5231" fill="none">
                <a:moveTo>
                  <a:pt x="0" y="0"/>
                </a:moveTo>
                <a:lnTo>
                  <a:pt x="0" y="5231"/>
                </a:lnTo>
              </a:path>
            </a:pathLst>
          </a:cu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Text Placeholder 11">
            <a:extLst>
              <a:ext uri="{FF2B5EF4-FFF2-40B4-BE49-F238E27FC236}">
                <a16:creationId xmlns:a16="http://schemas.microsoft.com/office/drawing/2014/main" id="{58846E14-EE0D-4B7E-9B66-8BFD7101F743}"/>
              </a:ext>
            </a:extLst>
          </p:cNvPr>
          <p:cNvSpPr txBox="1">
            <a:spLocks noGrp="1"/>
          </p:cNvSpPr>
          <p:nvPr>
            <p:ph type="body" idx="4294967295"/>
          </p:nvPr>
        </p:nvSpPr>
        <p:spPr>
          <a:xfrm>
            <a:off x="1280159" y="1791000"/>
            <a:ext cx="12167999" cy="1247760"/>
          </a:xfrm>
        </p:spPr>
        <p:txBody>
          <a:bodyPr/>
          <a:lstStyle/>
          <a:p>
            <a:pPr lvl="0">
              <a:buClr>
                <a:srgbClr val="669999"/>
              </a:buClr>
              <a:buSzPct val="45000"/>
            </a:pPr>
            <a:r>
              <a:rPr lang="en-US" dirty="0"/>
              <a:t>Use the published, designed interface points.</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13" name="Straight Connector 12">
            <a:extLst>
              <a:ext uri="{FF2B5EF4-FFF2-40B4-BE49-F238E27FC236}">
                <a16:creationId xmlns:a16="http://schemas.microsoft.com/office/drawing/2014/main" id="{914D3491-F05A-407B-B8FE-A3A1EDECA829}"/>
              </a:ext>
            </a:extLst>
          </p:cNvPr>
          <p:cNvSpPr/>
          <p:nvPr/>
        </p:nvSpPr>
        <p:spPr>
          <a:xfrm>
            <a:off x="5120639" y="3291839"/>
            <a:ext cx="731521" cy="365761"/>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4" name="Straight Connector 13">
            <a:extLst>
              <a:ext uri="{FF2B5EF4-FFF2-40B4-BE49-F238E27FC236}">
                <a16:creationId xmlns:a16="http://schemas.microsoft.com/office/drawing/2014/main" id="{F55CE9DD-63EF-4794-BBC8-FC10450C33B6}"/>
              </a:ext>
            </a:extLst>
          </p:cNvPr>
          <p:cNvSpPr/>
          <p:nvPr/>
        </p:nvSpPr>
        <p:spPr>
          <a:xfrm flipH="1">
            <a:off x="7589519" y="3383280"/>
            <a:ext cx="640081" cy="2743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C2FD-F7F0-48AD-876D-EEA7E44378F8}"/>
              </a:ext>
            </a:extLst>
          </p:cNvPr>
          <p:cNvSpPr txBox="1">
            <a:spLocks noGrp="1"/>
          </p:cNvSpPr>
          <p:nvPr>
            <p:ph type="title" idx="4294967295"/>
          </p:nvPr>
        </p:nvSpPr>
        <p:spPr>
          <a:xfrm>
            <a:off x="1044719" y="266400"/>
            <a:ext cx="12540239" cy="1548719"/>
          </a:xfrm>
        </p:spPr>
        <p:txBody>
          <a:bodyPr/>
          <a:lstStyle/>
          <a:p>
            <a:pPr lvl="0"/>
            <a:r>
              <a:rPr lang="en-US"/>
              <a:t>Which Interaction is Better?</a:t>
            </a:r>
          </a:p>
        </p:txBody>
      </p:sp>
      <p:sp>
        <p:nvSpPr>
          <p:cNvPr id="3" name="TextBox 2">
            <a:extLst>
              <a:ext uri="{FF2B5EF4-FFF2-40B4-BE49-F238E27FC236}">
                <a16:creationId xmlns:a16="http://schemas.microsoft.com/office/drawing/2014/main" id="{90B445F7-EB58-408E-B4F6-461D1F998D07}"/>
              </a:ext>
            </a:extLst>
          </p:cNvPr>
          <p:cNvSpPr txBox="1"/>
          <p:nvPr/>
        </p:nvSpPr>
        <p:spPr>
          <a:xfrm>
            <a:off x="1571039" y="3818160"/>
            <a:ext cx="3931920" cy="419400"/>
          </a:xfrm>
          <a:prstGeom prst="rect">
            <a:avLst/>
          </a:prstGeom>
          <a:solidFill>
            <a:srgbClr val="FFFFCC"/>
          </a:solidFill>
          <a:ln w="0">
            <a:solidFill>
              <a:srgbClr val="000000"/>
            </a:solidFill>
            <a:prstDash val="solid"/>
          </a:ln>
        </p:spPr>
        <p:txBody>
          <a:bodyPr vert="horz" wrap="none" lIns="90000" tIns="45000" rIns="90000" bIns="45000" anchor="ctr" anchorCtr="0" compatLnSpc="0">
            <a:spAutoFit/>
          </a:bodyPr>
          <a:lstStyle/>
          <a:p>
            <a:pPr marL="0" marR="0" lvl="0" indent="0" algn="ctr"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API Gateway</a:t>
            </a:r>
          </a:p>
        </p:txBody>
      </p:sp>
      <p:sp>
        <p:nvSpPr>
          <p:cNvPr id="4" name="TextBox 3">
            <a:extLst>
              <a:ext uri="{FF2B5EF4-FFF2-40B4-BE49-F238E27FC236}">
                <a16:creationId xmlns:a16="http://schemas.microsoft.com/office/drawing/2014/main" id="{53672CDC-0657-43D3-B6FF-5890BAC95CED}"/>
              </a:ext>
            </a:extLst>
          </p:cNvPr>
          <p:cNvSpPr txBox="1"/>
          <p:nvPr/>
        </p:nvSpPr>
        <p:spPr>
          <a:xfrm>
            <a:off x="4013279" y="4572000"/>
            <a:ext cx="12376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5" name="TextBox 4">
            <a:extLst>
              <a:ext uri="{FF2B5EF4-FFF2-40B4-BE49-F238E27FC236}">
                <a16:creationId xmlns:a16="http://schemas.microsoft.com/office/drawing/2014/main" id="{26E813A9-D902-49D0-B031-42CF270CC113}"/>
              </a:ext>
            </a:extLst>
          </p:cNvPr>
          <p:cNvSpPr txBox="1"/>
          <p:nvPr/>
        </p:nvSpPr>
        <p:spPr>
          <a:xfrm>
            <a:off x="1942560" y="5140440"/>
            <a:ext cx="1105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a:t>
            </a:r>
          </a:p>
        </p:txBody>
      </p:sp>
      <p:sp>
        <p:nvSpPr>
          <p:cNvPr id="6" name="Freeform: Shape 5">
            <a:extLst>
              <a:ext uri="{FF2B5EF4-FFF2-40B4-BE49-F238E27FC236}">
                <a16:creationId xmlns:a16="http://schemas.microsoft.com/office/drawing/2014/main" id="{A07A5722-7703-486A-A84D-590DD24D5125}"/>
              </a:ext>
            </a:extLst>
          </p:cNvPr>
          <p:cNvSpPr/>
          <p:nvPr/>
        </p:nvSpPr>
        <p:spPr>
          <a:xfrm>
            <a:off x="2037599" y="654480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7" name="Straight Connector 6">
            <a:extLst>
              <a:ext uri="{FF2B5EF4-FFF2-40B4-BE49-F238E27FC236}">
                <a16:creationId xmlns:a16="http://schemas.microsoft.com/office/drawing/2014/main" id="{721F367A-2BCF-4851-ACA9-0418A0DDEB51}"/>
              </a:ext>
            </a:extLst>
          </p:cNvPr>
          <p:cNvSpPr/>
          <p:nvPr/>
        </p:nvSpPr>
        <p:spPr>
          <a:xfrm>
            <a:off x="2486160" y="5693760"/>
            <a:ext cx="0" cy="7405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8" name="Picture 7">
            <a:extLst>
              <a:ext uri="{FF2B5EF4-FFF2-40B4-BE49-F238E27FC236}">
                <a16:creationId xmlns:a16="http://schemas.microsoft.com/office/drawing/2014/main" id="{BBBF1BAC-D8FC-44E3-B56B-0D9E73C8A5F7}"/>
              </a:ext>
            </a:extLst>
          </p:cNvPr>
          <p:cNvPicPr>
            <a:picLocks noChangeAspect="1"/>
          </p:cNvPicPr>
          <p:nvPr/>
        </p:nvPicPr>
        <p:blipFill>
          <a:blip r:embed="rId3">
            <a:lum/>
            <a:alphaModFix/>
          </a:blip>
          <a:srcRect/>
          <a:stretch>
            <a:fillRect/>
          </a:stretch>
        </p:blipFill>
        <p:spPr>
          <a:xfrm>
            <a:off x="4551480" y="6985079"/>
            <a:ext cx="1339560" cy="460800"/>
          </a:xfrm>
          <a:prstGeom prst="rect">
            <a:avLst/>
          </a:prstGeom>
          <a:noFill/>
          <a:ln>
            <a:noFill/>
          </a:ln>
        </p:spPr>
      </p:pic>
      <p:sp>
        <p:nvSpPr>
          <p:cNvPr id="9" name="Straight Connector 8">
            <a:extLst>
              <a:ext uri="{FF2B5EF4-FFF2-40B4-BE49-F238E27FC236}">
                <a16:creationId xmlns:a16="http://schemas.microsoft.com/office/drawing/2014/main" id="{23CB6E1A-2C8F-4782-9B1B-B9C6B2A300C9}"/>
              </a:ext>
            </a:extLst>
          </p:cNvPr>
          <p:cNvSpPr/>
          <p:nvPr/>
        </p:nvSpPr>
        <p:spPr>
          <a:xfrm>
            <a:off x="4784759" y="5063400"/>
            <a:ext cx="0" cy="188316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0" name="Straight Connector 9">
            <a:extLst>
              <a:ext uri="{FF2B5EF4-FFF2-40B4-BE49-F238E27FC236}">
                <a16:creationId xmlns:a16="http://schemas.microsoft.com/office/drawing/2014/main" id="{D2997E1B-58AD-46E7-8F1E-5967B91AD469}"/>
              </a:ext>
            </a:extLst>
          </p:cNvPr>
          <p:cNvSpPr/>
          <p:nvPr/>
        </p:nvSpPr>
        <p:spPr>
          <a:xfrm flipH="1">
            <a:off x="3047760" y="4754879"/>
            <a:ext cx="965519" cy="385561"/>
          </a:xfrm>
          <a:prstGeom prst="line">
            <a:avLst/>
          </a:prstGeom>
          <a:noFill/>
          <a:ln w="54720">
            <a:solidFill>
              <a:srgbClr val="000000"/>
            </a:solidFill>
            <a:prstDash val="solid"/>
            <a:headEnd type="arrow"/>
            <a:tailEnd type="arrow"/>
          </a:ln>
        </p:spPr>
        <p:txBody>
          <a:bodyPr vert="horz" wrap="none" lIns="117000" tIns="72000" rIns="117000" bIns="72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1" name="Text Placeholder 10">
            <a:extLst>
              <a:ext uri="{FF2B5EF4-FFF2-40B4-BE49-F238E27FC236}">
                <a16:creationId xmlns:a16="http://schemas.microsoft.com/office/drawing/2014/main" id="{F794B10E-8AAB-4A01-B5E5-BBEFCF3A193E}"/>
              </a:ext>
            </a:extLst>
          </p:cNvPr>
          <p:cNvSpPr txBox="1">
            <a:spLocks noGrp="1"/>
          </p:cNvSpPr>
          <p:nvPr>
            <p:ph type="body" idx="4294967295"/>
          </p:nvPr>
        </p:nvSpPr>
        <p:spPr>
          <a:xfrm>
            <a:off x="1280159" y="1791000"/>
            <a:ext cx="5212080" cy="1247760"/>
          </a:xfrm>
        </p:spPr>
        <p:txBody>
          <a:bodyPr/>
          <a:lstStyle/>
          <a:p>
            <a:pPr lvl="0">
              <a:buClr>
                <a:srgbClr val="669999"/>
              </a:buClr>
              <a:buSzPct val="45000"/>
            </a:pPr>
            <a:r>
              <a:rPr lang="en-US" dirty="0"/>
              <a:t>Call service directly?</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12" name="Text Placeholder 11">
            <a:extLst>
              <a:ext uri="{FF2B5EF4-FFF2-40B4-BE49-F238E27FC236}">
                <a16:creationId xmlns:a16="http://schemas.microsoft.com/office/drawing/2014/main" id="{D7F2A20F-308F-44A6-B0E1-6B8B18C08F77}"/>
              </a:ext>
            </a:extLst>
          </p:cNvPr>
          <p:cNvSpPr txBox="1">
            <a:spLocks noGrp="1"/>
          </p:cNvSpPr>
          <p:nvPr>
            <p:ph type="body" idx="4294967295"/>
          </p:nvPr>
        </p:nvSpPr>
        <p:spPr>
          <a:xfrm>
            <a:off x="7315200" y="1815120"/>
            <a:ext cx="5212080" cy="1247760"/>
          </a:xfrm>
        </p:spPr>
        <p:txBody>
          <a:bodyPr/>
          <a:lstStyle/>
          <a:p>
            <a:pPr lvl="0">
              <a:buClr>
                <a:srgbClr val="669999"/>
              </a:buClr>
              <a:buSzPct val="45000"/>
            </a:pPr>
            <a:r>
              <a:rPr lang="en-US" dirty="0"/>
              <a:t>Call via API Gateway?</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13" name="TextBox 12">
            <a:extLst>
              <a:ext uri="{FF2B5EF4-FFF2-40B4-BE49-F238E27FC236}">
                <a16:creationId xmlns:a16="http://schemas.microsoft.com/office/drawing/2014/main" id="{EFB012DA-B1E9-49B3-AB7F-59C692C6B477}"/>
              </a:ext>
            </a:extLst>
          </p:cNvPr>
          <p:cNvSpPr txBox="1"/>
          <p:nvPr/>
        </p:nvSpPr>
        <p:spPr>
          <a:xfrm>
            <a:off x="10375200" y="4502880"/>
            <a:ext cx="123768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Inventory</a:t>
            </a:r>
          </a:p>
        </p:txBody>
      </p:sp>
      <p:sp>
        <p:nvSpPr>
          <p:cNvPr id="14" name="TextBox 13">
            <a:extLst>
              <a:ext uri="{FF2B5EF4-FFF2-40B4-BE49-F238E27FC236}">
                <a16:creationId xmlns:a16="http://schemas.microsoft.com/office/drawing/2014/main" id="{913C34F8-EEEB-4E16-A5DF-B50F91511DCC}"/>
              </a:ext>
            </a:extLst>
          </p:cNvPr>
          <p:cNvSpPr txBox="1"/>
          <p:nvPr/>
        </p:nvSpPr>
        <p:spPr>
          <a:xfrm>
            <a:off x="8304479" y="5071320"/>
            <a:ext cx="1105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a:t>
            </a:r>
          </a:p>
        </p:txBody>
      </p:sp>
      <p:sp>
        <p:nvSpPr>
          <p:cNvPr id="15" name="Freeform: Shape 14">
            <a:extLst>
              <a:ext uri="{FF2B5EF4-FFF2-40B4-BE49-F238E27FC236}">
                <a16:creationId xmlns:a16="http://schemas.microsoft.com/office/drawing/2014/main" id="{B1646D7B-47A2-4761-90FC-7A8D1529AA26}"/>
              </a:ext>
            </a:extLst>
          </p:cNvPr>
          <p:cNvSpPr/>
          <p:nvPr/>
        </p:nvSpPr>
        <p:spPr>
          <a:xfrm>
            <a:off x="8399520" y="6475679"/>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DB</a:t>
            </a:r>
          </a:p>
        </p:txBody>
      </p:sp>
      <p:sp>
        <p:nvSpPr>
          <p:cNvPr id="16" name="Straight Connector 15">
            <a:extLst>
              <a:ext uri="{FF2B5EF4-FFF2-40B4-BE49-F238E27FC236}">
                <a16:creationId xmlns:a16="http://schemas.microsoft.com/office/drawing/2014/main" id="{C6300650-F078-4200-B368-8B1B36A29837}"/>
              </a:ext>
            </a:extLst>
          </p:cNvPr>
          <p:cNvSpPr/>
          <p:nvPr/>
        </p:nvSpPr>
        <p:spPr>
          <a:xfrm>
            <a:off x="8848080" y="5624640"/>
            <a:ext cx="0" cy="7405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17" name="Picture 16">
            <a:extLst>
              <a:ext uri="{FF2B5EF4-FFF2-40B4-BE49-F238E27FC236}">
                <a16:creationId xmlns:a16="http://schemas.microsoft.com/office/drawing/2014/main" id="{50F0D520-24C0-4C17-BC57-57831E9E690C}"/>
              </a:ext>
            </a:extLst>
          </p:cNvPr>
          <p:cNvPicPr>
            <a:picLocks noChangeAspect="1"/>
          </p:cNvPicPr>
          <p:nvPr/>
        </p:nvPicPr>
        <p:blipFill>
          <a:blip r:embed="rId3">
            <a:lum/>
            <a:alphaModFix/>
          </a:blip>
          <a:srcRect/>
          <a:stretch>
            <a:fillRect/>
          </a:stretch>
        </p:blipFill>
        <p:spPr>
          <a:xfrm>
            <a:off x="10913400" y="6915960"/>
            <a:ext cx="1339560" cy="460800"/>
          </a:xfrm>
          <a:prstGeom prst="rect">
            <a:avLst/>
          </a:prstGeom>
          <a:noFill/>
          <a:ln>
            <a:noFill/>
          </a:ln>
        </p:spPr>
      </p:pic>
      <p:sp>
        <p:nvSpPr>
          <p:cNvPr id="18" name="Straight Connector 17">
            <a:extLst>
              <a:ext uri="{FF2B5EF4-FFF2-40B4-BE49-F238E27FC236}">
                <a16:creationId xmlns:a16="http://schemas.microsoft.com/office/drawing/2014/main" id="{8C14BDC4-EF69-4E20-B4B2-65315450D9FF}"/>
              </a:ext>
            </a:extLst>
          </p:cNvPr>
          <p:cNvSpPr/>
          <p:nvPr/>
        </p:nvSpPr>
        <p:spPr>
          <a:xfrm>
            <a:off x="11146680" y="4994280"/>
            <a:ext cx="0" cy="188316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cxnSp>
        <p:nvCxnSpPr>
          <p:cNvPr id="19" name="Connector: Curved 18">
            <a:extLst>
              <a:ext uri="{FF2B5EF4-FFF2-40B4-BE49-F238E27FC236}">
                <a16:creationId xmlns:a16="http://schemas.microsoft.com/office/drawing/2014/main" id="{1E4143B2-FE6F-4B63-A0FA-F25C5E429618}"/>
              </a:ext>
            </a:extLst>
          </p:cNvPr>
          <p:cNvCxnSpPr>
            <a:cxnSpLocks/>
          </p:cNvCxnSpPr>
          <p:nvPr/>
        </p:nvCxnSpPr>
        <p:spPr>
          <a:xfrm rot="5400000">
            <a:off x="8701927" y="4253405"/>
            <a:ext cx="902879" cy="732953"/>
          </a:xfrm>
          <a:prstGeom prst="curvedConnector3">
            <a:avLst>
              <a:gd name="adj1" fmla="val 50000"/>
            </a:avLst>
          </a:prstGeom>
          <a:noFill/>
          <a:ln w="36720">
            <a:solidFill>
              <a:srgbClr val="000000"/>
            </a:solidFill>
            <a:prstDash val="solid"/>
            <a:tailEnd type="arrow"/>
          </a:ln>
        </p:spPr>
      </p:cxnSp>
      <p:sp>
        <p:nvSpPr>
          <p:cNvPr id="20" name="TextBox 19">
            <a:extLst>
              <a:ext uri="{FF2B5EF4-FFF2-40B4-BE49-F238E27FC236}">
                <a16:creationId xmlns:a16="http://schemas.microsoft.com/office/drawing/2014/main" id="{DAEB971D-6F14-4E7D-9A33-E2FBD25B72E4}"/>
              </a:ext>
            </a:extLst>
          </p:cNvPr>
          <p:cNvSpPr txBox="1"/>
          <p:nvPr/>
        </p:nvSpPr>
        <p:spPr>
          <a:xfrm>
            <a:off x="7932960" y="3749040"/>
            <a:ext cx="3931920" cy="419400"/>
          </a:xfrm>
          <a:prstGeom prst="rect">
            <a:avLst/>
          </a:prstGeom>
          <a:solidFill>
            <a:srgbClr val="FFFFCC"/>
          </a:solidFill>
          <a:ln w="0">
            <a:solidFill>
              <a:srgbClr val="000000"/>
            </a:solidFill>
            <a:prstDash val="solid"/>
          </a:ln>
        </p:spPr>
        <p:txBody>
          <a:bodyPr vert="horz" wrap="none" lIns="90000" tIns="45000" rIns="90000" bIns="45000" anchor="ctr" anchorCtr="0" compatLnSpc="0">
            <a:spAutoFit/>
          </a:bodyPr>
          <a:lstStyle/>
          <a:p>
            <a:pPr marL="0" marR="0" lvl="0" indent="0" algn="ctr"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API Gateway</a:t>
            </a:r>
          </a:p>
        </p:txBody>
      </p:sp>
      <p:sp>
        <p:nvSpPr>
          <p:cNvPr id="21" name="Straight Connector 20">
            <a:extLst>
              <a:ext uri="{FF2B5EF4-FFF2-40B4-BE49-F238E27FC236}">
                <a16:creationId xmlns:a16="http://schemas.microsoft.com/office/drawing/2014/main" id="{222E517A-EE52-4497-95FF-E7E1E5F736C5}"/>
              </a:ext>
            </a:extLst>
          </p:cNvPr>
          <p:cNvSpPr/>
          <p:nvPr/>
        </p:nvSpPr>
        <p:spPr>
          <a:xfrm>
            <a:off x="6766560" y="3383280"/>
            <a:ext cx="0" cy="4114800"/>
          </a:xfrm>
          <a:prstGeom prst="line">
            <a:avLst/>
          </a:pr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2" name="Text Placeholder 21">
            <a:extLst>
              <a:ext uri="{FF2B5EF4-FFF2-40B4-BE49-F238E27FC236}">
                <a16:creationId xmlns:a16="http://schemas.microsoft.com/office/drawing/2014/main" id="{C5392B8D-15FF-4628-BC2C-7ABC636E9280}"/>
              </a:ext>
            </a:extLst>
          </p:cNvPr>
          <p:cNvSpPr txBox="1">
            <a:spLocks noGrp="1"/>
          </p:cNvSpPr>
          <p:nvPr>
            <p:ph type="body" idx="4294967295"/>
          </p:nvPr>
        </p:nvSpPr>
        <p:spPr>
          <a:xfrm>
            <a:off x="6400799" y="2651760"/>
            <a:ext cx="914400" cy="769320"/>
          </a:xfrm>
        </p:spPr>
        <p:txBody>
          <a:bodyPr/>
          <a:lstStyle/>
          <a:p>
            <a:pPr lvl="0"/>
            <a:r>
              <a:rPr lang="en-US"/>
              <a:t>OR</a:t>
            </a:r>
          </a:p>
        </p:txBody>
      </p:sp>
      <p:cxnSp>
        <p:nvCxnSpPr>
          <p:cNvPr id="26" name="Connector: Curved 18">
            <a:extLst>
              <a:ext uri="{FF2B5EF4-FFF2-40B4-BE49-F238E27FC236}">
                <a16:creationId xmlns:a16="http://schemas.microsoft.com/office/drawing/2014/main" id="{A54492EC-FCD8-6744-A741-50EFD885D841}"/>
              </a:ext>
            </a:extLst>
          </p:cNvPr>
          <p:cNvCxnSpPr>
            <a:cxnSpLocks/>
            <a:stCxn id="13" idx="3"/>
          </p:cNvCxnSpPr>
          <p:nvPr/>
        </p:nvCxnSpPr>
        <p:spPr>
          <a:xfrm flipH="1" flipV="1">
            <a:off x="10060538" y="3692520"/>
            <a:ext cx="1552342" cy="1020060"/>
          </a:xfrm>
          <a:prstGeom prst="curvedConnector3">
            <a:avLst>
              <a:gd name="adj1" fmla="val -44178"/>
            </a:avLst>
          </a:prstGeom>
          <a:noFill/>
          <a:ln w="36720">
            <a:solidFill>
              <a:srgbClr val="000000"/>
            </a:solidFill>
            <a:prstDash val="solid"/>
            <a:tailEnd type="arrow"/>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624C-E4B5-49E2-8C28-6B53A7D8200D}"/>
              </a:ext>
            </a:extLst>
          </p:cNvPr>
          <p:cNvSpPr txBox="1">
            <a:spLocks noGrp="1"/>
          </p:cNvSpPr>
          <p:nvPr>
            <p:ph type="title" idx="4294967295"/>
          </p:nvPr>
        </p:nvSpPr>
        <p:spPr>
          <a:xfrm>
            <a:off x="1044719" y="266400"/>
            <a:ext cx="12540239" cy="1548719"/>
          </a:xfrm>
        </p:spPr>
        <p:txBody>
          <a:bodyPr/>
          <a:lstStyle/>
          <a:p>
            <a:pPr lvl="0"/>
            <a:r>
              <a:rPr lang="en-US"/>
              <a:t>Which Interaction is Better?</a:t>
            </a:r>
          </a:p>
        </p:txBody>
      </p:sp>
      <p:sp>
        <p:nvSpPr>
          <p:cNvPr id="3" name="Text Placeholder 2">
            <a:extLst>
              <a:ext uri="{FF2B5EF4-FFF2-40B4-BE49-F238E27FC236}">
                <a16:creationId xmlns:a16="http://schemas.microsoft.com/office/drawing/2014/main" id="{1E406A87-3968-4085-BD83-C2EB8DCD6639}"/>
              </a:ext>
            </a:extLst>
          </p:cNvPr>
          <p:cNvSpPr txBox="1">
            <a:spLocks noGrp="1"/>
          </p:cNvSpPr>
          <p:nvPr>
            <p:ph type="body" idx="4294967295"/>
          </p:nvPr>
        </p:nvSpPr>
        <p:spPr>
          <a:xfrm>
            <a:off x="1097280" y="1791000"/>
            <a:ext cx="5720400" cy="6737400"/>
          </a:xfrm>
        </p:spPr>
        <p:txBody>
          <a:bodyPr/>
          <a:lstStyle/>
          <a:p>
            <a:pPr lvl="0"/>
            <a:r>
              <a:rPr lang="en-US" dirty="0"/>
              <a:t>Direct Call</a:t>
            </a:r>
          </a:p>
          <a:p>
            <a:pPr marL="0" lvl="1" indent="0" hangingPunct="0">
              <a:spcBef>
                <a:spcPts val="0"/>
              </a:spcBef>
              <a:spcAft>
                <a:spcPts val="1709"/>
              </a:spcAft>
              <a:buClr>
                <a:srgbClr val="669999"/>
              </a:buClr>
              <a:buSzPct val="45000"/>
              <a:buNone/>
            </a:pPr>
            <a:r>
              <a:rPr lang="en-US" sz="3870" dirty="0">
                <a:solidFill>
                  <a:srgbClr val="666666"/>
                </a:solidFill>
                <a:latin typeface="Arial" pitchFamily="34"/>
                <a:cs typeface="Tahoma" pitchFamily="2"/>
              </a:rPr>
              <a:t>Advantages:</a:t>
            </a:r>
          </a:p>
          <a:p>
            <a:pPr marL="571500" lvl="2" indent="-571500" hangingPunct="0">
              <a:spcBef>
                <a:spcPts val="0"/>
              </a:spcBef>
              <a:spcAft>
                <a:spcPts val="1709"/>
              </a:spcAft>
              <a:buClr>
                <a:srgbClr val="669999"/>
              </a:buClr>
              <a:buSzPct val="45000"/>
            </a:pPr>
            <a:r>
              <a:rPr lang="en-US" sz="2800" dirty="0">
                <a:solidFill>
                  <a:srgbClr val="666666"/>
                </a:solidFill>
                <a:latin typeface="Arial" pitchFamily="34"/>
                <a:cs typeface="Tahoma" pitchFamily="2"/>
              </a:rPr>
              <a:t>Fastest</a:t>
            </a:r>
          </a:p>
          <a:p>
            <a:pPr marL="571500" lvl="2" indent="-571500" hangingPunct="0">
              <a:spcBef>
                <a:spcPts val="0"/>
              </a:spcBef>
              <a:spcAft>
                <a:spcPts val="1709"/>
              </a:spcAft>
              <a:buClr>
                <a:srgbClr val="669999"/>
              </a:buClr>
              <a:buSzPct val="45000"/>
            </a:pPr>
            <a:r>
              <a:rPr lang="en-US" sz="2800" dirty="0">
                <a:solidFill>
                  <a:srgbClr val="666666"/>
                </a:solidFill>
                <a:latin typeface="Arial" pitchFamily="34"/>
                <a:cs typeface="Tahoma" pitchFamily="2"/>
              </a:rPr>
              <a:t>No internal load on API Gateway</a:t>
            </a:r>
            <a:endParaRPr lang="en-US" sz="3870" dirty="0">
              <a:solidFill>
                <a:srgbClr val="666666"/>
              </a:solidFill>
              <a:latin typeface="Arial" pitchFamily="34"/>
              <a:cs typeface="Tahoma" pitchFamily="2"/>
            </a:endParaRPr>
          </a:p>
          <a:p>
            <a:pPr marL="0" lvl="1" indent="0" hangingPunct="0">
              <a:spcBef>
                <a:spcPts val="0"/>
              </a:spcBef>
              <a:spcAft>
                <a:spcPts val="1709"/>
              </a:spcAft>
              <a:buClr>
                <a:srgbClr val="669999"/>
              </a:buClr>
              <a:buSzPct val="45000"/>
              <a:buFont typeface="StarSymbol"/>
              <a:buChar char="●"/>
            </a:pPr>
            <a:endParaRPr lang="en-US" sz="3870" dirty="0">
              <a:solidFill>
                <a:srgbClr val="666666"/>
              </a:solidFill>
              <a:latin typeface="Arial" pitchFamily="34"/>
              <a:cs typeface="Tahoma" pitchFamily="2"/>
            </a:endParaRPr>
          </a:p>
          <a:p>
            <a:pPr marL="0" lvl="1" indent="0" hangingPunct="0">
              <a:spcBef>
                <a:spcPts val="0"/>
              </a:spcBef>
              <a:spcAft>
                <a:spcPts val="1709"/>
              </a:spcAft>
              <a:buClr>
                <a:srgbClr val="669999"/>
              </a:buClr>
              <a:buSzPct val="45000"/>
              <a:buNone/>
            </a:pPr>
            <a:r>
              <a:rPr lang="en-US" sz="3870" dirty="0">
                <a:solidFill>
                  <a:srgbClr val="666666"/>
                </a:solidFill>
                <a:latin typeface="Arial" pitchFamily="34"/>
                <a:cs typeface="Tahoma" pitchFamily="2"/>
              </a:rPr>
              <a:t>Disadvantages:</a:t>
            </a:r>
          </a:p>
          <a:p>
            <a:pPr marL="571500" lvl="2" indent="-571500" hangingPunct="0">
              <a:spcBef>
                <a:spcPts val="0"/>
              </a:spcBef>
              <a:spcAft>
                <a:spcPts val="1709"/>
              </a:spcAft>
              <a:buClr>
                <a:srgbClr val="669999"/>
              </a:buClr>
              <a:buSzPct val="45000"/>
            </a:pPr>
            <a:r>
              <a:rPr lang="en-US" sz="2800" dirty="0">
                <a:solidFill>
                  <a:srgbClr val="666666"/>
                </a:solidFill>
                <a:latin typeface="Arial" pitchFamily="34"/>
                <a:cs typeface="Tahoma" pitchFamily="2"/>
              </a:rPr>
              <a:t>Service Discovery / Load Balancing / Caching / Version routing must be handled by each service</a:t>
            </a:r>
          </a:p>
          <a:p>
            <a:pPr marL="0" lvl="1" indent="0" hangingPunct="0">
              <a:spcBef>
                <a:spcPts val="0"/>
              </a:spcBef>
              <a:spcAft>
                <a:spcPts val="1709"/>
              </a:spcAft>
              <a:buNone/>
            </a:pPr>
            <a:endParaRPr lang="en-US" sz="2800" dirty="0">
              <a:solidFill>
                <a:srgbClr val="666666"/>
              </a:solidFill>
              <a:latin typeface="Arial" pitchFamily="34"/>
              <a:cs typeface="Tahoma" pitchFamily="2"/>
            </a:endParaRPr>
          </a:p>
        </p:txBody>
      </p:sp>
      <p:sp>
        <p:nvSpPr>
          <p:cNvPr id="4" name="Text Placeholder 3">
            <a:extLst>
              <a:ext uri="{FF2B5EF4-FFF2-40B4-BE49-F238E27FC236}">
                <a16:creationId xmlns:a16="http://schemas.microsoft.com/office/drawing/2014/main" id="{75D42FBC-F6AC-488C-B2A3-7BA8210AA570}"/>
              </a:ext>
            </a:extLst>
          </p:cNvPr>
          <p:cNvSpPr txBox="1">
            <a:spLocks noGrp="1"/>
          </p:cNvSpPr>
          <p:nvPr>
            <p:ph type="body" idx="4294967295"/>
          </p:nvPr>
        </p:nvSpPr>
        <p:spPr>
          <a:xfrm>
            <a:off x="7721279" y="1815120"/>
            <a:ext cx="5720400" cy="6924960"/>
          </a:xfrm>
        </p:spPr>
        <p:txBody>
          <a:bodyPr/>
          <a:lstStyle/>
          <a:p>
            <a:pPr lvl="0"/>
            <a:r>
              <a:rPr lang="en-US" dirty="0"/>
              <a:t>Call via API Gateway</a:t>
            </a:r>
          </a:p>
          <a:p>
            <a:pPr marL="0" lvl="1" indent="0" hangingPunct="0">
              <a:spcBef>
                <a:spcPts val="0"/>
              </a:spcBef>
              <a:spcAft>
                <a:spcPts val="1709"/>
              </a:spcAft>
              <a:buClr>
                <a:srgbClr val="669999"/>
              </a:buClr>
              <a:buSzPct val="45000"/>
              <a:buNone/>
            </a:pPr>
            <a:r>
              <a:rPr lang="en-US" sz="3600" dirty="0">
                <a:solidFill>
                  <a:srgbClr val="666666"/>
                </a:solidFill>
                <a:latin typeface="Arial" pitchFamily="34"/>
                <a:cs typeface="Tahoma" pitchFamily="2"/>
              </a:rPr>
              <a:t>Advantages</a:t>
            </a:r>
            <a:r>
              <a:rPr lang="en-US" sz="3870" dirty="0">
                <a:solidFill>
                  <a:srgbClr val="666666"/>
                </a:solidFill>
                <a:latin typeface="Arial" pitchFamily="34"/>
                <a:cs typeface="Tahoma" pitchFamily="2"/>
              </a:rPr>
              <a:t>:</a:t>
            </a:r>
          </a:p>
          <a:p>
            <a:pPr marL="571500" lvl="2" indent="-571500" hangingPunct="0">
              <a:spcBef>
                <a:spcPts val="0"/>
              </a:spcBef>
              <a:spcAft>
                <a:spcPts val="1709"/>
              </a:spcAft>
              <a:buClr>
                <a:srgbClr val="669999"/>
              </a:buClr>
              <a:buSzPct val="45000"/>
            </a:pPr>
            <a:r>
              <a:rPr lang="en-US" sz="2400" dirty="0">
                <a:solidFill>
                  <a:srgbClr val="666666"/>
                </a:solidFill>
                <a:latin typeface="Arial" pitchFamily="34"/>
                <a:cs typeface="Tahoma" pitchFamily="2"/>
              </a:rPr>
              <a:t>Gateway can provide </a:t>
            </a:r>
            <a:r>
              <a:rPr lang="en-US" sz="2400" dirty="0" err="1">
                <a:solidFill>
                  <a:srgbClr val="666666"/>
                </a:solidFill>
                <a:latin typeface="Arial" pitchFamily="34"/>
                <a:cs typeface="Tahoma" pitchFamily="2"/>
              </a:rPr>
              <a:t>centralised</a:t>
            </a:r>
            <a:r>
              <a:rPr lang="en-US" sz="2400" dirty="0">
                <a:solidFill>
                  <a:srgbClr val="666666"/>
                </a:solidFill>
                <a:latin typeface="Arial" pitchFamily="34"/>
                <a:cs typeface="Tahoma" pitchFamily="2"/>
              </a:rPr>
              <a:t> control over load balancing, caching, version routing</a:t>
            </a:r>
          </a:p>
          <a:p>
            <a:pPr marL="571500" lvl="2" indent="-571500" hangingPunct="0">
              <a:spcBef>
                <a:spcPts val="0"/>
              </a:spcBef>
              <a:spcAft>
                <a:spcPts val="1709"/>
              </a:spcAft>
              <a:buClr>
                <a:srgbClr val="669999"/>
              </a:buClr>
              <a:buSzPct val="45000"/>
            </a:pPr>
            <a:r>
              <a:rPr lang="en-US" sz="2400" dirty="0">
                <a:solidFill>
                  <a:srgbClr val="666666"/>
                </a:solidFill>
                <a:latin typeface="Arial" pitchFamily="34"/>
                <a:cs typeface="Tahoma" pitchFamily="2"/>
              </a:rPr>
              <a:t>Eliminate service discovery for each service.</a:t>
            </a:r>
          </a:p>
          <a:p>
            <a:pPr marL="0" lvl="1" indent="0" hangingPunct="0">
              <a:spcBef>
                <a:spcPts val="0"/>
              </a:spcBef>
              <a:spcAft>
                <a:spcPts val="1709"/>
              </a:spcAft>
              <a:buClr>
                <a:srgbClr val="669999"/>
              </a:buClr>
              <a:buSzPct val="45000"/>
              <a:buNone/>
            </a:pPr>
            <a:r>
              <a:rPr lang="en-US" sz="3870" dirty="0">
                <a:solidFill>
                  <a:srgbClr val="666666"/>
                </a:solidFill>
                <a:latin typeface="Arial" pitchFamily="34"/>
                <a:cs typeface="Tahoma" pitchFamily="2"/>
              </a:rPr>
              <a:t>Disadvantages:</a:t>
            </a:r>
          </a:p>
          <a:p>
            <a:pPr marL="571500" lvl="2" indent="-571500" hangingPunct="0">
              <a:spcBef>
                <a:spcPts val="0"/>
              </a:spcBef>
              <a:spcAft>
                <a:spcPts val="1709"/>
              </a:spcAft>
              <a:buClr>
                <a:srgbClr val="669999"/>
              </a:buClr>
              <a:buSzPct val="45000"/>
            </a:pPr>
            <a:r>
              <a:rPr lang="en-US" sz="2400" dirty="0">
                <a:solidFill>
                  <a:srgbClr val="666666"/>
                </a:solidFill>
                <a:latin typeface="Arial" pitchFamily="34"/>
                <a:cs typeface="Tahoma" pitchFamily="2"/>
              </a:rPr>
              <a:t>Greater load on API Gateway</a:t>
            </a:r>
          </a:p>
          <a:p>
            <a:pPr marL="571500" lvl="2" indent="-571500" hangingPunct="0">
              <a:spcBef>
                <a:spcPts val="0"/>
              </a:spcBef>
              <a:spcAft>
                <a:spcPts val="1709"/>
              </a:spcAft>
              <a:buClr>
                <a:srgbClr val="669999"/>
              </a:buClr>
              <a:buSzPct val="45000"/>
            </a:pPr>
            <a:r>
              <a:rPr lang="en-US" sz="2400" dirty="0">
                <a:solidFill>
                  <a:srgbClr val="666666"/>
                </a:solidFill>
                <a:latin typeface="Arial" pitchFamily="34"/>
                <a:cs typeface="Tahoma" pitchFamily="2"/>
              </a:rPr>
              <a:t>Extra hop / slower</a:t>
            </a:r>
          </a:p>
          <a:p>
            <a:pPr marL="571500" lvl="2" indent="-571500" hangingPunct="0">
              <a:spcBef>
                <a:spcPts val="0"/>
              </a:spcBef>
              <a:spcAft>
                <a:spcPts val="1709"/>
              </a:spcAft>
              <a:buClr>
                <a:srgbClr val="669999"/>
              </a:buClr>
              <a:buSzPct val="45000"/>
            </a:pPr>
            <a:r>
              <a:rPr lang="en-US" sz="2400" dirty="0">
                <a:solidFill>
                  <a:srgbClr val="666666"/>
                </a:solidFill>
                <a:latin typeface="Arial" pitchFamily="34"/>
                <a:cs typeface="Tahoma" pitchFamily="2"/>
              </a:rPr>
              <a:t>API Gateway intended for client interaction.</a:t>
            </a:r>
          </a:p>
          <a:p>
            <a:pPr marL="0" lvl="1" indent="0" hangingPunct="0">
              <a:spcBef>
                <a:spcPts val="0"/>
              </a:spcBef>
              <a:spcAft>
                <a:spcPts val="1709"/>
              </a:spcAft>
              <a:buNone/>
            </a:pPr>
            <a:endParaRPr lang="en-US" sz="3870" dirty="0">
              <a:solidFill>
                <a:srgbClr val="666666"/>
              </a:solidFill>
              <a:latin typeface="Arial" pitchFamily="34"/>
              <a:cs typeface="Tahoma" pitchFamily="2"/>
            </a:endParaRPr>
          </a:p>
        </p:txBody>
      </p:sp>
      <p:sp>
        <p:nvSpPr>
          <p:cNvPr id="5" name="Straight Connector 4">
            <a:extLst>
              <a:ext uri="{FF2B5EF4-FFF2-40B4-BE49-F238E27FC236}">
                <a16:creationId xmlns:a16="http://schemas.microsoft.com/office/drawing/2014/main" id="{EB7DC1A5-C7B1-45C0-A509-83ED55220146}"/>
              </a:ext>
            </a:extLst>
          </p:cNvPr>
          <p:cNvSpPr/>
          <p:nvPr/>
        </p:nvSpPr>
        <p:spPr>
          <a:xfrm flipH="1">
            <a:off x="7126560" y="2031119"/>
            <a:ext cx="5760" cy="5682960"/>
          </a:xfrm>
          <a:prstGeom prst="line">
            <a:avLst/>
          </a:pr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6" name="Straight Connector 5">
            <a:extLst>
              <a:ext uri="{FF2B5EF4-FFF2-40B4-BE49-F238E27FC236}">
                <a16:creationId xmlns:a16="http://schemas.microsoft.com/office/drawing/2014/main" id="{FF2D26BA-A71B-425E-9DA8-920C801AF908}"/>
              </a:ext>
            </a:extLst>
          </p:cNvPr>
          <p:cNvSpPr/>
          <p:nvPr/>
        </p:nvSpPr>
        <p:spPr>
          <a:xfrm>
            <a:off x="914400" y="2377439"/>
            <a:ext cx="12618720" cy="91441"/>
          </a:xfrm>
          <a:prstGeom prst="line">
            <a:avLst/>
          </a:pr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7" name="Straight Connector 6">
            <a:extLst>
              <a:ext uri="{FF2B5EF4-FFF2-40B4-BE49-F238E27FC236}">
                <a16:creationId xmlns:a16="http://schemas.microsoft.com/office/drawing/2014/main" id="{C3F21014-03C3-48FB-9F2E-40B6C50CF996}"/>
              </a:ext>
            </a:extLst>
          </p:cNvPr>
          <p:cNvSpPr/>
          <p:nvPr/>
        </p:nvSpPr>
        <p:spPr>
          <a:xfrm>
            <a:off x="966238" y="5277600"/>
            <a:ext cx="12618720" cy="91441"/>
          </a:xfrm>
          <a:prstGeom prst="line">
            <a:avLst/>
          </a:pr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4F0F-BEE5-486B-96F7-0939F07AA569}"/>
              </a:ext>
            </a:extLst>
          </p:cNvPr>
          <p:cNvSpPr txBox="1">
            <a:spLocks noGrp="1"/>
          </p:cNvSpPr>
          <p:nvPr>
            <p:ph type="title"/>
          </p:nvPr>
        </p:nvSpPr>
        <p:spPr/>
        <p:txBody>
          <a:bodyPr/>
          <a:lstStyle/>
          <a:p>
            <a:pPr lvl="0"/>
            <a:r>
              <a:rPr lang="en-US"/>
              <a:t>Decisions to be Made</a:t>
            </a:r>
          </a:p>
        </p:txBody>
      </p:sp>
      <p:sp>
        <p:nvSpPr>
          <p:cNvPr id="3" name="Text Placeholder 2">
            <a:extLst>
              <a:ext uri="{FF2B5EF4-FFF2-40B4-BE49-F238E27FC236}">
                <a16:creationId xmlns:a16="http://schemas.microsoft.com/office/drawing/2014/main" id="{A6DBD4B7-3A1A-4748-A2AA-32300EC8EFA7}"/>
              </a:ext>
            </a:extLst>
          </p:cNvPr>
          <p:cNvSpPr txBox="1">
            <a:spLocks noGrp="1"/>
          </p:cNvSpPr>
          <p:nvPr>
            <p:ph idx="1"/>
          </p:nvPr>
        </p:nvSpPr>
        <p:spPr/>
        <p:txBody>
          <a:bodyPr/>
          <a:lstStyle/>
          <a:p>
            <a:pPr lvl="0">
              <a:buClr>
                <a:srgbClr val="996633"/>
              </a:buClr>
              <a:buSzPct val="45000"/>
              <a:buFont typeface="StarSymbol"/>
              <a:buChar char="●"/>
            </a:pPr>
            <a:r>
              <a:rPr lang="en-US"/>
              <a:t>Business Decisions</a:t>
            </a:r>
          </a:p>
          <a:p>
            <a:pPr lvl="0">
              <a:buClr>
                <a:srgbClr val="996633"/>
              </a:buClr>
              <a:buSzPct val="45000"/>
              <a:buFont typeface="StarSymbol"/>
              <a:buChar char="●"/>
            </a:pPr>
            <a:r>
              <a:rPr lang="en-US">
                <a:solidFill>
                  <a:srgbClr val="999999"/>
                </a:solidFill>
              </a:rPr>
              <a:t>Architectural and Design Decisions</a:t>
            </a:r>
          </a:p>
          <a:p>
            <a:pPr lvl="0">
              <a:buClr>
                <a:srgbClr val="996633"/>
              </a:buClr>
              <a:buSzPct val="45000"/>
              <a:buFont typeface="StarSymbol"/>
              <a:buChar char="●"/>
            </a:pPr>
            <a:r>
              <a:rPr lang="en-US">
                <a:solidFill>
                  <a:srgbClr val="999999"/>
                </a:solidFill>
              </a:rPr>
              <a:t>Implementation Decisions</a:t>
            </a:r>
          </a:p>
          <a:p>
            <a:pPr lvl="0">
              <a:buClr>
                <a:srgbClr val="996633"/>
              </a:buClr>
              <a:buSzPct val="45000"/>
              <a:buFont typeface="StarSymbol"/>
              <a:buChar char="●"/>
            </a:pPr>
            <a:r>
              <a:rPr lang="en-US">
                <a:solidFill>
                  <a:srgbClr val="999999"/>
                </a:solidFill>
              </a:rPr>
              <a:t>Resiliency Decisions</a:t>
            </a:r>
          </a:p>
          <a:p>
            <a:pPr lvl="0">
              <a:buClr>
                <a:srgbClr val="996633"/>
              </a:buClr>
              <a:buSzPct val="45000"/>
              <a:buFont typeface="StarSymbol"/>
              <a:buChar char="●"/>
            </a:pPr>
            <a:r>
              <a:rPr lang="en-US">
                <a:solidFill>
                  <a:srgbClr val="999999"/>
                </a:solidFill>
              </a:rPr>
              <a:t>Operations Decisions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A952-149D-4ADB-8707-7657C5E3A69E}"/>
              </a:ext>
            </a:extLst>
          </p:cNvPr>
          <p:cNvSpPr txBox="1">
            <a:spLocks noGrp="1"/>
          </p:cNvSpPr>
          <p:nvPr>
            <p:ph type="title" idx="4294967295"/>
          </p:nvPr>
        </p:nvSpPr>
        <p:spPr>
          <a:xfrm>
            <a:off x="1044719" y="277200"/>
            <a:ext cx="12540239" cy="1526760"/>
          </a:xfrm>
        </p:spPr>
        <p:txBody>
          <a:bodyPr/>
          <a:lstStyle/>
          <a:p>
            <a:pPr lvl="0"/>
            <a:r>
              <a:rPr lang="en-US"/>
              <a:t>Recommended API Design Patterns</a:t>
            </a:r>
          </a:p>
        </p:txBody>
      </p:sp>
      <p:sp>
        <p:nvSpPr>
          <p:cNvPr id="3" name="Text Placeholder 2">
            <a:extLst>
              <a:ext uri="{FF2B5EF4-FFF2-40B4-BE49-F238E27FC236}">
                <a16:creationId xmlns:a16="http://schemas.microsoft.com/office/drawing/2014/main" id="{36B34BB0-75A1-401B-BB0D-99D996C98525}"/>
              </a:ext>
            </a:extLst>
          </p:cNvPr>
          <p:cNvSpPr txBox="1">
            <a:spLocks noGrp="1"/>
          </p:cNvSpPr>
          <p:nvPr>
            <p:ph type="body" idx="4294967295"/>
          </p:nvPr>
        </p:nvSpPr>
        <p:spPr>
          <a:xfrm>
            <a:off x="1371599" y="1990079"/>
            <a:ext cx="12430800" cy="5511600"/>
          </a:xfrm>
        </p:spPr>
        <p:txBody>
          <a:bodyPr/>
          <a:lstStyle/>
          <a:p>
            <a:pPr lvl="0">
              <a:buClr>
                <a:srgbClr val="996633"/>
              </a:buClr>
              <a:buSzPct val="45000"/>
            </a:pPr>
            <a:r>
              <a:rPr lang="en-US" dirty="0"/>
              <a:t>Enforce strong contracts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(Note: REST is a contract-less design!)</a:t>
            </a:r>
          </a:p>
          <a:p>
            <a:pPr lvl="0">
              <a:buClr>
                <a:srgbClr val="996633"/>
              </a:buClr>
              <a:buSzPct val="45000"/>
            </a:pPr>
            <a:r>
              <a:rPr lang="en-US" dirty="0"/>
              <a:t>Avoid “chatty” interfaces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(Note: REST is inherently chatty!)</a:t>
            </a:r>
          </a:p>
          <a:p>
            <a:pPr lvl="0">
              <a:buClr>
                <a:srgbClr val="996633"/>
              </a:buClr>
              <a:buSzPct val="45000"/>
            </a:pPr>
            <a:r>
              <a:rPr lang="en-US" dirty="0"/>
              <a:t>Message Formats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REST supports wide variety</a:t>
            </a:r>
          </a:p>
          <a:p>
            <a:pPr lvl="0">
              <a:buClr>
                <a:srgbClr val="996633"/>
              </a:buClr>
              <a:buSzPct val="45000"/>
            </a:pPr>
            <a:r>
              <a:rPr lang="en-US" dirty="0"/>
              <a:t>Blocking vs Non-Blocking IO</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HTTP vs messaging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CBFF-5BC6-4654-9E23-EB51F27422F9}"/>
              </a:ext>
            </a:extLst>
          </p:cNvPr>
          <p:cNvSpPr txBox="1">
            <a:spLocks noGrp="1"/>
          </p:cNvSpPr>
          <p:nvPr>
            <p:ph type="title" idx="4294967295"/>
          </p:nvPr>
        </p:nvSpPr>
        <p:spPr>
          <a:xfrm>
            <a:off x="1044719" y="277200"/>
            <a:ext cx="12540239" cy="1526760"/>
          </a:xfrm>
        </p:spPr>
        <p:txBody>
          <a:bodyPr/>
          <a:lstStyle/>
          <a:p>
            <a:pPr lvl="0"/>
            <a:r>
              <a:rPr lang="en-US"/>
              <a:t>REST Versioning Strategies</a:t>
            </a:r>
          </a:p>
        </p:txBody>
      </p:sp>
      <p:sp>
        <p:nvSpPr>
          <p:cNvPr id="3" name="Text Placeholder 2">
            <a:extLst>
              <a:ext uri="{FF2B5EF4-FFF2-40B4-BE49-F238E27FC236}">
                <a16:creationId xmlns:a16="http://schemas.microsoft.com/office/drawing/2014/main" id="{407EE31E-7FF3-42D1-AEF2-57D0B95FE5A0}"/>
              </a:ext>
            </a:extLst>
          </p:cNvPr>
          <p:cNvSpPr txBox="1">
            <a:spLocks noGrp="1"/>
          </p:cNvSpPr>
          <p:nvPr>
            <p:ph type="body" idx="4294967295"/>
          </p:nvPr>
        </p:nvSpPr>
        <p:spPr>
          <a:xfrm>
            <a:off x="795960" y="1990079"/>
            <a:ext cx="13006440" cy="6800040"/>
          </a:xfrm>
        </p:spPr>
        <p:txBody>
          <a:bodyPr/>
          <a:lstStyle/>
          <a:p>
            <a:pPr lvl="0">
              <a:buClr>
                <a:srgbClr val="996633"/>
              </a:buClr>
              <a:buSzPct val="45000"/>
            </a:pPr>
            <a:r>
              <a:rPr lang="en-US" dirty="0"/>
              <a:t>How should you version your RESTful services?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Should you run multiple versions simultaneously?</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If there are no API changes, is it a new version?</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Should a single running instance support multiple API versions?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Is a REST resource the same resource if the version changes?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Should the API Gateway dictate the approved version?</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Should a service's ID (using service discovery) include the version? ( i.e. “NOUN-2.0”)</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Should we use aliases?  (“beta” always points to latest, “prod” is stable)</a:t>
            </a:r>
          </a:p>
          <a:p>
            <a:pPr marL="0" lvl="1" indent="0" hangingPunct="0">
              <a:spcBef>
                <a:spcPts val="0"/>
              </a:spcBef>
              <a:spcAft>
                <a:spcPts val="1709"/>
              </a:spcAft>
              <a:buSzPct val="75000"/>
              <a:buFont typeface="StarSymbol"/>
              <a:buChar char="–"/>
            </a:pPr>
            <a:endParaRPr lang="en-US" sz="3870" dirty="0">
              <a:solidFill>
                <a:srgbClr val="666666"/>
              </a:solidFill>
              <a:latin typeface="Arial" pitchFamily="34"/>
              <a:cs typeface="Tahoma"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CDA9-BC40-4206-8CC8-65457DE912BA}"/>
              </a:ext>
            </a:extLst>
          </p:cNvPr>
          <p:cNvSpPr txBox="1">
            <a:spLocks noGrp="1"/>
          </p:cNvSpPr>
          <p:nvPr>
            <p:ph type="title" idx="4294967295"/>
          </p:nvPr>
        </p:nvSpPr>
        <p:spPr>
          <a:xfrm>
            <a:off x="1044719" y="277200"/>
            <a:ext cx="12540239" cy="1526760"/>
          </a:xfrm>
        </p:spPr>
        <p:txBody>
          <a:bodyPr/>
          <a:lstStyle/>
          <a:p>
            <a:pPr lvl="0"/>
            <a:r>
              <a:rPr lang="en-US"/>
              <a:t>REST Version Strategies</a:t>
            </a:r>
          </a:p>
        </p:txBody>
      </p:sp>
      <p:sp>
        <p:nvSpPr>
          <p:cNvPr id="3" name="Text Placeholder 2">
            <a:extLst>
              <a:ext uri="{FF2B5EF4-FFF2-40B4-BE49-F238E27FC236}">
                <a16:creationId xmlns:a16="http://schemas.microsoft.com/office/drawing/2014/main" id="{905533D0-603C-4080-959D-7C6C22B79A00}"/>
              </a:ext>
            </a:extLst>
          </p:cNvPr>
          <p:cNvSpPr txBox="1">
            <a:spLocks noGrp="1"/>
          </p:cNvSpPr>
          <p:nvPr>
            <p:ph type="body" idx="4294967295"/>
          </p:nvPr>
        </p:nvSpPr>
        <p:spPr>
          <a:xfrm>
            <a:off x="1371599" y="1630079"/>
            <a:ext cx="12430800" cy="6273359"/>
          </a:xfrm>
        </p:spPr>
        <p:txBody>
          <a:bodyPr/>
          <a:lstStyle/>
          <a:p>
            <a:pPr lvl="0">
              <a:buClr>
                <a:srgbClr val="996633"/>
              </a:buClr>
              <a:buSzPct val="45000"/>
            </a:pPr>
            <a:r>
              <a:rPr lang="en-US" sz="3200" dirty="0"/>
              <a:t>Versioning via the URI:  </a:t>
            </a:r>
            <a:r>
              <a:rPr lang="en-US" sz="2800" dirty="0"/>
              <a:t>“/accounts/v2.1/{id}”</a:t>
            </a:r>
          </a:p>
          <a:p>
            <a:pPr marL="0" lvl="1" indent="0" hangingPunct="0">
              <a:spcBef>
                <a:spcPts val="0"/>
              </a:spcBef>
              <a:spcAft>
                <a:spcPts val="1709"/>
              </a:spcAft>
              <a:buSzPct val="75000"/>
              <a:buFont typeface="StarSymbol"/>
              <a:buChar char="–"/>
            </a:pPr>
            <a:r>
              <a:rPr lang="en-US" sz="2800" dirty="0">
                <a:solidFill>
                  <a:srgbClr val="666666"/>
                </a:solidFill>
                <a:latin typeface="Arial" pitchFamily="34"/>
                <a:cs typeface="Tahoma" pitchFamily="2"/>
              </a:rPr>
              <a:t>Intuitive</a:t>
            </a:r>
          </a:p>
          <a:p>
            <a:pPr marL="0" lvl="1" indent="0" hangingPunct="0">
              <a:spcBef>
                <a:spcPts val="0"/>
              </a:spcBef>
              <a:spcAft>
                <a:spcPts val="1709"/>
              </a:spcAft>
              <a:buSzPct val="75000"/>
              <a:buFont typeface="StarSymbol"/>
              <a:buChar char="–"/>
            </a:pPr>
            <a:r>
              <a:rPr lang="en-US" sz="2800" dirty="0">
                <a:solidFill>
                  <a:srgbClr val="666666"/>
                </a:solidFill>
                <a:latin typeface="Arial" pitchFamily="34"/>
                <a:cs typeface="Tahoma" pitchFamily="2"/>
              </a:rPr>
              <a:t>Change of version implies different resource </a:t>
            </a:r>
            <a:r>
              <a:rPr lang="en-US" sz="2600" dirty="0">
                <a:solidFill>
                  <a:srgbClr val="666666"/>
                </a:solidFill>
                <a:latin typeface="Arial" pitchFamily="34"/>
                <a:cs typeface="Tahoma" pitchFamily="2"/>
              </a:rPr>
              <a:t>Redirects</a:t>
            </a:r>
          </a:p>
          <a:p>
            <a:pPr lvl="0">
              <a:buClr>
                <a:srgbClr val="996633"/>
              </a:buClr>
              <a:buSzPct val="45000"/>
            </a:pPr>
            <a:r>
              <a:rPr lang="en-US" sz="3200" dirty="0"/>
              <a:t>Versioning via a Header:  </a:t>
            </a:r>
            <a:r>
              <a:rPr lang="en-US" sz="2800" dirty="0"/>
              <a:t>“X-Version:2.1”</a:t>
            </a:r>
          </a:p>
          <a:p>
            <a:pPr marL="0" lvl="1" indent="0" hangingPunct="0">
              <a:spcBef>
                <a:spcPts val="0"/>
              </a:spcBef>
              <a:spcAft>
                <a:spcPts val="1709"/>
              </a:spcAft>
              <a:buSzPct val="75000"/>
              <a:buFont typeface="StarSymbol"/>
              <a:buChar char="–"/>
            </a:pPr>
            <a:r>
              <a:rPr lang="en-US" sz="2800" dirty="0">
                <a:solidFill>
                  <a:srgbClr val="666666"/>
                </a:solidFill>
                <a:latin typeface="Arial" pitchFamily="34"/>
                <a:cs typeface="Tahoma" pitchFamily="2"/>
              </a:rPr>
              <a:t>Unchanged resource locations</a:t>
            </a:r>
          </a:p>
          <a:p>
            <a:pPr marL="0" lvl="1" indent="0" hangingPunct="0">
              <a:spcBef>
                <a:spcPts val="0"/>
              </a:spcBef>
              <a:spcAft>
                <a:spcPts val="1709"/>
              </a:spcAft>
              <a:buSzPct val="75000"/>
              <a:buFont typeface="StarSymbol"/>
              <a:buChar char="–"/>
            </a:pPr>
            <a:r>
              <a:rPr lang="en-US" sz="2800" dirty="0">
                <a:solidFill>
                  <a:srgbClr val="666666"/>
                </a:solidFill>
                <a:latin typeface="Arial" pitchFamily="34"/>
                <a:cs typeface="Tahoma" pitchFamily="2"/>
              </a:rPr>
              <a:t>Cannot be represented in links, requires client knowledge</a:t>
            </a:r>
          </a:p>
          <a:p>
            <a:pPr lvl="0">
              <a:buClr>
                <a:srgbClr val="996633"/>
              </a:buClr>
              <a:buSzPct val="45000"/>
            </a:pPr>
            <a:r>
              <a:rPr lang="en-US" sz="3200" dirty="0"/>
              <a:t>Versioning via request parameter:  </a:t>
            </a:r>
            <a:r>
              <a:rPr lang="en-US" sz="2800" dirty="0"/>
              <a:t>“/accounts/{id}?version=2.1”</a:t>
            </a:r>
          </a:p>
          <a:p>
            <a:pPr marL="0" lvl="1" indent="0" hangingPunct="0">
              <a:spcBef>
                <a:spcPts val="0"/>
              </a:spcBef>
              <a:spcAft>
                <a:spcPts val="1709"/>
              </a:spcAft>
              <a:buSzPct val="75000"/>
              <a:buFont typeface="StarSymbol"/>
              <a:buChar char="–"/>
            </a:pPr>
            <a:r>
              <a:rPr lang="en-US" sz="2800" dirty="0">
                <a:solidFill>
                  <a:srgbClr val="666666"/>
                </a:solidFill>
                <a:latin typeface="Arial" pitchFamily="34"/>
                <a:cs typeface="Tahoma" pitchFamily="2"/>
              </a:rPr>
              <a:t>Same advantages as Header – though easier</a:t>
            </a:r>
          </a:p>
          <a:p>
            <a:pPr lvl="0">
              <a:buClr>
                <a:srgbClr val="996633"/>
              </a:buClr>
              <a:buSzPct val="45000"/>
            </a:pPr>
            <a:r>
              <a:rPr lang="en-US" sz="3200" dirty="0"/>
              <a:t>Application-level routers (like </a:t>
            </a:r>
            <a:r>
              <a:rPr lang="en-US" sz="3200" dirty="0" err="1"/>
              <a:t>Zuul</a:t>
            </a:r>
            <a:r>
              <a:rPr lang="en-US" sz="3200" dirty="0"/>
              <a:t>) can handle any of these approaches.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08C0-3B3A-457A-BD76-80E60EAF45F8}"/>
              </a:ext>
            </a:extLst>
          </p:cNvPr>
          <p:cNvSpPr txBox="1">
            <a:spLocks noGrp="1"/>
          </p:cNvSpPr>
          <p:nvPr>
            <p:ph type="title" idx="4294967295"/>
          </p:nvPr>
        </p:nvSpPr>
        <p:spPr>
          <a:xfrm>
            <a:off x="1044719" y="277200"/>
            <a:ext cx="12540239" cy="1526760"/>
          </a:xfrm>
        </p:spPr>
        <p:txBody>
          <a:bodyPr/>
          <a:lstStyle/>
          <a:p>
            <a:pPr lvl="0"/>
            <a:r>
              <a:rPr lang="en-US"/>
              <a:t>Schema Modifications</a:t>
            </a:r>
          </a:p>
        </p:txBody>
      </p:sp>
      <p:sp>
        <p:nvSpPr>
          <p:cNvPr id="3" name="Text Placeholder 2">
            <a:extLst>
              <a:ext uri="{FF2B5EF4-FFF2-40B4-BE49-F238E27FC236}">
                <a16:creationId xmlns:a16="http://schemas.microsoft.com/office/drawing/2014/main" id="{3B8BABBA-F1A7-4041-9D94-C28C35710385}"/>
              </a:ext>
            </a:extLst>
          </p:cNvPr>
          <p:cNvSpPr txBox="1">
            <a:spLocks noGrp="1"/>
          </p:cNvSpPr>
          <p:nvPr>
            <p:ph type="body" idx="4294967295"/>
          </p:nvPr>
        </p:nvSpPr>
        <p:spPr>
          <a:xfrm>
            <a:off x="1404730" y="1990079"/>
            <a:ext cx="12397670" cy="2216160"/>
          </a:xfrm>
        </p:spPr>
        <p:txBody>
          <a:bodyPr/>
          <a:lstStyle/>
          <a:p>
            <a:pPr lvl="0">
              <a:buClr>
                <a:srgbClr val="996633"/>
              </a:buClr>
              <a:buSzPct val="45000"/>
            </a:pPr>
            <a:r>
              <a:rPr lang="en-US" dirty="0"/>
              <a:t>Some version changes may represent incompatible database schema changes</a:t>
            </a:r>
          </a:p>
          <a:p>
            <a:pPr lvl="0">
              <a:buClr>
                <a:srgbClr val="996633"/>
              </a:buClr>
              <a:buSzPct val="45000"/>
            </a:pPr>
            <a:r>
              <a:rPr lang="en-US" dirty="0"/>
              <a:t>Two Options:</a:t>
            </a:r>
          </a:p>
        </p:txBody>
      </p:sp>
      <p:sp>
        <p:nvSpPr>
          <p:cNvPr id="4" name="TextBox 3">
            <a:extLst>
              <a:ext uri="{FF2B5EF4-FFF2-40B4-BE49-F238E27FC236}">
                <a16:creationId xmlns:a16="http://schemas.microsoft.com/office/drawing/2014/main" id="{FB5F04A7-5DA2-457D-B5F4-AF56E7AD6623}"/>
              </a:ext>
            </a:extLst>
          </p:cNvPr>
          <p:cNvSpPr txBox="1"/>
          <p:nvPr/>
        </p:nvSpPr>
        <p:spPr>
          <a:xfrm>
            <a:off x="1733760" y="5502960"/>
            <a:ext cx="1375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 v1</a:t>
            </a:r>
          </a:p>
        </p:txBody>
      </p:sp>
      <p:sp>
        <p:nvSpPr>
          <p:cNvPr id="5" name="Freeform: Shape 4">
            <a:extLst>
              <a:ext uri="{FF2B5EF4-FFF2-40B4-BE49-F238E27FC236}">
                <a16:creationId xmlns:a16="http://schemas.microsoft.com/office/drawing/2014/main" id="{C70E90E8-7596-4B79-BB93-5EB2584F1E93}"/>
              </a:ext>
            </a:extLst>
          </p:cNvPr>
          <p:cNvSpPr/>
          <p:nvPr/>
        </p:nvSpPr>
        <p:spPr>
          <a:xfrm>
            <a:off x="1864800" y="690732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Schema</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v1</a:t>
            </a:r>
          </a:p>
        </p:txBody>
      </p:sp>
      <p:sp>
        <p:nvSpPr>
          <p:cNvPr id="6" name="Straight Connector 5">
            <a:extLst>
              <a:ext uri="{FF2B5EF4-FFF2-40B4-BE49-F238E27FC236}">
                <a16:creationId xmlns:a16="http://schemas.microsoft.com/office/drawing/2014/main" id="{51C40557-A519-4EBE-A2D6-D11ABA75C82B}"/>
              </a:ext>
            </a:extLst>
          </p:cNvPr>
          <p:cNvSpPr/>
          <p:nvPr/>
        </p:nvSpPr>
        <p:spPr>
          <a:xfrm>
            <a:off x="2313360" y="6056280"/>
            <a:ext cx="0" cy="7405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7" name="TextBox 6">
            <a:extLst>
              <a:ext uri="{FF2B5EF4-FFF2-40B4-BE49-F238E27FC236}">
                <a16:creationId xmlns:a16="http://schemas.microsoft.com/office/drawing/2014/main" id="{F821C96B-29FB-46F9-9B88-2D20846C44E9}"/>
              </a:ext>
            </a:extLst>
          </p:cNvPr>
          <p:cNvSpPr txBox="1"/>
          <p:nvPr/>
        </p:nvSpPr>
        <p:spPr>
          <a:xfrm>
            <a:off x="3474720" y="5486399"/>
            <a:ext cx="1375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 v2</a:t>
            </a:r>
          </a:p>
        </p:txBody>
      </p:sp>
      <p:sp>
        <p:nvSpPr>
          <p:cNvPr id="8" name="Freeform: Shape 7">
            <a:extLst>
              <a:ext uri="{FF2B5EF4-FFF2-40B4-BE49-F238E27FC236}">
                <a16:creationId xmlns:a16="http://schemas.microsoft.com/office/drawing/2014/main" id="{2D46BFA8-980D-49F0-B6BE-7457DFDAA7B0}"/>
              </a:ext>
            </a:extLst>
          </p:cNvPr>
          <p:cNvSpPr/>
          <p:nvPr/>
        </p:nvSpPr>
        <p:spPr>
          <a:xfrm>
            <a:off x="3605760" y="68907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Schema</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v2</a:t>
            </a:r>
          </a:p>
        </p:txBody>
      </p:sp>
      <p:sp>
        <p:nvSpPr>
          <p:cNvPr id="9" name="Straight Connector 8">
            <a:extLst>
              <a:ext uri="{FF2B5EF4-FFF2-40B4-BE49-F238E27FC236}">
                <a16:creationId xmlns:a16="http://schemas.microsoft.com/office/drawing/2014/main" id="{A3DC75E3-3323-4162-89DF-3D6F231A1C7B}"/>
              </a:ext>
            </a:extLst>
          </p:cNvPr>
          <p:cNvSpPr/>
          <p:nvPr/>
        </p:nvSpPr>
        <p:spPr>
          <a:xfrm>
            <a:off x="4054320" y="6039720"/>
            <a:ext cx="0" cy="7405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0" name="Straight Connector 9">
            <a:extLst>
              <a:ext uri="{FF2B5EF4-FFF2-40B4-BE49-F238E27FC236}">
                <a16:creationId xmlns:a16="http://schemas.microsoft.com/office/drawing/2014/main" id="{8C27BA41-FF74-4BC8-9910-9B76BBDB8738}"/>
              </a:ext>
            </a:extLst>
          </p:cNvPr>
          <p:cNvSpPr/>
          <p:nvPr/>
        </p:nvSpPr>
        <p:spPr>
          <a:xfrm>
            <a:off x="3017880" y="7480440"/>
            <a:ext cx="456480" cy="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algn="ctr"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Sync</a:t>
            </a:r>
          </a:p>
        </p:txBody>
      </p:sp>
      <p:sp>
        <p:nvSpPr>
          <p:cNvPr id="11" name="TextBox 10">
            <a:extLst>
              <a:ext uri="{FF2B5EF4-FFF2-40B4-BE49-F238E27FC236}">
                <a16:creationId xmlns:a16="http://schemas.microsoft.com/office/drawing/2014/main" id="{65B4E2A0-3934-4889-8818-4DB666AAF1A9}"/>
              </a:ext>
            </a:extLst>
          </p:cNvPr>
          <p:cNvSpPr txBox="1"/>
          <p:nvPr/>
        </p:nvSpPr>
        <p:spPr>
          <a:xfrm>
            <a:off x="8679600" y="5573160"/>
            <a:ext cx="1375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 v1</a:t>
            </a:r>
          </a:p>
        </p:txBody>
      </p:sp>
      <p:sp>
        <p:nvSpPr>
          <p:cNvPr id="12" name="Straight Connector 11">
            <a:extLst>
              <a:ext uri="{FF2B5EF4-FFF2-40B4-BE49-F238E27FC236}">
                <a16:creationId xmlns:a16="http://schemas.microsoft.com/office/drawing/2014/main" id="{0964DE20-8379-41E6-82AC-89280709BC00}"/>
              </a:ext>
            </a:extLst>
          </p:cNvPr>
          <p:cNvSpPr/>
          <p:nvPr/>
        </p:nvSpPr>
        <p:spPr>
          <a:xfrm>
            <a:off x="9259200" y="6126480"/>
            <a:ext cx="707760" cy="7315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TextBox 12">
            <a:extLst>
              <a:ext uri="{FF2B5EF4-FFF2-40B4-BE49-F238E27FC236}">
                <a16:creationId xmlns:a16="http://schemas.microsoft.com/office/drawing/2014/main" id="{DD5D7051-11F4-4539-B76B-68755614548B}"/>
              </a:ext>
            </a:extLst>
          </p:cNvPr>
          <p:cNvSpPr txBox="1"/>
          <p:nvPr/>
        </p:nvSpPr>
        <p:spPr>
          <a:xfrm>
            <a:off x="10348560" y="5592600"/>
            <a:ext cx="1375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Product v2</a:t>
            </a:r>
          </a:p>
        </p:txBody>
      </p:sp>
      <p:sp>
        <p:nvSpPr>
          <p:cNvPr id="14" name="Freeform: Shape 13">
            <a:extLst>
              <a:ext uri="{FF2B5EF4-FFF2-40B4-BE49-F238E27FC236}">
                <a16:creationId xmlns:a16="http://schemas.microsoft.com/office/drawing/2014/main" id="{D63BB78D-771D-4CCB-ADCC-890EC68B5909}"/>
              </a:ext>
            </a:extLst>
          </p:cNvPr>
          <p:cNvSpPr/>
          <p:nvPr/>
        </p:nvSpPr>
        <p:spPr>
          <a:xfrm>
            <a:off x="9723600" y="6960960"/>
            <a:ext cx="10598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Schema</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v2</a:t>
            </a:r>
          </a:p>
        </p:txBody>
      </p:sp>
      <p:sp>
        <p:nvSpPr>
          <p:cNvPr id="15" name="Straight Connector 14">
            <a:extLst>
              <a:ext uri="{FF2B5EF4-FFF2-40B4-BE49-F238E27FC236}">
                <a16:creationId xmlns:a16="http://schemas.microsoft.com/office/drawing/2014/main" id="{D25B5660-CCC2-4B2D-9F91-423514210481}"/>
              </a:ext>
            </a:extLst>
          </p:cNvPr>
          <p:cNvSpPr/>
          <p:nvPr/>
        </p:nvSpPr>
        <p:spPr>
          <a:xfrm flipH="1">
            <a:off x="10535040" y="6145920"/>
            <a:ext cx="393120" cy="74808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6" name="TextBox 15">
            <a:extLst>
              <a:ext uri="{FF2B5EF4-FFF2-40B4-BE49-F238E27FC236}">
                <a16:creationId xmlns:a16="http://schemas.microsoft.com/office/drawing/2014/main" id="{1FC3E104-2AB9-446C-AF7F-899F009D1E65}"/>
              </a:ext>
            </a:extLst>
          </p:cNvPr>
          <p:cNvSpPr txBox="1"/>
          <p:nvPr/>
        </p:nvSpPr>
        <p:spPr>
          <a:xfrm>
            <a:off x="8869680" y="7955280"/>
            <a:ext cx="32058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V1 modified to handle v2 data</a:t>
            </a:r>
          </a:p>
        </p:txBody>
      </p:sp>
      <p:sp>
        <p:nvSpPr>
          <p:cNvPr id="17" name="TextBox 16">
            <a:extLst>
              <a:ext uri="{FF2B5EF4-FFF2-40B4-BE49-F238E27FC236}">
                <a16:creationId xmlns:a16="http://schemas.microsoft.com/office/drawing/2014/main" id="{897B6794-3CC1-4C88-8666-163DF3AA10AD}"/>
              </a:ext>
            </a:extLst>
          </p:cNvPr>
          <p:cNvSpPr txBox="1"/>
          <p:nvPr/>
        </p:nvSpPr>
        <p:spPr>
          <a:xfrm>
            <a:off x="1129680" y="4572000"/>
            <a:ext cx="5325730" cy="415263"/>
          </a:xfrm>
          <a:prstGeom prst="rect">
            <a:avLst/>
          </a:prstGeom>
          <a:noFill/>
          <a:ln>
            <a:noFill/>
          </a:ln>
        </p:spPr>
        <p:txBody>
          <a:bodyPr vert="horz" wrap="none" lIns="90000" tIns="45000" rIns="90000" bIns="45000" anchorCtr="0" compatLnSpc="0">
            <a:spAutoFit/>
          </a:bodyPr>
          <a:lstStyle/>
          <a:p>
            <a:pPr marL="0" marR="0" lvl="2" indent="0" rtl="0" hangingPunct="0">
              <a:lnSpc>
                <a:spcPct val="100000"/>
              </a:lnSpc>
              <a:spcBef>
                <a:spcPts val="0"/>
              </a:spcBef>
              <a:spcAft>
                <a:spcPts val="0"/>
              </a:spcAft>
              <a:buSzPct val="45000"/>
              <a:tabLst/>
            </a:pPr>
            <a:r>
              <a:rPr lang="en-US" sz="2200" b="0" i="0" u="none" strike="noStrike" kern="1200" dirty="0">
                <a:ln>
                  <a:noFill/>
                </a:ln>
                <a:latin typeface="Arial" pitchFamily="18"/>
                <a:ea typeface="Microsoft YaHei" pitchFamily="2"/>
                <a:cs typeface="Mangal" pitchFamily="2"/>
              </a:rPr>
              <a:t>Separate databases with synchronization</a:t>
            </a:r>
          </a:p>
        </p:txBody>
      </p:sp>
      <p:sp>
        <p:nvSpPr>
          <p:cNvPr id="18" name="TextBox 17">
            <a:extLst>
              <a:ext uri="{FF2B5EF4-FFF2-40B4-BE49-F238E27FC236}">
                <a16:creationId xmlns:a16="http://schemas.microsoft.com/office/drawing/2014/main" id="{2E943A1D-F661-4CD5-A8E3-14DC77509A32}"/>
              </a:ext>
            </a:extLst>
          </p:cNvPr>
          <p:cNvSpPr txBox="1"/>
          <p:nvPr/>
        </p:nvSpPr>
        <p:spPr>
          <a:xfrm>
            <a:off x="7813799" y="4626360"/>
            <a:ext cx="5028021" cy="415263"/>
          </a:xfrm>
          <a:prstGeom prst="rect">
            <a:avLst/>
          </a:prstGeom>
          <a:noFill/>
          <a:ln>
            <a:noFill/>
          </a:ln>
        </p:spPr>
        <p:txBody>
          <a:bodyPr vert="horz" wrap="none" lIns="90000" tIns="45000" rIns="90000" bIns="45000" anchorCtr="0" compatLnSpc="0">
            <a:spAutoFit/>
          </a:bodyPr>
          <a:lstStyle/>
          <a:p>
            <a:pPr marL="0" marR="0" lvl="2" indent="0" rtl="0" hangingPunct="0">
              <a:lnSpc>
                <a:spcPct val="100000"/>
              </a:lnSpc>
              <a:spcBef>
                <a:spcPts val="0"/>
              </a:spcBef>
              <a:spcAft>
                <a:spcPts val="0"/>
              </a:spcAft>
              <a:buSzPct val="45000"/>
              <a:tabLst/>
            </a:pPr>
            <a:r>
              <a:rPr lang="en-US" sz="2200" b="0" i="0" u="none" strike="noStrike" kern="1200" dirty="0">
                <a:ln>
                  <a:noFill/>
                </a:ln>
                <a:latin typeface="Arial" pitchFamily="18"/>
                <a:ea typeface="Microsoft YaHei" pitchFamily="2"/>
                <a:cs typeface="Mangal" pitchFamily="2"/>
              </a:rPr>
              <a:t>Apply database changes to old version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B804-DBCB-49AE-8126-D0D526F1666E}"/>
              </a:ext>
            </a:extLst>
          </p:cNvPr>
          <p:cNvSpPr txBox="1">
            <a:spLocks noGrp="1"/>
          </p:cNvSpPr>
          <p:nvPr>
            <p:ph type="title" idx="4294967295"/>
          </p:nvPr>
        </p:nvSpPr>
        <p:spPr>
          <a:xfrm>
            <a:off x="1044719" y="277200"/>
            <a:ext cx="12540239" cy="1526760"/>
          </a:xfrm>
        </p:spPr>
        <p:txBody>
          <a:bodyPr/>
          <a:lstStyle/>
          <a:p>
            <a:pPr lvl="0"/>
            <a:r>
              <a:rPr lang="en-US"/>
              <a:t>Security Considerations</a:t>
            </a:r>
          </a:p>
        </p:txBody>
      </p:sp>
      <p:sp>
        <p:nvSpPr>
          <p:cNvPr id="3" name="Text Placeholder 2">
            <a:extLst>
              <a:ext uri="{FF2B5EF4-FFF2-40B4-BE49-F238E27FC236}">
                <a16:creationId xmlns:a16="http://schemas.microsoft.com/office/drawing/2014/main" id="{D685389B-1210-4F59-9CED-06B005B6E176}"/>
              </a:ext>
            </a:extLst>
          </p:cNvPr>
          <p:cNvSpPr txBox="1">
            <a:spLocks noGrp="1"/>
          </p:cNvSpPr>
          <p:nvPr>
            <p:ph type="body" idx="4294967295"/>
          </p:nvPr>
        </p:nvSpPr>
        <p:spPr>
          <a:xfrm>
            <a:off x="1417982" y="1990079"/>
            <a:ext cx="12384417" cy="6674760"/>
          </a:xfrm>
        </p:spPr>
        <p:txBody>
          <a:bodyPr/>
          <a:lstStyle/>
          <a:p>
            <a:pPr marL="571500" lvl="0" indent="-571500">
              <a:buClr>
                <a:srgbClr val="996633"/>
              </a:buClr>
              <a:buSzPct val="45000"/>
              <a:buFont typeface="Arial" charset="0"/>
              <a:buChar char="•"/>
            </a:pPr>
            <a:r>
              <a:rPr lang="en-US" dirty="0"/>
              <a:t>JSON Web Tokens</a:t>
            </a:r>
          </a:p>
          <a:p>
            <a:pPr marL="571500" lvl="0" indent="-571500">
              <a:buClr>
                <a:srgbClr val="996633"/>
              </a:buClr>
              <a:buSzPct val="45000"/>
              <a:buFont typeface="Arial" charset="0"/>
              <a:buChar char="•"/>
            </a:pPr>
            <a:r>
              <a:rPr lang="en-US" dirty="0"/>
              <a:t>TLS (formerly SSL)</a:t>
            </a:r>
          </a:p>
          <a:p>
            <a:pPr marL="571500" lvl="0" indent="-571500">
              <a:buClr>
                <a:srgbClr val="996633"/>
              </a:buClr>
              <a:buSzPct val="45000"/>
              <a:buFont typeface="Arial" charset="0"/>
              <a:buChar char="•"/>
            </a:pPr>
            <a:r>
              <a:rPr lang="en-US" dirty="0"/>
              <a:t>API keys</a:t>
            </a:r>
          </a:p>
          <a:p>
            <a:pPr marL="571500" lvl="0" indent="-571500">
              <a:buClr>
                <a:srgbClr val="996633"/>
              </a:buClr>
              <a:buSzPct val="45000"/>
              <a:buFont typeface="Arial" charset="0"/>
              <a:buChar char="•"/>
            </a:pPr>
            <a:r>
              <a:rPr lang="en-US" dirty="0"/>
              <a:t>Data in Transit / Data at Rest</a:t>
            </a:r>
          </a:p>
          <a:p>
            <a:pPr marL="571500" lvl="0" indent="-571500">
              <a:buClr>
                <a:srgbClr val="996633"/>
              </a:buClr>
              <a:buSzPct val="45000"/>
              <a:buFont typeface="Arial" charset="0"/>
              <a:buChar char="•"/>
            </a:pPr>
            <a:r>
              <a:rPr lang="en-US" dirty="0"/>
              <a:t>White Listing / Black Listing</a:t>
            </a:r>
          </a:p>
          <a:p>
            <a:pPr marL="571500" lvl="0" indent="-571500">
              <a:buClr>
                <a:srgbClr val="996633"/>
              </a:buClr>
              <a:buSzPct val="45000"/>
              <a:buFont typeface="Arial" charset="0"/>
              <a:buChar char="•"/>
            </a:pPr>
            <a:r>
              <a:rPr lang="en-US" dirty="0"/>
              <a:t>Automated Processes</a:t>
            </a:r>
          </a:p>
          <a:p>
            <a:pPr marL="571500" lvl="0" indent="-571500">
              <a:buClr>
                <a:srgbClr val="996633"/>
              </a:buClr>
              <a:buSzPct val="45000"/>
              <a:buFont typeface="Arial" charset="0"/>
              <a:buChar char="•"/>
            </a:pPr>
            <a:r>
              <a:rPr lang="en-US" dirty="0"/>
              <a:t>Identity Propagation</a:t>
            </a:r>
          </a:p>
          <a:p>
            <a:pPr marL="571500" lvl="0" indent="-571500">
              <a:buClr>
                <a:srgbClr val="996633"/>
              </a:buClr>
              <a:buSzPct val="45000"/>
              <a:buFont typeface="Arial" charset="0"/>
              <a:buChar char="•"/>
            </a:pPr>
            <a:r>
              <a:rPr lang="en-US" dirty="0"/>
              <a:t>Limit Publicly Exposed Resources</a:t>
            </a:r>
          </a:p>
          <a:p>
            <a:pPr lvl="0">
              <a:buClr>
                <a:srgbClr val="996633"/>
              </a:buClr>
              <a:buSzPct val="45000"/>
              <a:buFont typeface="StarSymbol"/>
              <a:buChar cha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D383-0E31-4CA4-88E5-7CA731CC0047}"/>
              </a:ext>
            </a:extLst>
          </p:cNvPr>
          <p:cNvSpPr txBox="1">
            <a:spLocks noGrp="1"/>
          </p:cNvSpPr>
          <p:nvPr>
            <p:ph type="title" idx="4294967295"/>
          </p:nvPr>
        </p:nvSpPr>
        <p:spPr>
          <a:xfrm>
            <a:off x="1044719" y="277200"/>
            <a:ext cx="12540239" cy="1526760"/>
          </a:xfrm>
        </p:spPr>
        <p:txBody>
          <a:bodyPr/>
          <a:lstStyle/>
          <a:p>
            <a:pPr lvl="0"/>
            <a:r>
              <a:rPr lang="en-US"/>
              <a:t>Decisions to be Made</a:t>
            </a:r>
          </a:p>
        </p:txBody>
      </p:sp>
      <p:sp>
        <p:nvSpPr>
          <p:cNvPr id="3" name="Text Placeholder 2">
            <a:extLst>
              <a:ext uri="{FF2B5EF4-FFF2-40B4-BE49-F238E27FC236}">
                <a16:creationId xmlns:a16="http://schemas.microsoft.com/office/drawing/2014/main" id="{CA8B4038-EB76-4B15-8E15-819F143F7052}"/>
              </a:ext>
            </a:extLst>
          </p:cNvPr>
          <p:cNvSpPr txBox="1">
            <a:spLocks noGrp="1"/>
          </p:cNvSpPr>
          <p:nvPr>
            <p:ph type="body" idx="4294967295"/>
          </p:nvPr>
        </p:nvSpPr>
        <p:spPr>
          <a:xfrm>
            <a:off x="1338470" y="1990079"/>
            <a:ext cx="12463930" cy="5087520"/>
          </a:xfrm>
        </p:spPr>
        <p:txBody>
          <a:bodyPr/>
          <a:lstStyle/>
          <a:p>
            <a:pPr marL="571500" lvl="0" indent="-571500">
              <a:buClr>
                <a:srgbClr val="996633"/>
              </a:buClr>
              <a:buSzPct val="45000"/>
              <a:buFont typeface="Arial" charset="0"/>
              <a:buChar char="•"/>
            </a:pPr>
            <a:r>
              <a:rPr lang="en-US" dirty="0">
                <a:solidFill>
                  <a:srgbClr val="999999"/>
                </a:solidFill>
              </a:rPr>
              <a:t>Business Decisions</a:t>
            </a:r>
          </a:p>
          <a:p>
            <a:pPr marL="571500" lvl="0" indent="-571500">
              <a:buClr>
                <a:srgbClr val="996633"/>
              </a:buClr>
              <a:buSzPct val="45000"/>
              <a:buFont typeface="Arial" charset="0"/>
              <a:buChar char="•"/>
            </a:pPr>
            <a:r>
              <a:rPr lang="en-US" dirty="0">
                <a:solidFill>
                  <a:srgbClr val="999999"/>
                </a:solidFill>
              </a:rPr>
              <a:t>Architectural and Design Decisions</a:t>
            </a:r>
          </a:p>
          <a:p>
            <a:pPr marL="571500" lvl="0" indent="-571500">
              <a:buClr>
                <a:srgbClr val="996633"/>
              </a:buClr>
              <a:buSzPct val="45000"/>
              <a:buFont typeface="Arial" charset="0"/>
              <a:buChar char="•"/>
            </a:pPr>
            <a:r>
              <a:rPr lang="en-US" dirty="0"/>
              <a:t>Implementation Decisions</a:t>
            </a:r>
          </a:p>
          <a:p>
            <a:pPr marL="571500" lvl="0" indent="-571500">
              <a:buClr>
                <a:srgbClr val="996633"/>
              </a:buClr>
              <a:buSzPct val="45000"/>
              <a:buFont typeface="Arial" charset="0"/>
              <a:buChar char="•"/>
            </a:pPr>
            <a:r>
              <a:rPr lang="en-US" dirty="0">
                <a:solidFill>
                  <a:srgbClr val="999999"/>
                </a:solidFill>
              </a:rPr>
              <a:t>Resiliency Decisions</a:t>
            </a:r>
          </a:p>
          <a:p>
            <a:pPr marL="571500" lvl="0" indent="-571500">
              <a:buClr>
                <a:srgbClr val="996633"/>
              </a:buClr>
              <a:buSzPct val="45000"/>
              <a:buFont typeface="Arial" charset="0"/>
              <a:buChar char="•"/>
            </a:pPr>
            <a:r>
              <a:rPr lang="en-US" dirty="0">
                <a:solidFill>
                  <a:srgbClr val="999999"/>
                </a:solidFill>
              </a:rPr>
              <a:t>Operations Decisions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7873-2739-485D-98AF-7F32222ADB19}"/>
              </a:ext>
            </a:extLst>
          </p:cNvPr>
          <p:cNvSpPr txBox="1">
            <a:spLocks noGrp="1"/>
          </p:cNvSpPr>
          <p:nvPr>
            <p:ph type="title"/>
          </p:nvPr>
        </p:nvSpPr>
        <p:spPr/>
        <p:txBody>
          <a:bodyPr/>
          <a:lstStyle/>
          <a:p>
            <a:pPr lvl="0"/>
            <a:r>
              <a:rPr lang="en-US"/>
              <a:t>Language Framework</a:t>
            </a:r>
          </a:p>
        </p:txBody>
      </p:sp>
      <p:sp>
        <p:nvSpPr>
          <p:cNvPr id="3" name="Text Placeholder 2">
            <a:extLst>
              <a:ext uri="{FF2B5EF4-FFF2-40B4-BE49-F238E27FC236}">
                <a16:creationId xmlns:a16="http://schemas.microsoft.com/office/drawing/2014/main" id="{7207812A-A7EB-464D-902F-992155480E71}"/>
              </a:ext>
            </a:extLst>
          </p:cNvPr>
          <p:cNvSpPr txBox="1">
            <a:spLocks noGrp="1"/>
          </p:cNvSpPr>
          <p:nvPr>
            <p:ph idx="1"/>
          </p:nvPr>
        </p:nvSpPr>
        <p:spPr/>
        <p:txBody>
          <a:bodyPr/>
          <a:lstStyle/>
          <a:p>
            <a:pPr lvl="0">
              <a:buClr>
                <a:srgbClr val="996633"/>
              </a:buClr>
              <a:buSzPct val="45000"/>
            </a:pPr>
            <a:r>
              <a:rPr lang="en-US" dirty="0"/>
              <a:t>Which language / framework should be used?</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Java / Spring Cloud is just one available choice</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Microservices can be written in most languages / frameworks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Different services can be written in different languages</a:t>
            </a:r>
          </a:p>
          <a:p>
            <a:pPr marL="0" lvl="2" indent="0" hangingPunct="0">
              <a:spcBef>
                <a:spcPts val="0"/>
              </a:spcBef>
              <a:spcAft>
                <a:spcPts val="1709"/>
              </a:spcAft>
              <a:buSzPct val="45000"/>
              <a:buNone/>
            </a:pPr>
            <a:r>
              <a:rPr lang="en-US" sz="3870" dirty="0">
                <a:solidFill>
                  <a:srgbClr val="666666"/>
                </a:solidFill>
                <a:latin typeface="Arial" pitchFamily="34"/>
                <a:cs typeface="Tahoma" pitchFamily="2"/>
              </a:rPr>
              <a:t>This is one of the advantages of the </a:t>
            </a:r>
            <a:r>
              <a:rPr lang="en-US" sz="3870" dirty="0" err="1">
                <a:solidFill>
                  <a:srgbClr val="666666"/>
                </a:solidFill>
                <a:latin typeface="Arial" pitchFamily="34"/>
                <a:cs typeface="Tahoma" pitchFamily="2"/>
              </a:rPr>
              <a:t>microservice</a:t>
            </a:r>
            <a:r>
              <a:rPr lang="en-US" sz="3870" dirty="0">
                <a:solidFill>
                  <a:srgbClr val="666666"/>
                </a:solidFill>
                <a:latin typeface="Arial" pitchFamily="34"/>
                <a:cs typeface="Tahoma" pitchFamily="2"/>
              </a:rPr>
              <a:t> architecture.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FBC5-515A-4A24-9AFF-EA8F86BD5F1B}"/>
              </a:ext>
            </a:extLst>
          </p:cNvPr>
          <p:cNvSpPr txBox="1">
            <a:spLocks noGrp="1"/>
          </p:cNvSpPr>
          <p:nvPr>
            <p:ph type="title"/>
          </p:nvPr>
        </p:nvSpPr>
        <p:spPr/>
        <p:txBody>
          <a:bodyPr/>
          <a:lstStyle/>
          <a:p>
            <a:pPr lvl="0"/>
            <a:r>
              <a:rPr lang="en-US"/>
              <a:t>Synchronous / Asynchronous</a:t>
            </a:r>
          </a:p>
        </p:txBody>
      </p:sp>
      <p:sp>
        <p:nvSpPr>
          <p:cNvPr id="3" name="Text Placeholder 2">
            <a:extLst>
              <a:ext uri="{FF2B5EF4-FFF2-40B4-BE49-F238E27FC236}">
                <a16:creationId xmlns:a16="http://schemas.microsoft.com/office/drawing/2014/main" id="{CCA4AC5E-8B43-4277-A0A0-C509E76EE03D}"/>
              </a:ext>
            </a:extLst>
          </p:cNvPr>
          <p:cNvSpPr txBox="1">
            <a:spLocks noGrp="1"/>
          </p:cNvSpPr>
          <p:nvPr>
            <p:ph idx="1"/>
          </p:nvPr>
        </p:nvSpPr>
        <p:spPr/>
        <p:txBody>
          <a:bodyPr/>
          <a:lstStyle/>
          <a:p>
            <a:pPr lvl="0">
              <a:buClr>
                <a:srgbClr val="996633"/>
              </a:buClr>
              <a:buSzPct val="45000"/>
            </a:pPr>
            <a:r>
              <a:rPr lang="en-US" dirty="0"/>
              <a:t>Should a service use synchronous vs asynchronous interface?</a:t>
            </a:r>
          </a:p>
        </p:txBody>
      </p:sp>
      <p:sp>
        <p:nvSpPr>
          <p:cNvPr id="4" name="Text Placeholder 3">
            <a:extLst>
              <a:ext uri="{FF2B5EF4-FFF2-40B4-BE49-F238E27FC236}">
                <a16:creationId xmlns:a16="http://schemas.microsoft.com/office/drawing/2014/main" id="{4C26CC5A-231C-485B-880E-17C5FD30F22F}"/>
              </a:ext>
            </a:extLst>
          </p:cNvPr>
          <p:cNvSpPr txBox="1">
            <a:spLocks noGrp="1"/>
          </p:cNvSpPr>
          <p:nvPr>
            <p:ph type="body" idx="4294967295"/>
          </p:nvPr>
        </p:nvSpPr>
        <p:spPr>
          <a:xfrm>
            <a:off x="1044718" y="4002088"/>
            <a:ext cx="5356082" cy="3095625"/>
          </a:xfrm>
        </p:spPr>
        <p:txBody>
          <a:bodyPr/>
          <a:lstStyle/>
          <a:p>
            <a:pPr lvl="0">
              <a:buClr>
                <a:srgbClr val="996633"/>
              </a:buClr>
              <a:buSzPct val="45000"/>
            </a:pPr>
            <a:r>
              <a:rPr lang="en-US" sz="3600" dirty="0"/>
              <a:t>Synchronous (</a:t>
            </a:r>
            <a:r>
              <a:rPr lang="en-US" sz="3600" dirty="0" err="1"/>
              <a:t>ie</a:t>
            </a:r>
            <a:r>
              <a:rPr lang="en-US" sz="3600" dirty="0"/>
              <a:t> REST)</a:t>
            </a:r>
          </a:p>
          <a:p>
            <a:pPr marL="0" lvl="1"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Fast</a:t>
            </a:r>
          </a:p>
          <a:p>
            <a:pPr marL="0" lvl="1"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Wide language support</a:t>
            </a:r>
          </a:p>
          <a:p>
            <a:pPr marL="0" lvl="1"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Conceptually simple</a:t>
            </a:r>
          </a:p>
          <a:p>
            <a:pPr marL="0" lvl="1" indent="0" hangingPunct="0">
              <a:spcBef>
                <a:spcPts val="0"/>
              </a:spcBef>
              <a:spcAft>
                <a:spcPts val="1709"/>
              </a:spcAft>
              <a:buSzPct val="75000"/>
              <a:buFont typeface="StarSymbol"/>
              <a:buChar char="–"/>
            </a:pPr>
            <a:endParaRPr lang="en-US" sz="3870" dirty="0">
              <a:solidFill>
                <a:srgbClr val="666666"/>
              </a:solidFill>
              <a:latin typeface="Arial" pitchFamily="34"/>
              <a:cs typeface="Tahoma" pitchFamily="2"/>
            </a:endParaRPr>
          </a:p>
        </p:txBody>
      </p:sp>
      <p:sp>
        <p:nvSpPr>
          <p:cNvPr id="5" name="Text Placeholder 4">
            <a:extLst>
              <a:ext uri="{FF2B5EF4-FFF2-40B4-BE49-F238E27FC236}">
                <a16:creationId xmlns:a16="http://schemas.microsoft.com/office/drawing/2014/main" id="{1505CFB4-6616-40A3-8047-9401925727F4}"/>
              </a:ext>
            </a:extLst>
          </p:cNvPr>
          <p:cNvSpPr txBox="1">
            <a:spLocks noGrp="1"/>
          </p:cNvSpPr>
          <p:nvPr>
            <p:ph type="body" idx="4294967295"/>
          </p:nvPr>
        </p:nvSpPr>
        <p:spPr>
          <a:xfrm>
            <a:off x="7497763" y="4022725"/>
            <a:ext cx="7132637" cy="3763963"/>
          </a:xfrm>
        </p:spPr>
        <p:txBody>
          <a:bodyPr/>
          <a:lstStyle/>
          <a:p>
            <a:pPr lvl="0">
              <a:buClr>
                <a:srgbClr val="996633"/>
              </a:buClr>
              <a:buSzPct val="45000"/>
            </a:pPr>
            <a:r>
              <a:rPr lang="en-US" sz="3600" dirty="0"/>
              <a:t>Asynchronous (</a:t>
            </a:r>
            <a:r>
              <a:rPr lang="en-US" sz="3600" dirty="0" err="1"/>
              <a:t>ie</a:t>
            </a:r>
            <a:r>
              <a:rPr lang="en-US" sz="3600" dirty="0"/>
              <a:t> messaging)</a:t>
            </a:r>
          </a:p>
          <a:p>
            <a:pPr marL="0" lvl="1"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High throughput</a:t>
            </a:r>
          </a:p>
          <a:p>
            <a:pPr marL="0" lvl="1"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Naturally event-driven process</a:t>
            </a:r>
          </a:p>
          <a:p>
            <a:pPr marL="0" lvl="1"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Long-running processes</a:t>
            </a:r>
          </a:p>
          <a:p>
            <a:pPr marL="0" lvl="1" indent="0" hangingPunct="0">
              <a:spcBef>
                <a:spcPts val="0"/>
              </a:spcBef>
              <a:spcAft>
                <a:spcPts val="1709"/>
              </a:spcAft>
              <a:buSzPct val="75000"/>
              <a:buFont typeface="StarSymbol"/>
              <a:buChar char="–"/>
            </a:pPr>
            <a:endParaRPr lang="en-US" sz="3870" dirty="0">
              <a:solidFill>
                <a:srgbClr val="666666"/>
              </a:solidFill>
              <a:latin typeface="Arial" pitchFamily="34"/>
              <a:cs typeface="Tahoma"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092B-50B7-4387-AAE9-F34086CE168E}"/>
              </a:ext>
            </a:extLst>
          </p:cNvPr>
          <p:cNvSpPr txBox="1">
            <a:spLocks noGrp="1"/>
          </p:cNvSpPr>
          <p:nvPr>
            <p:ph type="title"/>
          </p:nvPr>
        </p:nvSpPr>
        <p:spPr/>
        <p:txBody>
          <a:bodyPr/>
          <a:lstStyle/>
          <a:p>
            <a:pPr lvl="0"/>
            <a:r>
              <a:rPr lang="en-US"/>
              <a:t>Transaction Management</a:t>
            </a:r>
          </a:p>
        </p:txBody>
      </p:sp>
      <p:sp>
        <p:nvSpPr>
          <p:cNvPr id="3" name="Text Placeholder 2">
            <a:extLst>
              <a:ext uri="{FF2B5EF4-FFF2-40B4-BE49-F238E27FC236}">
                <a16:creationId xmlns:a16="http://schemas.microsoft.com/office/drawing/2014/main" id="{ECB90198-F787-4729-AD62-CDD1C160E2AA}"/>
              </a:ext>
            </a:extLst>
          </p:cNvPr>
          <p:cNvSpPr txBox="1">
            <a:spLocks noGrp="1"/>
          </p:cNvSpPr>
          <p:nvPr>
            <p:ph idx="1"/>
          </p:nvPr>
        </p:nvSpPr>
        <p:spPr>
          <a:xfrm>
            <a:off x="991710" y="2016583"/>
            <a:ext cx="12757681" cy="5087520"/>
          </a:xfrm>
        </p:spPr>
        <p:txBody>
          <a:bodyPr/>
          <a:lstStyle/>
          <a:p>
            <a:pPr marL="571500" lvl="0" indent="-571500">
              <a:buClr>
                <a:srgbClr val="996633"/>
              </a:buClr>
              <a:buSzPct val="45000"/>
              <a:buFont typeface="Arial" charset="0"/>
              <a:buChar char="•"/>
            </a:pPr>
            <a:r>
              <a:rPr lang="en-US" dirty="0"/>
              <a:t>How should ACID-style transactions be handled?</a:t>
            </a:r>
          </a:p>
          <a:p>
            <a:pPr marL="571500" lvl="1" indent="-571500" hangingPunct="0">
              <a:spcBef>
                <a:spcPts val="0"/>
              </a:spcBef>
              <a:spcAft>
                <a:spcPts val="1709"/>
              </a:spcAft>
              <a:buSzPct val="75000"/>
            </a:pPr>
            <a:r>
              <a:rPr lang="en-US" sz="3870" dirty="0">
                <a:solidFill>
                  <a:srgbClr val="666666"/>
                </a:solidFill>
                <a:latin typeface="Arial" pitchFamily="34"/>
                <a:cs typeface="Tahoma" pitchFamily="2"/>
              </a:rPr>
              <a:t>ACID style transactions spanning services is not possible</a:t>
            </a:r>
          </a:p>
          <a:p>
            <a:pPr marL="571500" lvl="1" indent="-571500" hangingPunct="0">
              <a:spcBef>
                <a:spcPts val="0"/>
              </a:spcBef>
              <a:spcAft>
                <a:spcPts val="1709"/>
              </a:spcAft>
              <a:buSzPct val="75000"/>
            </a:pPr>
            <a:r>
              <a:rPr lang="en-US" sz="3870" dirty="0">
                <a:solidFill>
                  <a:srgbClr val="666666"/>
                </a:solidFill>
                <a:latin typeface="Arial" pitchFamily="34"/>
                <a:cs typeface="Tahoma" pitchFamily="2"/>
              </a:rPr>
              <a:t>Alternatives:</a:t>
            </a:r>
          </a:p>
          <a:p>
            <a:pPr marL="1028700" lvl="3" indent="-571500" hangingPunct="0">
              <a:spcBef>
                <a:spcPts val="0"/>
              </a:spcBef>
              <a:spcAft>
                <a:spcPts val="1709"/>
              </a:spcAft>
              <a:buSzPct val="45000"/>
            </a:pPr>
            <a:r>
              <a:rPr lang="en-US" sz="3600" dirty="0">
                <a:solidFill>
                  <a:srgbClr val="666666"/>
                </a:solidFill>
                <a:latin typeface="Arial" pitchFamily="34"/>
                <a:cs typeface="Tahoma" pitchFamily="2"/>
              </a:rPr>
              <a:t>Compensating Transactions</a:t>
            </a:r>
          </a:p>
          <a:p>
            <a:pPr marL="1028700" lvl="3" indent="-571500" hangingPunct="0">
              <a:spcBef>
                <a:spcPts val="0"/>
              </a:spcBef>
              <a:spcAft>
                <a:spcPts val="1709"/>
              </a:spcAft>
              <a:buSzPct val="45000"/>
            </a:pPr>
            <a:r>
              <a:rPr lang="en-US" sz="3600" dirty="0">
                <a:solidFill>
                  <a:srgbClr val="666666"/>
                </a:solidFill>
                <a:latin typeface="Arial" pitchFamily="34"/>
                <a:cs typeface="Tahoma" pitchFamily="2"/>
              </a:rPr>
              <a:t>Eventual Consistency</a:t>
            </a:r>
          </a:p>
          <a:p>
            <a:pPr marL="571500" lvl="1" indent="-571500" hangingPunct="0">
              <a:spcBef>
                <a:spcPts val="0"/>
              </a:spcBef>
              <a:spcAft>
                <a:spcPts val="1709"/>
              </a:spcAft>
              <a:buSzPct val="75000"/>
            </a:pPr>
            <a:r>
              <a:rPr lang="en-US" sz="3870" dirty="0">
                <a:solidFill>
                  <a:srgbClr val="666666"/>
                </a:solidFill>
                <a:latin typeface="Arial" pitchFamily="34"/>
                <a:cs typeface="Tahoma" pitchFamily="2"/>
              </a:rPr>
              <a:t>Note that many persistence technologies do not support ACID style transactions</a:t>
            </a:r>
          </a:p>
          <a:p>
            <a:pPr marL="1028700" lvl="3" indent="-571500" hangingPunct="0">
              <a:spcBef>
                <a:spcPts val="0"/>
              </a:spcBef>
              <a:spcAft>
                <a:spcPts val="1709"/>
              </a:spcAft>
              <a:buSzPct val="45000"/>
            </a:pPr>
            <a:r>
              <a:rPr lang="en-US" sz="3600" dirty="0">
                <a:solidFill>
                  <a:srgbClr val="666666"/>
                </a:solidFill>
                <a:latin typeface="Arial" pitchFamily="34"/>
                <a:cs typeface="Tahoma" pitchFamily="2"/>
              </a:rPr>
              <a:t>i.e. NoSQL DBs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2574-6426-4310-AF5F-F66B78825F00}"/>
              </a:ext>
            </a:extLst>
          </p:cNvPr>
          <p:cNvSpPr txBox="1">
            <a:spLocks noGrp="1"/>
          </p:cNvSpPr>
          <p:nvPr>
            <p:ph type="title" idx="4294967295"/>
          </p:nvPr>
        </p:nvSpPr>
        <p:spPr>
          <a:xfrm>
            <a:off x="1039860" y="589500"/>
            <a:ext cx="12540239" cy="1526760"/>
          </a:xfrm>
        </p:spPr>
        <p:txBody>
          <a:bodyPr/>
          <a:lstStyle/>
          <a:p>
            <a:pPr lvl="0"/>
            <a:r>
              <a:rPr lang="en-US"/>
              <a:t>Pinpointing Problem </a:t>
            </a:r>
            <a:br>
              <a:rPr lang="en-US"/>
            </a:br>
            <a:r>
              <a:rPr lang="en-US"/>
              <a:t>in multi-service interactions</a:t>
            </a:r>
          </a:p>
        </p:txBody>
      </p:sp>
      <p:sp>
        <p:nvSpPr>
          <p:cNvPr id="3" name="Text Placeholder 2">
            <a:extLst>
              <a:ext uri="{FF2B5EF4-FFF2-40B4-BE49-F238E27FC236}">
                <a16:creationId xmlns:a16="http://schemas.microsoft.com/office/drawing/2014/main" id="{C9070A1C-C95F-42EE-83E3-A134B43F0BCA}"/>
              </a:ext>
            </a:extLst>
          </p:cNvPr>
          <p:cNvSpPr txBox="1">
            <a:spLocks noGrp="1"/>
          </p:cNvSpPr>
          <p:nvPr>
            <p:ph type="body" idx="4294967295"/>
          </p:nvPr>
        </p:nvSpPr>
        <p:spPr>
          <a:xfrm>
            <a:off x="1205948" y="1990079"/>
            <a:ext cx="12596452" cy="5087520"/>
          </a:xfrm>
        </p:spPr>
        <p:txBody>
          <a:bodyPr/>
          <a:lstStyle/>
          <a:p>
            <a:pPr lvl="0">
              <a:buClr>
                <a:srgbClr val="996633"/>
              </a:buClr>
              <a:buSzPct val="45000"/>
            </a:pPr>
            <a:r>
              <a:rPr lang="en-US" dirty="0"/>
              <a:t>How do you pinpoint problems when calling the checkout service?</a:t>
            </a:r>
          </a:p>
        </p:txBody>
      </p:sp>
      <p:sp>
        <p:nvSpPr>
          <p:cNvPr id="4" name="TextBox 3">
            <a:extLst>
              <a:ext uri="{FF2B5EF4-FFF2-40B4-BE49-F238E27FC236}">
                <a16:creationId xmlns:a16="http://schemas.microsoft.com/office/drawing/2014/main" id="{B2742959-164C-4245-A196-E7D1BFEAB222}"/>
              </a:ext>
            </a:extLst>
          </p:cNvPr>
          <p:cNvSpPr txBox="1"/>
          <p:nvPr/>
        </p:nvSpPr>
        <p:spPr>
          <a:xfrm>
            <a:off x="4700160" y="4855680"/>
            <a:ext cx="83772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Cart</a:t>
            </a:r>
          </a:p>
        </p:txBody>
      </p:sp>
      <p:sp>
        <p:nvSpPr>
          <p:cNvPr id="5" name="TextBox 4">
            <a:extLst>
              <a:ext uri="{FF2B5EF4-FFF2-40B4-BE49-F238E27FC236}">
                <a16:creationId xmlns:a16="http://schemas.microsoft.com/office/drawing/2014/main" id="{F45F025C-BC8D-4971-89EA-356B4053104F}"/>
              </a:ext>
            </a:extLst>
          </p:cNvPr>
          <p:cNvSpPr txBox="1"/>
          <p:nvPr/>
        </p:nvSpPr>
        <p:spPr>
          <a:xfrm>
            <a:off x="6398280" y="4303080"/>
            <a:ext cx="1766520" cy="419400"/>
          </a:xfrm>
          <a:prstGeom prst="rect">
            <a:avLst/>
          </a:prstGeom>
          <a:solidFill>
            <a:srgbClr val="CCFFCC"/>
          </a:solidFill>
          <a:ln w="0">
            <a:solidFill>
              <a:srgbClr val="000000"/>
            </a:solidFill>
            <a:prstDash val="solid"/>
          </a:ln>
        </p:spPr>
        <p:txBody>
          <a:bodyPr vert="horz" wrap="none" lIns="90000" tIns="45000" rIns="90000" bIns="45000" anchor="ctr" anchorCtr="0" compatLnSpc="0">
            <a:spAutoFit/>
          </a:bodyPr>
          <a:lstStyle/>
          <a:p>
            <a:pPr marL="0" marR="0" lvl="0" indent="0" algn="ctr"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Checkout</a:t>
            </a:r>
          </a:p>
        </p:txBody>
      </p:sp>
      <p:sp>
        <p:nvSpPr>
          <p:cNvPr id="6" name="TextBox 5">
            <a:extLst>
              <a:ext uri="{FF2B5EF4-FFF2-40B4-BE49-F238E27FC236}">
                <a16:creationId xmlns:a16="http://schemas.microsoft.com/office/drawing/2014/main" id="{6691D69D-1858-4466-877C-0A290BF2DAF4}"/>
              </a:ext>
            </a:extLst>
          </p:cNvPr>
          <p:cNvSpPr txBox="1"/>
          <p:nvPr/>
        </p:nvSpPr>
        <p:spPr>
          <a:xfrm>
            <a:off x="3499199" y="5409000"/>
            <a:ext cx="132552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Catalog</a:t>
            </a:r>
          </a:p>
        </p:txBody>
      </p:sp>
      <p:sp>
        <p:nvSpPr>
          <p:cNvPr id="7" name="TextBox 6">
            <a:extLst>
              <a:ext uri="{FF2B5EF4-FFF2-40B4-BE49-F238E27FC236}">
                <a16:creationId xmlns:a16="http://schemas.microsoft.com/office/drawing/2014/main" id="{BBDDD1C7-3627-4525-BDDB-11E120A263B4}"/>
              </a:ext>
            </a:extLst>
          </p:cNvPr>
          <p:cNvSpPr txBox="1"/>
          <p:nvPr/>
        </p:nvSpPr>
        <p:spPr>
          <a:xfrm>
            <a:off x="6543000" y="5328360"/>
            <a:ext cx="15339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Inventory</a:t>
            </a:r>
          </a:p>
        </p:txBody>
      </p:sp>
      <p:sp>
        <p:nvSpPr>
          <p:cNvPr id="8" name="TextBox 7">
            <a:extLst>
              <a:ext uri="{FF2B5EF4-FFF2-40B4-BE49-F238E27FC236}">
                <a16:creationId xmlns:a16="http://schemas.microsoft.com/office/drawing/2014/main" id="{17746BF5-0F60-45B5-9433-F5DB356E63FA}"/>
              </a:ext>
            </a:extLst>
          </p:cNvPr>
          <p:cNvSpPr txBox="1"/>
          <p:nvPr/>
        </p:nvSpPr>
        <p:spPr>
          <a:xfrm>
            <a:off x="5924520" y="5851440"/>
            <a:ext cx="160272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Customer</a:t>
            </a:r>
          </a:p>
        </p:txBody>
      </p:sp>
      <p:sp>
        <p:nvSpPr>
          <p:cNvPr id="9" name="TextBox 8">
            <a:extLst>
              <a:ext uri="{FF2B5EF4-FFF2-40B4-BE49-F238E27FC236}">
                <a16:creationId xmlns:a16="http://schemas.microsoft.com/office/drawing/2014/main" id="{D8732AAD-3D6E-4569-85C6-BD5924695BA3}"/>
              </a:ext>
            </a:extLst>
          </p:cNvPr>
          <p:cNvSpPr txBox="1"/>
          <p:nvPr/>
        </p:nvSpPr>
        <p:spPr>
          <a:xfrm>
            <a:off x="8457480" y="5077080"/>
            <a:ext cx="146484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Shipping</a:t>
            </a:r>
          </a:p>
        </p:txBody>
      </p:sp>
      <p:sp>
        <p:nvSpPr>
          <p:cNvPr id="10" name="TextBox 9">
            <a:extLst>
              <a:ext uri="{FF2B5EF4-FFF2-40B4-BE49-F238E27FC236}">
                <a16:creationId xmlns:a16="http://schemas.microsoft.com/office/drawing/2014/main" id="{0A050365-8FFA-45D7-AD75-B3A0CE0BCDB0}"/>
              </a:ext>
            </a:extLst>
          </p:cNvPr>
          <p:cNvSpPr txBox="1"/>
          <p:nvPr/>
        </p:nvSpPr>
        <p:spPr>
          <a:xfrm>
            <a:off x="10192680" y="4943520"/>
            <a:ext cx="148175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Payment</a:t>
            </a:r>
          </a:p>
        </p:txBody>
      </p:sp>
      <p:sp>
        <p:nvSpPr>
          <p:cNvPr id="11" name="TextBox 10">
            <a:extLst>
              <a:ext uri="{FF2B5EF4-FFF2-40B4-BE49-F238E27FC236}">
                <a16:creationId xmlns:a16="http://schemas.microsoft.com/office/drawing/2014/main" id="{DFBFF39E-E2FA-4D0E-A450-354B4519334C}"/>
              </a:ext>
            </a:extLst>
          </p:cNvPr>
          <p:cNvSpPr txBox="1"/>
          <p:nvPr/>
        </p:nvSpPr>
        <p:spPr>
          <a:xfrm>
            <a:off x="8745480" y="6270480"/>
            <a:ext cx="1045799"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Order</a:t>
            </a:r>
          </a:p>
        </p:txBody>
      </p:sp>
      <p:cxnSp>
        <p:nvCxnSpPr>
          <p:cNvPr id="12" name="Straight Arrow Connector 11">
            <a:extLst>
              <a:ext uri="{FF2B5EF4-FFF2-40B4-BE49-F238E27FC236}">
                <a16:creationId xmlns:a16="http://schemas.microsoft.com/office/drawing/2014/main" id="{09FAB5C0-1527-45EE-9E40-B180C9286E35}"/>
              </a:ext>
            </a:extLst>
          </p:cNvPr>
          <p:cNvCxnSpPr>
            <a:stCxn id="4" idx="2"/>
            <a:endCxn id="6" idx="3"/>
          </p:cNvCxnSpPr>
          <p:nvPr/>
        </p:nvCxnSpPr>
        <p:spPr>
          <a:xfrm flipH="1">
            <a:off x="4824719" y="5275080"/>
            <a:ext cx="294301" cy="343620"/>
          </a:xfrm>
          <a:prstGeom prst="straightConnector1">
            <a:avLst/>
          </a:prstGeom>
          <a:noFill/>
          <a:ln w="0">
            <a:solidFill>
              <a:srgbClr val="000000"/>
            </a:solidFill>
            <a:prstDash val="solid"/>
            <a:tailEnd type="arrow"/>
          </a:ln>
        </p:spPr>
      </p:cxnSp>
      <p:cxnSp>
        <p:nvCxnSpPr>
          <p:cNvPr id="13" name="Straight Arrow Connector 12">
            <a:extLst>
              <a:ext uri="{FF2B5EF4-FFF2-40B4-BE49-F238E27FC236}">
                <a16:creationId xmlns:a16="http://schemas.microsoft.com/office/drawing/2014/main" id="{9D53BEA7-593E-4DE7-A76E-E888D5B76CE0}"/>
              </a:ext>
            </a:extLst>
          </p:cNvPr>
          <p:cNvCxnSpPr>
            <a:stCxn id="4" idx="2"/>
            <a:endCxn id="7" idx="1"/>
          </p:cNvCxnSpPr>
          <p:nvPr/>
        </p:nvCxnSpPr>
        <p:spPr>
          <a:xfrm>
            <a:off x="5119020" y="5275080"/>
            <a:ext cx="1423980" cy="262980"/>
          </a:xfrm>
          <a:prstGeom prst="straightConnector1">
            <a:avLst/>
          </a:prstGeom>
          <a:noFill/>
          <a:ln w="0">
            <a:solidFill>
              <a:srgbClr val="000000"/>
            </a:solidFill>
            <a:prstDash val="solid"/>
            <a:tailEnd type="arrow"/>
          </a:ln>
        </p:spPr>
      </p:cxnSp>
      <p:cxnSp>
        <p:nvCxnSpPr>
          <p:cNvPr id="14" name="Straight Arrow Connector 13">
            <a:extLst>
              <a:ext uri="{FF2B5EF4-FFF2-40B4-BE49-F238E27FC236}">
                <a16:creationId xmlns:a16="http://schemas.microsoft.com/office/drawing/2014/main" id="{E2D6BB4B-C9D0-49CC-9872-16EBDA8F9737}"/>
              </a:ext>
            </a:extLst>
          </p:cNvPr>
          <p:cNvCxnSpPr>
            <a:stCxn id="5" idx="2"/>
            <a:endCxn id="7" idx="0"/>
          </p:cNvCxnSpPr>
          <p:nvPr/>
        </p:nvCxnSpPr>
        <p:spPr>
          <a:xfrm>
            <a:off x="7281540" y="4722480"/>
            <a:ext cx="28440" cy="605880"/>
          </a:xfrm>
          <a:prstGeom prst="straightConnector1">
            <a:avLst/>
          </a:prstGeom>
          <a:noFill/>
          <a:ln w="0">
            <a:solidFill>
              <a:srgbClr val="000000"/>
            </a:solidFill>
            <a:prstDash val="solid"/>
            <a:tailEnd type="arrow"/>
          </a:ln>
        </p:spPr>
      </p:cxnSp>
      <p:cxnSp>
        <p:nvCxnSpPr>
          <p:cNvPr id="15" name="Straight Arrow Connector 14">
            <a:extLst>
              <a:ext uri="{FF2B5EF4-FFF2-40B4-BE49-F238E27FC236}">
                <a16:creationId xmlns:a16="http://schemas.microsoft.com/office/drawing/2014/main" id="{9AC0CA12-CDCD-4C14-AC49-EFB75DF0B52D}"/>
              </a:ext>
            </a:extLst>
          </p:cNvPr>
          <p:cNvCxnSpPr>
            <a:stCxn id="5" idx="3"/>
            <a:endCxn id="9" idx="0"/>
          </p:cNvCxnSpPr>
          <p:nvPr/>
        </p:nvCxnSpPr>
        <p:spPr>
          <a:xfrm>
            <a:off x="8164800" y="4512780"/>
            <a:ext cx="1025100" cy="564300"/>
          </a:xfrm>
          <a:prstGeom prst="straightConnector1">
            <a:avLst/>
          </a:prstGeom>
          <a:noFill/>
          <a:ln w="0">
            <a:solidFill>
              <a:srgbClr val="000000"/>
            </a:solidFill>
            <a:prstDash val="solid"/>
            <a:tailEnd type="arrow"/>
          </a:ln>
        </p:spPr>
      </p:cxnSp>
      <p:cxnSp>
        <p:nvCxnSpPr>
          <p:cNvPr id="16" name="Straight Arrow Connector 15">
            <a:extLst>
              <a:ext uri="{FF2B5EF4-FFF2-40B4-BE49-F238E27FC236}">
                <a16:creationId xmlns:a16="http://schemas.microsoft.com/office/drawing/2014/main" id="{AEC835D9-8E56-4177-909C-D42972874475}"/>
              </a:ext>
            </a:extLst>
          </p:cNvPr>
          <p:cNvCxnSpPr>
            <a:stCxn id="5" idx="3"/>
            <a:endCxn id="10" idx="0"/>
          </p:cNvCxnSpPr>
          <p:nvPr/>
        </p:nvCxnSpPr>
        <p:spPr>
          <a:xfrm>
            <a:off x="8164800" y="4512780"/>
            <a:ext cx="2768760" cy="430740"/>
          </a:xfrm>
          <a:prstGeom prst="straightConnector1">
            <a:avLst/>
          </a:prstGeom>
          <a:noFill/>
          <a:ln w="0">
            <a:solidFill>
              <a:srgbClr val="000000"/>
            </a:solidFill>
            <a:prstDash val="solid"/>
            <a:tailEnd type="arrow"/>
          </a:ln>
        </p:spPr>
      </p:cxnSp>
      <p:cxnSp>
        <p:nvCxnSpPr>
          <p:cNvPr id="17" name="Straight Arrow Connector 16">
            <a:extLst>
              <a:ext uri="{FF2B5EF4-FFF2-40B4-BE49-F238E27FC236}">
                <a16:creationId xmlns:a16="http://schemas.microsoft.com/office/drawing/2014/main" id="{3EBFBB40-9A7E-461A-B28B-2C043E0A9A29}"/>
              </a:ext>
            </a:extLst>
          </p:cNvPr>
          <p:cNvCxnSpPr>
            <a:stCxn id="9" idx="2"/>
            <a:endCxn id="8" idx="3"/>
          </p:cNvCxnSpPr>
          <p:nvPr/>
        </p:nvCxnSpPr>
        <p:spPr>
          <a:xfrm flipH="1">
            <a:off x="7527240" y="5496480"/>
            <a:ext cx="1662660" cy="564660"/>
          </a:xfrm>
          <a:prstGeom prst="straightConnector1">
            <a:avLst/>
          </a:prstGeom>
          <a:noFill/>
          <a:ln w="0">
            <a:solidFill>
              <a:srgbClr val="000000"/>
            </a:solidFill>
            <a:prstDash val="solid"/>
            <a:tailEnd type="arrow"/>
          </a:ln>
        </p:spPr>
      </p:cxnSp>
      <p:cxnSp>
        <p:nvCxnSpPr>
          <p:cNvPr id="18" name="Straight Arrow Connector 17">
            <a:extLst>
              <a:ext uri="{FF2B5EF4-FFF2-40B4-BE49-F238E27FC236}">
                <a16:creationId xmlns:a16="http://schemas.microsoft.com/office/drawing/2014/main" id="{C76B6DD8-AFE1-412E-80DF-B1ACE51F0A89}"/>
              </a:ext>
            </a:extLst>
          </p:cNvPr>
          <p:cNvCxnSpPr>
            <a:stCxn id="10" idx="2"/>
            <a:endCxn id="8" idx="3"/>
          </p:cNvCxnSpPr>
          <p:nvPr/>
        </p:nvCxnSpPr>
        <p:spPr>
          <a:xfrm flipH="1">
            <a:off x="7527240" y="5362920"/>
            <a:ext cx="3406320" cy="698220"/>
          </a:xfrm>
          <a:prstGeom prst="straightConnector1">
            <a:avLst/>
          </a:prstGeom>
          <a:noFill/>
          <a:ln w="0">
            <a:solidFill>
              <a:srgbClr val="000000"/>
            </a:solidFill>
            <a:prstDash val="solid"/>
            <a:tailEnd type="arrow"/>
          </a:ln>
        </p:spPr>
      </p:cxnSp>
      <p:cxnSp>
        <p:nvCxnSpPr>
          <p:cNvPr id="19" name="Straight Arrow Connector 18">
            <a:extLst>
              <a:ext uri="{FF2B5EF4-FFF2-40B4-BE49-F238E27FC236}">
                <a16:creationId xmlns:a16="http://schemas.microsoft.com/office/drawing/2014/main" id="{1C591077-6CFE-4091-9279-AF49A6793649}"/>
              </a:ext>
            </a:extLst>
          </p:cNvPr>
          <p:cNvCxnSpPr>
            <a:stCxn id="5" idx="2"/>
            <a:endCxn id="11" idx="0"/>
          </p:cNvCxnSpPr>
          <p:nvPr/>
        </p:nvCxnSpPr>
        <p:spPr>
          <a:xfrm>
            <a:off x="7281540" y="4722480"/>
            <a:ext cx="1986840" cy="1548000"/>
          </a:xfrm>
          <a:prstGeom prst="straightConnector1">
            <a:avLst/>
          </a:prstGeom>
          <a:noFill/>
          <a:ln w="0">
            <a:solidFill>
              <a:srgbClr val="000000"/>
            </a:solidFill>
            <a:prstDash val="solid"/>
            <a:tailEnd type="arrow"/>
          </a:ln>
        </p:spPr>
      </p:cxnSp>
      <p:cxnSp>
        <p:nvCxnSpPr>
          <p:cNvPr id="20" name="Straight Arrow Connector 19">
            <a:extLst>
              <a:ext uri="{FF2B5EF4-FFF2-40B4-BE49-F238E27FC236}">
                <a16:creationId xmlns:a16="http://schemas.microsoft.com/office/drawing/2014/main" id="{FCD46250-133C-4751-A4F4-BAE03246A432}"/>
              </a:ext>
            </a:extLst>
          </p:cNvPr>
          <p:cNvCxnSpPr>
            <a:stCxn id="11" idx="0"/>
            <a:endCxn id="9" idx="2"/>
          </p:cNvCxnSpPr>
          <p:nvPr/>
        </p:nvCxnSpPr>
        <p:spPr>
          <a:xfrm flipH="1" flipV="1">
            <a:off x="9189900" y="5496480"/>
            <a:ext cx="78480" cy="774000"/>
          </a:xfrm>
          <a:prstGeom prst="straightConnector1">
            <a:avLst/>
          </a:prstGeom>
          <a:noFill/>
          <a:ln w="0">
            <a:solidFill>
              <a:srgbClr val="000000"/>
            </a:solidFill>
            <a:prstDash val="solid"/>
            <a:tailEnd type="arrow"/>
          </a:ln>
        </p:spPr>
      </p:cxnSp>
      <p:cxnSp>
        <p:nvCxnSpPr>
          <p:cNvPr id="21" name="Straight Arrow Connector 20">
            <a:extLst>
              <a:ext uri="{FF2B5EF4-FFF2-40B4-BE49-F238E27FC236}">
                <a16:creationId xmlns:a16="http://schemas.microsoft.com/office/drawing/2014/main" id="{158C1AF2-D5E4-45BA-8D39-36F40646C81B}"/>
              </a:ext>
            </a:extLst>
          </p:cNvPr>
          <p:cNvCxnSpPr>
            <a:stCxn id="11" idx="0"/>
            <a:endCxn id="10" idx="2"/>
          </p:cNvCxnSpPr>
          <p:nvPr/>
        </p:nvCxnSpPr>
        <p:spPr>
          <a:xfrm flipV="1">
            <a:off x="9268380" y="5362920"/>
            <a:ext cx="1665180" cy="907560"/>
          </a:xfrm>
          <a:prstGeom prst="straightConnector1">
            <a:avLst/>
          </a:prstGeom>
          <a:noFill/>
          <a:ln w="0">
            <a:solidFill>
              <a:srgbClr val="000000"/>
            </a:solidFill>
            <a:prstDash val="solid"/>
            <a:tailEnd type="arrow"/>
          </a:ln>
        </p:spPr>
      </p:cxnSp>
      <p:cxnSp>
        <p:nvCxnSpPr>
          <p:cNvPr id="22" name="Straight Arrow Connector 21">
            <a:extLst>
              <a:ext uri="{FF2B5EF4-FFF2-40B4-BE49-F238E27FC236}">
                <a16:creationId xmlns:a16="http://schemas.microsoft.com/office/drawing/2014/main" id="{642963E8-CC1E-43F3-BE36-4CA778F326AA}"/>
              </a:ext>
            </a:extLst>
          </p:cNvPr>
          <p:cNvCxnSpPr>
            <a:stCxn id="11" idx="1"/>
            <a:endCxn id="8" idx="3"/>
          </p:cNvCxnSpPr>
          <p:nvPr/>
        </p:nvCxnSpPr>
        <p:spPr>
          <a:xfrm flipH="1" flipV="1">
            <a:off x="7527240" y="6061140"/>
            <a:ext cx="1218240" cy="419040"/>
          </a:xfrm>
          <a:prstGeom prst="straightConnector1">
            <a:avLst/>
          </a:prstGeom>
          <a:noFill/>
          <a:ln w="0">
            <a:solidFill>
              <a:srgbClr val="000000"/>
            </a:solidFill>
            <a:prstDash val="solid"/>
            <a:tailEnd type="arrow"/>
          </a:ln>
        </p:spPr>
      </p:cxnSp>
      <p:pic>
        <p:nvPicPr>
          <p:cNvPr id="23" name="Picture 22">
            <a:extLst>
              <a:ext uri="{FF2B5EF4-FFF2-40B4-BE49-F238E27FC236}">
                <a16:creationId xmlns:a16="http://schemas.microsoft.com/office/drawing/2014/main" id="{7E7726AD-2DEE-4F89-BDBC-0496312DDDF6}"/>
              </a:ext>
            </a:extLst>
          </p:cNvPr>
          <p:cNvPicPr>
            <a:picLocks noChangeAspect="1"/>
          </p:cNvPicPr>
          <p:nvPr/>
        </p:nvPicPr>
        <p:blipFill>
          <a:blip r:embed="rId3">
            <a:lum/>
            <a:alphaModFix/>
          </a:blip>
          <a:srcRect/>
          <a:stretch>
            <a:fillRect/>
          </a:stretch>
        </p:blipFill>
        <p:spPr>
          <a:xfrm>
            <a:off x="2409480" y="6956640"/>
            <a:ext cx="2502360" cy="674280"/>
          </a:xfrm>
          <a:prstGeom prst="rect">
            <a:avLst/>
          </a:prstGeom>
          <a:noFill/>
          <a:ln>
            <a:noFill/>
          </a:ln>
        </p:spPr>
      </p:pic>
      <p:sp>
        <p:nvSpPr>
          <p:cNvPr id="24" name="Freeform: Shape 23">
            <a:extLst>
              <a:ext uri="{FF2B5EF4-FFF2-40B4-BE49-F238E27FC236}">
                <a16:creationId xmlns:a16="http://schemas.microsoft.com/office/drawing/2014/main" id="{4C9DA72B-F02D-4E33-B7C4-48C8C5149008}"/>
              </a:ext>
            </a:extLst>
          </p:cNvPr>
          <p:cNvSpPr/>
          <p:nvPr/>
        </p:nvSpPr>
        <p:spPr>
          <a:xfrm>
            <a:off x="6114239" y="7299360"/>
            <a:ext cx="1031040" cy="7948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36720">
            <a:solidFill>
              <a:srgbClr val="1C1C1C"/>
            </a:solidFill>
            <a:prstDash val="solid"/>
          </a:ln>
        </p:spPr>
        <p:txBody>
          <a:bodyPr vert="horz" wrap="none" lIns="108000" tIns="63000" rIns="108000" bIns="63000" anchor="ctr" anchorCtr="0" compatLnSpc="0">
            <a:noAutofit/>
          </a:bodyPr>
          <a:lstStyle/>
          <a:p>
            <a:pPr marL="0" marR="0" lvl="0" indent="0" algn="ctr"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DB</a:t>
            </a:r>
          </a:p>
        </p:txBody>
      </p:sp>
      <p:sp>
        <p:nvSpPr>
          <p:cNvPr id="25" name="Straight Connector 24">
            <a:extLst>
              <a:ext uri="{FF2B5EF4-FFF2-40B4-BE49-F238E27FC236}">
                <a16:creationId xmlns:a16="http://schemas.microsoft.com/office/drawing/2014/main" id="{A21378A0-6CA5-473A-A4D6-31CCD324EE62}"/>
              </a:ext>
            </a:extLst>
          </p:cNvPr>
          <p:cNvSpPr/>
          <p:nvPr/>
        </p:nvSpPr>
        <p:spPr>
          <a:xfrm>
            <a:off x="6550560" y="6448320"/>
            <a:ext cx="0" cy="740519"/>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6" name="Straight Connector 25">
            <a:extLst>
              <a:ext uri="{FF2B5EF4-FFF2-40B4-BE49-F238E27FC236}">
                <a16:creationId xmlns:a16="http://schemas.microsoft.com/office/drawing/2014/main" id="{A0835F47-0443-49B7-A7C1-0E6FC00FDA67}"/>
              </a:ext>
            </a:extLst>
          </p:cNvPr>
          <p:cNvSpPr/>
          <p:nvPr/>
        </p:nvSpPr>
        <p:spPr>
          <a:xfrm>
            <a:off x="9214920" y="6746399"/>
            <a:ext cx="0" cy="884881"/>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7" name="Straight Connector 26">
            <a:extLst>
              <a:ext uri="{FF2B5EF4-FFF2-40B4-BE49-F238E27FC236}">
                <a16:creationId xmlns:a16="http://schemas.microsoft.com/office/drawing/2014/main" id="{E0366DB0-F111-4BB9-8E80-FB68FD8987FB}"/>
              </a:ext>
            </a:extLst>
          </p:cNvPr>
          <p:cNvSpPr/>
          <p:nvPr/>
        </p:nvSpPr>
        <p:spPr>
          <a:xfrm>
            <a:off x="10792080" y="5529600"/>
            <a:ext cx="0" cy="199080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8" name="Straight Connector 27">
            <a:extLst>
              <a:ext uri="{FF2B5EF4-FFF2-40B4-BE49-F238E27FC236}">
                <a16:creationId xmlns:a16="http://schemas.microsoft.com/office/drawing/2014/main" id="{1110EA86-77CA-4065-A739-244851B19528}"/>
              </a:ext>
            </a:extLst>
          </p:cNvPr>
          <p:cNvSpPr/>
          <p:nvPr/>
        </p:nvSpPr>
        <p:spPr>
          <a:xfrm>
            <a:off x="5287320" y="5407200"/>
            <a:ext cx="0" cy="222372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9" name="Straight Connector 28">
            <a:extLst>
              <a:ext uri="{FF2B5EF4-FFF2-40B4-BE49-F238E27FC236}">
                <a16:creationId xmlns:a16="http://schemas.microsoft.com/office/drawing/2014/main" id="{9AFAD1FB-7AEB-49CF-92AB-EEC5CD73FD2A}"/>
              </a:ext>
            </a:extLst>
          </p:cNvPr>
          <p:cNvSpPr/>
          <p:nvPr/>
        </p:nvSpPr>
        <p:spPr>
          <a:xfrm>
            <a:off x="4023360" y="6001560"/>
            <a:ext cx="0" cy="107604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30" name="Picture 29">
            <a:extLst>
              <a:ext uri="{FF2B5EF4-FFF2-40B4-BE49-F238E27FC236}">
                <a16:creationId xmlns:a16="http://schemas.microsoft.com/office/drawing/2014/main" id="{83B6EFB2-ED53-4CE7-8D2A-9A569370A730}"/>
              </a:ext>
            </a:extLst>
          </p:cNvPr>
          <p:cNvPicPr>
            <a:picLocks noChangeAspect="1"/>
          </p:cNvPicPr>
          <p:nvPr/>
        </p:nvPicPr>
        <p:blipFill>
          <a:blip r:embed="rId4">
            <a:lum/>
            <a:alphaModFix/>
          </a:blip>
          <a:srcRect/>
          <a:stretch>
            <a:fillRect/>
          </a:stretch>
        </p:blipFill>
        <p:spPr>
          <a:xfrm>
            <a:off x="4491000" y="7827119"/>
            <a:ext cx="1225080" cy="357120"/>
          </a:xfrm>
          <a:prstGeom prst="rect">
            <a:avLst/>
          </a:prstGeom>
          <a:noFill/>
          <a:ln>
            <a:noFill/>
          </a:ln>
        </p:spPr>
      </p:pic>
      <p:pic>
        <p:nvPicPr>
          <p:cNvPr id="31" name="Picture 30">
            <a:extLst>
              <a:ext uri="{FF2B5EF4-FFF2-40B4-BE49-F238E27FC236}">
                <a16:creationId xmlns:a16="http://schemas.microsoft.com/office/drawing/2014/main" id="{68ED80D2-E1E1-484D-B057-EBCAD1743FEF}"/>
              </a:ext>
            </a:extLst>
          </p:cNvPr>
          <p:cNvPicPr>
            <a:picLocks noChangeAspect="1"/>
          </p:cNvPicPr>
          <p:nvPr/>
        </p:nvPicPr>
        <p:blipFill>
          <a:blip r:embed="rId5">
            <a:lum/>
            <a:alphaModFix/>
          </a:blip>
          <a:srcRect/>
          <a:stretch>
            <a:fillRect/>
          </a:stretch>
        </p:blipFill>
        <p:spPr>
          <a:xfrm>
            <a:off x="8101440" y="7741440"/>
            <a:ext cx="1303200" cy="460800"/>
          </a:xfrm>
          <a:prstGeom prst="rect">
            <a:avLst/>
          </a:prstGeom>
          <a:noFill/>
          <a:ln>
            <a:noFill/>
          </a:ln>
        </p:spPr>
      </p:pic>
      <p:pic>
        <p:nvPicPr>
          <p:cNvPr id="32" name="Picture 31">
            <a:extLst>
              <a:ext uri="{FF2B5EF4-FFF2-40B4-BE49-F238E27FC236}">
                <a16:creationId xmlns:a16="http://schemas.microsoft.com/office/drawing/2014/main" id="{4486199D-C3F3-483B-848E-7E0429FEB345}"/>
              </a:ext>
            </a:extLst>
          </p:cNvPr>
          <p:cNvPicPr>
            <a:picLocks noChangeAspect="1"/>
          </p:cNvPicPr>
          <p:nvPr/>
        </p:nvPicPr>
        <p:blipFill>
          <a:blip r:embed="rId6">
            <a:lum/>
            <a:alphaModFix/>
          </a:blip>
          <a:srcRect/>
          <a:stretch>
            <a:fillRect/>
          </a:stretch>
        </p:blipFill>
        <p:spPr>
          <a:xfrm>
            <a:off x="10393560" y="7580520"/>
            <a:ext cx="807840" cy="713880"/>
          </a:xfrm>
          <a:prstGeom prst="rect">
            <a:avLst/>
          </a:prstGeom>
          <a:noFill/>
          <a:ln>
            <a:noFill/>
          </a:ln>
        </p:spPr>
      </p:pic>
      <p:sp>
        <p:nvSpPr>
          <p:cNvPr id="33" name="Straight Connector 32">
            <a:extLst>
              <a:ext uri="{FF2B5EF4-FFF2-40B4-BE49-F238E27FC236}">
                <a16:creationId xmlns:a16="http://schemas.microsoft.com/office/drawing/2014/main" id="{00B462C3-D5FA-44C1-BC74-C361BF46B018}"/>
              </a:ext>
            </a:extLst>
          </p:cNvPr>
          <p:cNvSpPr/>
          <p:nvPr/>
        </p:nvSpPr>
        <p:spPr>
          <a:xfrm>
            <a:off x="7934040" y="5747760"/>
            <a:ext cx="0" cy="188316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34" name="Straight Connector 33">
            <a:extLst>
              <a:ext uri="{FF2B5EF4-FFF2-40B4-BE49-F238E27FC236}">
                <a16:creationId xmlns:a16="http://schemas.microsoft.com/office/drawing/2014/main" id="{D9E7EB7A-36AF-4D47-A43F-23E1A978695A}"/>
              </a:ext>
            </a:extLst>
          </p:cNvPr>
          <p:cNvSpPr/>
          <p:nvPr/>
        </p:nvSpPr>
        <p:spPr>
          <a:xfrm>
            <a:off x="7268400" y="3749040"/>
            <a:ext cx="0" cy="55404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cxnSp>
        <p:nvCxnSpPr>
          <p:cNvPr id="35" name="Straight Arrow Connector 34">
            <a:extLst>
              <a:ext uri="{FF2B5EF4-FFF2-40B4-BE49-F238E27FC236}">
                <a16:creationId xmlns:a16="http://schemas.microsoft.com/office/drawing/2014/main" id="{E8F55556-921C-4F8A-AE81-3012BC241373}"/>
              </a:ext>
            </a:extLst>
          </p:cNvPr>
          <p:cNvCxnSpPr>
            <a:stCxn id="5" idx="1"/>
            <a:endCxn id="4" idx="3"/>
          </p:cNvCxnSpPr>
          <p:nvPr/>
        </p:nvCxnSpPr>
        <p:spPr>
          <a:xfrm flipH="1">
            <a:off x="5537880" y="4512780"/>
            <a:ext cx="860400" cy="552600"/>
          </a:xfrm>
          <a:prstGeom prst="straightConnector1">
            <a:avLst/>
          </a:prstGeom>
          <a:noFill/>
          <a:ln w="0">
            <a:solidFill>
              <a:srgbClr val="000000"/>
            </a:solidFill>
            <a:prstDash val="solid"/>
            <a:tailEnd type="arrow"/>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2320-5824-4E84-8E6F-4E3F6BEEEBAB}"/>
              </a:ext>
            </a:extLst>
          </p:cNvPr>
          <p:cNvSpPr txBox="1">
            <a:spLocks noGrp="1"/>
          </p:cNvSpPr>
          <p:nvPr>
            <p:ph type="title"/>
          </p:nvPr>
        </p:nvSpPr>
        <p:spPr/>
        <p:txBody>
          <a:bodyPr/>
          <a:lstStyle/>
          <a:p>
            <a:pPr lvl="0"/>
            <a:r>
              <a:rPr lang="en-US"/>
              <a:t>Business Decisions - TCO</a:t>
            </a:r>
          </a:p>
        </p:txBody>
      </p:sp>
      <p:sp>
        <p:nvSpPr>
          <p:cNvPr id="3" name="Text Placeholder 2">
            <a:extLst>
              <a:ext uri="{FF2B5EF4-FFF2-40B4-BE49-F238E27FC236}">
                <a16:creationId xmlns:a16="http://schemas.microsoft.com/office/drawing/2014/main" id="{B4F0F03F-4559-4495-82B6-D04C4B0B0C36}"/>
              </a:ext>
            </a:extLst>
          </p:cNvPr>
          <p:cNvSpPr txBox="1">
            <a:spLocks noGrp="1"/>
          </p:cNvSpPr>
          <p:nvPr>
            <p:ph idx="1"/>
          </p:nvPr>
        </p:nvSpPr>
        <p:spPr/>
        <p:txBody>
          <a:bodyPr/>
          <a:lstStyle/>
          <a:p>
            <a:pPr lvl="0">
              <a:buClr>
                <a:srgbClr val="996633"/>
              </a:buClr>
              <a:buSzPct val="45000"/>
              <a:buFont typeface="StarSymbol"/>
              <a:buChar char="●"/>
            </a:pPr>
            <a:r>
              <a:rPr lang="en-US"/>
              <a:t>Microservices are not always better than monoliths</a:t>
            </a:r>
          </a:p>
          <a:p>
            <a:pPr lvl="0">
              <a:buClr>
                <a:srgbClr val="996633"/>
              </a:buClr>
              <a:buSzPct val="45000"/>
              <a:buFont typeface="StarSymbol"/>
              <a:buChar char="●"/>
            </a:pPr>
            <a:r>
              <a:rPr lang="en-US"/>
              <a:t>Consider Total Cost of Ownership (TCO)</a:t>
            </a:r>
          </a:p>
        </p:txBody>
      </p:sp>
      <p:pic>
        <p:nvPicPr>
          <p:cNvPr id="4" name="Picture 3">
            <a:extLst>
              <a:ext uri="{FF2B5EF4-FFF2-40B4-BE49-F238E27FC236}">
                <a16:creationId xmlns:a16="http://schemas.microsoft.com/office/drawing/2014/main" id="{1F1BA779-1FD2-4188-A1D1-8110E15CBCFE}"/>
              </a:ext>
            </a:extLst>
          </p:cNvPr>
          <p:cNvPicPr>
            <a:picLocks noChangeAspect="1"/>
          </p:cNvPicPr>
          <p:nvPr/>
        </p:nvPicPr>
        <p:blipFill>
          <a:blip r:embed="rId3">
            <a:lum/>
            <a:alphaModFix/>
          </a:blip>
          <a:srcRect/>
          <a:stretch>
            <a:fillRect/>
          </a:stretch>
        </p:blipFill>
        <p:spPr>
          <a:xfrm>
            <a:off x="3222720" y="3438720"/>
            <a:ext cx="8229600" cy="48463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5C26-E82D-4CED-8077-389E73F8DD68}"/>
              </a:ext>
            </a:extLst>
          </p:cNvPr>
          <p:cNvSpPr txBox="1">
            <a:spLocks noGrp="1"/>
          </p:cNvSpPr>
          <p:nvPr>
            <p:ph type="title"/>
          </p:nvPr>
        </p:nvSpPr>
        <p:spPr/>
        <p:txBody>
          <a:bodyPr/>
          <a:lstStyle/>
          <a:p>
            <a:pPr lvl="0"/>
            <a:r>
              <a:rPr lang="en-US"/>
              <a:t>Pinpointing Problem </a:t>
            </a:r>
            <a:br>
              <a:rPr lang="en-US"/>
            </a:br>
            <a:r>
              <a:rPr lang="en-US"/>
              <a:t>in multi-service interactions</a:t>
            </a:r>
          </a:p>
        </p:txBody>
      </p:sp>
      <p:sp>
        <p:nvSpPr>
          <p:cNvPr id="3" name="Text Placeholder 2">
            <a:extLst>
              <a:ext uri="{FF2B5EF4-FFF2-40B4-BE49-F238E27FC236}">
                <a16:creationId xmlns:a16="http://schemas.microsoft.com/office/drawing/2014/main" id="{B9C9BCFE-E1E4-46C8-9071-C577CB2D7A4E}"/>
              </a:ext>
            </a:extLst>
          </p:cNvPr>
          <p:cNvSpPr txBox="1">
            <a:spLocks noGrp="1"/>
          </p:cNvSpPr>
          <p:nvPr>
            <p:ph idx="1"/>
          </p:nvPr>
        </p:nvSpPr>
        <p:spPr/>
        <p:txBody>
          <a:bodyPr/>
          <a:lstStyle/>
          <a:p>
            <a:pPr lvl="0">
              <a:buClr>
                <a:srgbClr val="996633"/>
              </a:buClr>
              <a:buSzPct val="45000"/>
            </a:pPr>
            <a:r>
              <a:rPr lang="en-US" dirty="0"/>
              <a:t>Simple Solution:  Correlation ID</a:t>
            </a:r>
          </a:p>
          <a:p>
            <a:pPr marL="0" lvl="1" indent="0" hangingPunct="0">
              <a:spcBef>
                <a:spcPts val="0"/>
              </a:spcBef>
              <a:spcAft>
                <a:spcPts val="1709"/>
              </a:spcAft>
              <a:buSzPct val="75000"/>
              <a:buNone/>
            </a:pPr>
            <a:r>
              <a:rPr lang="en-US" sz="3870" dirty="0">
                <a:solidFill>
                  <a:srgbClr val="666666"/>
                </a:solidFill>
                <a:latin typeface="Arial" pitchFamily="34"/>
                <a:cs typeface="Tahoma" pitchFamily="2"/>
              </a:rPr>
              <a:t>On each incoming request:</a:t>
            </a:r>
          </a:p>
          <a:p>
            <a:pPr marL="571500" lvl="2" indent="-571500" hangingPunct="0">
              <a:spcBef>
                <a:spcPts val="0"/>
              </a:spcBef>
              <a:spcAft>
                <a:spcPts val="1709"/>
              </a:spcAft>
              <a:buSzPct val="45000"/>
            </a:pPr>
            <a:r>
              <a:rPr lang="en-US" sz="3600" dirty="0">
                <a:solidFill>
                  <a:srgbClr val="666666"/>
                </a:solidFill>
                <a:latin typeface="Arial" pitchFamily="34"/>
                <a:cs typeface="Tahoma" pitchFamily="2"/>
              </a:rPr>
              <a:t>Capture the incoming correlation ID (i.e. a special header)</a:t>
            </a:r>
          </a:p>
          <a:p>
            <a:pPr marL="1028700" lvl="3" indent="-571500" hangingPunct="0">
              <a:spcBef>
                <a:spcPts val="0"/>
              </a:spcBef>
              <a:spcAft>
                <a:spcPts val="1709"/>
              </a:spcAft>
              <a:buSzPct val="45000"/>
            </a:pPr>
            <a:r>
              <a:rPr lang="en-US" sz="3400" dirty="0">
                <a:solidFill>
                  <a:srgbClr val="666666"/>
                </a:solidFill>
                <a:latin typeface="Arial" pitchFamily="34"/>
                <a:cs typeface="Tahoma" pitchFamily="2"/>
              </a:rPr>
              <a:t>If none exists, generate one (usually a sequential number)</a:t>
            </a:r>
          </a:p>
          <a:p>
            <a:pPr marL="571500" lvl="2" indent="-571500" hangingPunct="0">
              <a:spcBef>
                <a:spcPts val="0"/>
              </a:spcBef>
              <a:spcAft>
                <a:spcPts val="1709"/>
              </a:spcAft>
              <a:buSzPct val="45000"/>
            </a:pPr>
            <a:r>
              <a:rPr lang="en-US" sz="3600" dirty="0">
                <a:solidFill>
                  <a:srgbClr val="666666"/>
                </a:solidFill>
                <a:latin typeface="Arial" pitchFamily="34"/>
                <a:cs typeface="Tahoma" pitchFamily="2"/>
              </a:rPr>
              <a:t>Log the ID</a:t>
            </a:r>
          </a:p>
          <a:p>
            <a:pPr marL="571500" lvl="1" indent="-571500" hangingPunct="0">
              <a:spcBef>
                <a:spcPts val="0"/>
              </a:spcBef>
              <a:spcAft>
                <a:spcPts val="1709"/>
              </a:spcAft>
              <a:buSzPct val="75000"/>
            </a:pPr>
            <a:r>
              <a:rPr lang="en-US" sz="3600" dirty="0">
                <a:solidFill>
                  <a:srgbClr val="666666"/>
                </a:solidFill>
                <a:latin typeface="Arial" pitchFamily="34"/>
                <a:cs typeface="Tahoma" pitchFamily="2"/>
              </a:rPr>
              <a:t>Attach the correlation ID to request processing</a:t>
            </a:r>
          </a:p>
          <a:p>
            <a:pPr marL="1028700" lvl="3" indent="-571500" hangingPunct="0">
              <a:spcBef>
                <a:spcPts val="0"/>
              </a:spcBef>
              <a:spcAft>
                <a:spcPts val="1709"/>
              </a:spcAft>
              <a:buSzPct val="45000"/>
            </a:pPr>
            <a:r>
              <a:rPr lang="en-US" sz="3400" dirty="0">
                <a:solidFill>
                  <a:srgbClr val="666666"/>
                </a:solidFill>
                <a:latin typeface="Arial" pitchFamily="34"/>
                <a:cs typeface="Tahoma" pitchFamily="2"/>
              </a:rPr>
              <a:t>i.e. Java thread local variable</a:t>
            </a:r>
          </a:p>
          <a:p>
            <a:pPr marL="571500" lvl="2" indent="-571500" hangingPunct="0">
              <a:spcBef>
                <a:spcPts val="0"/>
              </a:spcBef>
              <a:spcAft>
                <a:spcPts val="1709"/>
              </a:spcAft>
              <a:buSzPct val="45000"/>
            </a:pPr>
            <a:r>
              <a:rPr lang="en-US" sz="3600" dirty="0">
                <a:solidFill>
                  <a:srgbClr val="666666"/>
                </a:solidFill>
                <a:latin typeface="Arial" pitchFamily="34"/>
                <a:cs typeface="Tahoma" pitchFamily="2"/>
              </a:rPr>
              <a:t>Log the correlation ID on any messages / exception</a:t>
            </a:r>
          </a:p>
          <a:p>
            <a:pPr marL="1028700" lvl="2" indent="-571500" hangingPunct="0">
              <a:spcBef>
                <a:spcPts val="0"/>
              </a:spcBef>
              <a:spcAft>
                <a:spcPts val="1709"/>
              </a:spcAft>
              <a:buSzPct val="75000"/>
            </a:pPr>
            <a:r>
              <a:rPr lang="en-US" sz="3200" dirty="0">
                <a:solidFill>
                  <a:srgbClr val="666666"/>
                </a:solidFill>
                <a:latin typeface="Arial" pitchFamily="34"/>
                <a:cs typeface="Tahoma" pitchFamily="2"/>
              </a:rPr>
              <a:t>Pass the correlation ID to any downstream requests</a:t>
            </a:r>
          </a:p>
          <a:p>
            <a:pPr lvl="0"/>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C64D-F856-4F71-81D9-086071F6EEF3}"/>
              </a:ext>
            </a:extLst>
          </p:cNvPr>
          <p:cNvSpPr txBox="1">
            <a:spLocks noGrp="1"/>
          </p:cNvSpPr>
          <p:nvPr>
            <p:ph type="title" idx="4294967295"/>
          </p:nvPr>
        </p:nvSpPr>
        <p:spPr>
          <a:xfrm>
            <a:off x="1044719" y="277200"/>
            <a:ext cx="12540239" cy="1526760"/>
          </a:xfrm>
        </p:spPr>
        <p:txBody>
          <a:bodyPr/>
          <a:lstStyle/>
          <a:p>
            <a:pPr lvl="0"/>
            <a:r>
              <a:rPr lang="en-US"/>
              <a:t>Technology Choices</a:t>
            </a:r>
          </a:p>
        </p:txBody>
      </p:sp>
      <p:sp>
        <p:nvSpPr>
          <p:cNvPr id="3" name="Text Placeholder 2">
            <a:extLst>
              <a:ext uri="{FF2B5EF4-FFF2-40B4-BE49-F238E27FC236}">
                <a16:creationId xmlns:a16="http://schemas.microsoft.com/office/drawing/2014/main" id="{576A7462-4E1D-4257-AB4D-E781B920B6D2}"/>
              </a:ext>
            </a:extLst>
          </p:cNvPr>
          <p:cNvSpPr txBox="1">
            <a:spLocks noGrp="1"/>
          </p:cNvSpPr>
          <p:nvPr>
            <p:ph type="body" idx="4294967295"/>
          </p:nvPr>
        </p:nvSpPr>
        <p:spPr>
          <a:xfrm>
            <a:off x="795960" y="1990079"/>
            <a:ext cx="13006440" cy="5087520"/>
          </a:xfrm>
        </p:spPr>
        <p:txBody>
          <a:bodyPr/>
          <a:lstStyle/>
          <a:p>
            <a:pPr lvl="0" algn="ctr"/>
            <a:r>
              <a:rPr lang="en-US" dirty="0"/>
              <a:t>What are the key component choices for your </a:t>
            </a:r>
            <a:r>
              <a:rPr lang="en-US" dirty="0" err="1"/>
              <a:t>microservices</a:t>
            </a:r>
            <a:r>
              <a:rPr lang="en-US" dirty="0"/>
              <a:t> fabric/mesh?</a:t>
            </a:r>
          </a:p>
          <a:p>
            <a:pPr lvl="0" algn="ctr"/>
            <a:endParaRPr lang="en-US" dirty="0"/>
          </a:p>
          <a:p>
            <a:pPr lvl="0" algn="ctr"/>
            <a:endParaRPr lang="en-US" dirty="0"/>
          </a:p>
          <a:p>
            <a:pPr lvl="0" algn="ct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9087-D590-4274-9781-A91F9EC7E1B6}"/>
              </a:ext>
            </a:extLst>
          </p:cNvPr>
          <p:cNvSpPr txBox="1">
            <a:spLocks noGrp="1"/>
          </p:cNvSpPr>
          <p:nvPr>
            <p:ph type="title" idx="4294967295"/>
          </p:nvPr>
        </p:nvSpPr>
        <p:spPr>
          <a:xfrm>
            <a:off x="1044719" y="277200"/>
            <a:ext cx="12540239" cy="1526760"/>
          </a:xfrm>
        </p:spPr>
        <p:txBody>
          <a:bodyPr/>
          <a:lstStyle/>
          <a:p>
            <a:pPr lvl="0"/>
            <a:r>
              <a:rPr lang="en-US"/>
              <a:t>Service Discovery - Choices</a:t>
            </a:r>
          </a:p>
        </p:txBody>
      </p:sp>
      <p:sp>
        <p:nvSpPr>
          <p:cNvPr id="3" name="Text Placeholder 2">
            <a:extLst>
              <a:ext uri="{FF2B5EF4-FFF2-40B4-BE49-F238E27FC236}">
                <a16:creationId xmlns:a16="http://schemas.microsoft.com/office/drawing/2014/main" id="{365F3969-C785-4F20-BA4A-BDCCF421D9DB}"/>
              </a:ext>
            </a:extLst>
          </p:cNvPr>
          <p:cNvSpPr txBox="1">
            <a:spLocks noGrp="1"/>
          </p:cNvSpPr>
          <p:nvPr>
            <p:ph type="body" idx="4294967295"/>
          </p:nvPr>
        </p:nvSpPr>
        <p:spPr>
          <a:xfrm>
            <a:off x="1554479" y="1990079"/>
            <a:ext cx="12247920" cy="5143320"/>
          </a:xfrm>
        </p:spPr>
        <p:txBody>
          <a:bodyPr/>
          <a:lstStyle/>
          <a:p>
            <a:pPr lvl="0">
              <a:buClr>
                <a:srgbClr val="996633"/>
              </a:buClr>
              <a:buSzPct val="45000"/>
              <a:buFont typeface="StarSymbol"/>
              <a:buChar char="●"/>
            </a:pPr>
            <a:r>
              <a:rPr lang="en-US" sz="3600" dirty="0"/>
              <a:t>Eureka</a:t>
            </a:r>
          </a:p>
          <a:p>
            <a:pPr lvl="0">
              <a:buClr>
                <a:srgbClr val="996633"/>
              </a:buClr>
              <a:buSzPct val="45000"/>
              <a:buFont typeface="StarSymbol"/>
              <a:buChar char="●"/>
            </a:pPr>
            <a:r>
              <a:rPr lang="en-US" sz="3600" dirty="0"/>
              <a:t>Consul</a:t>
            </a:r>
          </a:p>
          <a:p>
            <a:pPr lvl="0">
              <a:buClr>
                <a:srgbClr val="996633"/>
              </a:buClr>
              <a:buSzPct val="45000"/>
              <a:buFont typeface="StarSymbol"/>
              <a:buChar char="●"/>
            </a:pPr>
            <a:r>
              <a:rPr lang="en-US" sz="3600" dirty="0" err="1">
                <a:cs typeface="Helvetica" pitchFamily="34"/>
              </a:rPr>
              <a:t>Istio</a:t>
            </a:r>
            <a:r>
              <a:rPr lang="en-US" sz="3600" dirty="0">
                <a:cs typeface="Helvetica" pitchFamily="34"/>
              </a:rPr>
              <a:t> </a:t>
            </a:r>
          </a:p>
          <a:p>
            <a:pPr lvl="0">
              <a:buClr>
                <a:srgbClr val="996633"/>
              </a:buClr>
              <a:buSzPct val="45000"/>
              <a:buFont typeface="StarSymbol"/>
              <a:buChar char="●"/>
            </a:pPr>
            <a:r>
              <a:rPr lang="en-US" sz="3600" dirty="0"/>
              <a:t>Zookeeper</a:t>
            </a:r>
          </a:p>
          <a:p>
            <a:pPr lvl="0">
              <a:buClr>
                <a:srgbClr val="996633"/>
              </a:buClr>
              <a:buSzPct val="45000"/>
              <a:buFont typeface="StarSymbol"/>
              <a:buChar char="●"/>
            </a:pPr>
            <a:r>
              <a:rPr lang="en-US" sz="3600" dirty="0" err="1"/>
              <a:t>Etcd</a:t>
            </a:r>
            <a:endParaRPr lang="en-US" sz="3600" dirty="0"/>
          </a:p>
          <a:p>
            <a:pPr lvl="0">
              <a:buClr>
                <a:srgbClr val="996633"/>
              </a:buClr>
              <a:buSzPct val="45000"/>
              <a:buFont typeface="StarSymbol"/>
              <a:buChar char="●"/>
            </a:pPr>
            <a:r>
              <a:rPr lang="en-US" sz="3600" dirty="0"/>
              <a:t>DNS</a:t>
            </a:r>
          </a:p>
          <a:p>
            <a:pPr lvl="0">
              <a:buClr>
                <a:srgbClr val="996633"/>
              </a:buClr>
              <a:buSzPct val="45000"/>
              <a:buFont typeface="StarSymbol"/>
              <a:buChar char="●"/>
            </a:pPr>
            <a:r>
              <a:rPr lang="en-US" sz="3600" dirty="0"/>
              <a:t>(none)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718-1942-4601-83B7-4EDB93831FDF}"/>
              </a:ext>
            </a:extLst>
          </p:cNvPr>
          <p:cNvSpPr txBox="1">
            <a:spLocks noGrp="1"/>
          </p:cNvSpPr>
          <p:nvPr>
            <p:ph type="title" idx="4294967295"/>
          </p:nvPr>
        </p:nvSpPr>
        <p:spPr>
          <a:xfrm>
            <a:off x="1044719" y="277200"/>
            <a:ext cx="12540239" cy="1526760"/>
          </a:xfrm>
        </p:spPr>
        <p:txBody>
          <a:bodyPr/>
          <a:lstStyle/>
          <a:p>
            <a:pPr lvl="0"/>
            <a:r>
              <a:rPr lang="en-US"/>
              <a:t>Logging - Choices</a:t>
            </a:r>
          </a:p>
        </p:txBody>
      </p:sp>
      <p:sp>
        <p:nvSpPr>
          <p:cNvPr id="3" name="Text Placeholder 2">
            <a:extLst>
              <a:ext uri="{FF2B5EF4-FFF2-40B4-BE49-F238E27FC236}">
                <a16:creationId xmlns:a16="http://schemas.microsoft.com/office/drawing/2014/main" id="{E25E6BD7-7EC8-4250-8213-45E34A713AE2}"/>
              </a:ext>
            </a:extLst>
          </p:cNvPr>
          <p:cNvSpPr txBox="1">
            <a:spLocks noGrp="1"/>
          </p:cNvSpPr>
          <p:nvPr>
            <p:ph type="body" idx="4294967295"/>
          </p:nvPr>
        </p:nvSpPr>
        <p:spPr>
          <a:xfrm>
            <a:off x="1554479" y="1990079"/>
            <a:ext cx="12247920" cy="5798880"/>
          </a:xfrm>
        </p:spPr>
        <p:txBody>
          <a:bodyPr/>
          <a:lstStyle/>
          <a:p>
            <a:pPr lvl="0">
              <a:buClr>
                <a:srgbClr val="996633"/>
              </a:buClr>
              <a:buSzPct val="45000"/>
              <a:buFont typeface="StarSymbol"/>
              <a:buChar char="●"/>
            </a:pPr>
            <a:r>
              <a:rPr lang="en-US" dirty="0"/>
              <a:t>The ELK Stack</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Elastic Search, </a:t>
            </a:r>
            <a:r>
              <a:rPr lang="en-US" sz="3200" dirty="0" err="1">
                <a:solidFill>
                  <a:srgbClr val="666666"/>
                </a:solidFill>
                <a:latin typeface="Arial" pitchFamily="34"/>
                <a:cs typeface="Tahoma" pitchFamily="2"/>
              </a:rPr>
              <a:t>LogStash</a:t>
            </a:r>
            <a:r>
              <a:rPr lang="en-US" sz="3200" dirty="0">
                <a:solidFill>
                  <a:srgbClr val="666666"/>
                </a:solidFill>
                <a:latin typeface="Arial" pitchFamily="34"/>
                <a:cs typeface="Tahoma" pitchFamily="2"/>
              </a:rPr>
              <a:t>, </a:t>
            </a:r>
            <a:r>
              <a:rPr lang="en-US" sz="3200" dirty="0" err="1">
                <a:solidFill>
                  <a:srgbClr val="666666"/>
                </a:solidFill>
                <a:latin typeface="Arial" pitchFamily="34"/>
                <a:cs typeface="Tahoma" pitchFamily="2"/>
              </a:rPr>
              <a:t>Kibana</a:t>
            </a:r>
            <a:endParaRPr lang="en-US" sz="3200" dirty="0">
              <a:solidFill>
                <a:srgbClr val="666666"/>
              </a:solidFill>
              <a:latin typeface="Arial" pitchFamily="34"/>
              <a:cs typeface="Tahoma" pitchFamily="2"/>
            </a:endParaRPr>
          </a:p>
          <a:p>
            <a:pPr lvl="0">
              <a:buClr>
                <a:srgbClr val="996633"/>
              </a:buClr>
              <a:buSzPct val="45000"/>
              <a:buFont typeface="StarSymbol"/>
              <a:buChar char="●"/>
            </a:pPr>
            <a:r>
              <a:rPr lang="en-US" dirty="0" err="1"/>
              <a:t>Splunk</a:t>
            </a:r>
            <a:endParaRPr lang="en-US" dirty="0"/>
          </a:p>
          <a:p>
            <a:pPr lvl="0">
              <a:buClr>
                <a:srgbClr val="996633"/>
              </a:buClr>
              <a:buSzPct val="45000"/>
              <a:buFont typeface="StarSymbol"/>
              <a:buChar char="●"/>
            </a:pPr>
            <a:r>
              <a:rPr lang="en-US" dirty="0" err="1"/>
              <a:t>Logly</a:t>
            </a:r>
            <a:endParaRPr lang="en-US" dirty="0"/>
          </a:p>
          <a:p>
            <a:pPr lvl="0">
              <a:buClr>
                <a:srgbClr val="996633"/>
              </a:buClr>
              <a:buSzPct val="45000"/>
              <a:buFont typeface="StarSymbol"/>
              <a:buChar char="●"/>
            </a:pPr>
            <a:r>
              <a:rPr lang="en-US" dirty="0" err="1"/>
              <a:t>SumoLogic</a:t>
            </a:r>
            <a:endParaRPr lang="en-US" dirty="0"/>
          </a:p>
          <a:p>
            <a:pPr lvl="0">
              <a:buClr>
                <a:srgbClr val="996633"/>
              </a:buClr>
              <a:buSzPct val="45000"/>
              <a:buFont typeface="StarSymbol"/>
              <a:buChar char="●"/>
            </a:pPr>
            <a:r>
              <a:rPr lang="en-US" dirty="0"/>
              <a:t>AWS </a:t>
            </a:r>
            <a:r>
              <a:rPr lang="en-US" dirty="0" err="1"/>
              <a:t>CloudWatch</a:t>
            </a:r>
            <a:r>
              <a:rPr lang="en-US" dirty="0"/>
              <a:t> / Logs</a:t>
            </a:r>
          </a:p>
          <a:p>
            <a:pPr lvl="0">
              <a:buClr>
                <a:srgbClr val="996633"/>
              </a:buClr>
              <a:buSzPct val="45000"/>
              <a:buFont typeface="StarSymbol"/>
              <a:buChar char="●"/>
            </a:pPr>
            <a:r>
              <a:rPr lang="en-US" dirty="0" err="1"/>
              <a:t>Logentries</a:t>
            </a:r>
            <a:endParaRPr lang="en-US" dirty="0"/>
          </a:p>
          <a:p>
            <a:pPr lvl="0">
              <a:buClr>
                <a:srgbClr val="996633"/>
              </a:buClr>
              <a:buSzPct val="45000"/>
              <a:buFont typeface="StarSymbol"/>
              <a:buChar char="●"/>
            </a:pPr>
            <a:r>
              <a:rPr lang="en-US" dirty="0"/>
              <a:t>Etc. etc. etc.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F776-3190-4EF5-8604-F99D0901506E}"/>
              </a:ext>
            </a:extLst>
          </p:cNvPr>
          <p:cNvSpPr txBox="1">
            <a:spLocks noGrp="1"/>
          </p:cNvSpPr>
          <p:nvPr>
            <p:ph type="title" idx="4294967295"/>
          </p:nvPr>
        </p:nvSpPr>
        <p:spPr>
          <a:xfrm>
            <a:off x="1044719" y="277200"/>
            <a:ext cx="12540239" cy="1526760"/>
          </a:xfrm>
        </p:spPr>
        <p:txBody>
          <a:bodyPr/>
          <a:lstStyle/>
          <a:p>
            <a:pPr lvl="0"/>
            <a:r>
              <a:rPr lang="en-US"/>
              <a:t>Monitoring / Alerting - Choices</a:t>
            </a:r>
          </a:p>
        </p:txBody>
      </p:sp>
      <p:sp>
        <p:nvSpPr>
          <p:cNvPr id="3" name="Text Placeholder 2">
            <a:extLst>
              <a:ext uri="{FF2B5EF4-FFF2-40B4-BE49-F238E27FC236}">
                <a16:creationId xmlns:a16="http://schemas.microsoft.com/office/drawing/2014/main" id="{A8E3C38D-0F5B-4A84-8023-8558BA0F0BA5}"/>
              </a:ext>
            </a:extLst>
          </p:cNvPr>
          <p:cNvSpPr txBox="1">
            <a:spLocks noGrp="1"/>
          </p:cNvSpPr>
          <p:nvPr>
            <p:ph type="body" idx="4294967295"/>
          </p:nvPr>
        </p:nvSpPr>
        <p:spPr>
          <a:xfrm>
            <a:off x="1554479" y="1990079"/>
            <a:ext cx="12247920" cy="5143320"/>
          </a:xfrm>
        </p:spPr>
        <p:txBody>
          <a:bodyPr/>
          <a:lstStyle/>
          <a:p>
            <a:pPr lvl="0">
              <a:buClr>
                <a:srgbClr val="996633"/>
              </a:buClr>
              <a:buSzPct val="45000"/>
              <a:buFont typeface="StarSymbol"/>
              <a:buChar char="●"/>
            </a:pPr>
            <a:r>
              <a:rPr lang="en-US"/>
              <a:t>Graphite</a:t>
            </a:r>
          </a:p>
          <a:p>
            <a:pPr lvl="0">
              <a:buClr>
                <a:srgbClr val="996633"/>
              </a:buClr>
              <a:buSzPct val="45000"/>
              <a:buFont typeface="StarSymbol"/>
              <a:buChar char="●"/>
            </a:pPr>
            <a:r>
              <a:rPr lang="en-US"/>
              <a:t>Graphana</a:t>
            </a:r>
          </a:p>
          <a:p>
            <a:pPr lvl="0">
              <a:buClr>
                <a:srgbClr val="996633"/>
              </a:buClr>
              <a:buSzPct val="45000"/>
              <a:buFont typeface="StarSymbol"/>
              <a:buChar char="●"/>
            </a:pPr>
            <a:r>
              <a:rPr lang="en-US"/>
              <a:t>Collectd</a:t>
            </a:r>
          </a:p>
          <a:p>
            <a:pPr lvl="0">
              <a:buClr>
                <a:srgbClr val="996633"/>
              </a:buClr>
              <a:buSzPct val="45000"/>
              <a:buFont typeface="StarSymbol"/>
              <a:buChar char="●"/>
            </a:pPr>
            <a:r>
              <a:rPr lang="en-US"/>
              <a:t>AWS CloudWatch / Alarms</a:t>
            </a:r>
          </a:p>
          <a:p>
            <a:pPr lvl="0">
              <a:buClr>
                <a:srgbClr val="996633"/>
              </a:buClr>
              <a:buSzPct val="45000"/>
              <a:buFont typeface="StarSymbol"/>
              <a:buChar char="●"/>
            </a:pPr>
            <a:r>
              <a:rPr lang="en-US"/>
              <a:t>AppDynamics</a:t>
            </a:r>
          </a:p>
          <a:p>
            <a:pPr lvl="0">
              <a:buClr>
                <a:srgbClr val="996633"/>
              </a:buClr>
              <a:buSzPct val="45000"/>
              <a:buFont typeface="StarSymbol"/>
              <a:buChar char="●"/>
            </a:pPr>
            <a:r>
              <a:rPr lang="en-US"/>
              <a:t>NewRelic</a:t>
            </a:r>
          </a:p>
          <a:p>
            <a:pPr lvl="0">
              <a:buClr>
                <a:srgbClr val="996633"/>
              </a:buClr>
              <a:buSzPct val="45000"/>
              <a:buFont typeface="StarSymbol"/>
              <a:buChar char="●"/>
            </a:pPr>
            <a:r>
              <a:rPr lang="en-US"/>
              <a:t>Etc. etc.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E01A-992A-4365-8AAA-2FBC5275241D}"/>
              </a:ext>
            </a:extLst>
          </p:cNvPr>
          <p:cNvSpPr txBox="1">
            <a:spLocks noGrp="1"/>
          </p:cNvSpPr>
          <p:nvPr>
            <p:ph type="title" idx="4294967295"/>
          </p:nvPr>
        </p:nvSpPr>
        <p:spPr>
          <a:xfrm>
            <a:off x="1044719" y="277200"/>
            <a:ext cx="12540239" cy="1526760"/>
          </a:xfrm>
        </p:spPr>
        <p:txBody>
          <a:bodyPr/>
          <a:lstStyle/>
          <a:p>
            <a:pPr lvl="0"/>
            <a:r>
              <a:rPr lang="en-US"/>
              <a:t>Messaging</a:t>
            </a:r>
          </a:p>
        </p:txBody>
      </p:sp>
      <p:sp>
        <p:nvSpPr>
          <p:cNvPr id="3" name="Text Placeholder 2">
            <a:extLst>
              <a:ext uri="{FF2B5EF4-FFF2-40B4-BE49-F238E27FC236}">
                <a16:creationId xmlns:a16="http://schemas.microsoft.com/office/drawing/2014/main" id="{F0F26992-B0D6-4CC5-9796-444A415BAAF2}"/>
              </a:ext>
            </a:extLst>
          </p:cNvPr>
          <p:cNvSpPr txBox="1">
            <a:spLocks noGrp="1"/>
          </p:cNvSpPr>
          <p:nvPr>
            <p:ph type="body" idx="4294967295"/>
          </p:nvPr>
        </p:nvSpPr>
        <p:spPr>
          <a:xfrm>
            <a:off x="1188719" y="1990079"/>
            <a:ext cx="12161520" cy="5087520"/>
          </a:xfrm>
        </p:spPr>
        <p:txBody>
          <a:bodyPr/>
          <a:lstStyle/>
          <a:p>
            <a:pPr lvl="0">
              <a:buClr>
                <a:srgbClr val="996633"/>
              </a:buClr>
              <a:buSzPct val="45000"/>
              <a:buFont typeface="StarSymbol"/>
              <a:buChar char="●"/>
            </a:pPr>
            <a:r>
              <a:rPr lang="en-US"/>
              <a:t>Rabbit MQ</a:t>
            </a:r>
          </a:p>
          <a:p>
            <a:pPr lvl="0">
              <a:buClr>
                <a:srgbClr val="996633"/>
              </a:buClr>
              <a:buSzPct val="45000"/>
              <a:buFont typeface="StarSymbol"/>
              <a:buChar char="●"/>
            </a:pPr>
            <a:r>
              <a:rPr lang="en-US"/>
              <a:t>Apache Kafka</a:t>
            </a:r>
          </a:p>
          <a:p>
            <a:pPr lvl="0">
              <a:buClr>
                <a:srgbClr val="996633"/>
              </a:buClr>
              <a:buSzPct val="45000"/>
              <a:buFont typeface="StarSymbol"/>
              <a:buChar char="●"/>
            </a:pPr>
            <a:r>
              <a:rPr lang="en-US"/>
              <a:t>MQ Light API</a:t>
            </a:r>
          </a:p>
          <a:p>
            <a:pPr lvl="0">
              <a:buClr>
                <a:srgbClr val="996633"/>
              </a:buClr>
              <a:buSzPct val="45000"/>
              <a:buFont typeface="StarSymbol"/>
              <a:buChar char="●"/>
            </a:pPr>
            <a:r>
              <a:rPr lang="en-US"/>
              <a:t>IBM Message Hub</a:t>
            </a:r>
          </a:p>
          <a:p>
            <a:pPr lvl="0">
              <a:buClr>
                <a:srgbClr val="996633"/>
              </a:buClr>
              <a:buSzPct val="45000"/>
              <a:buFont typeface="StarSymbol"/>
              <a:buChar char="●"/>
            </a:pPr>
            <a:r>
              <a:rPr lang="en-US"/>
              <a:t>Apache Active MQ</a:t>
            </a:r>
          </a:p>
          <a:p>
            <a:pPr lvl="0">
              <a:buClr>
                <a:srgbClr val="996633"/>
              </a:buClr>
              <a:buSzPct val="45000"/>
              <a:buFont typeface="StarSymbol"/>
              <a:buChar char="●"/>
            </a:pPr>
            <a:r>
              <a:rPr lang="en-US"/>
              <a:t>Amazon SQS / Amazon Kinesis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2B7A-98E5-493D-AD5D-1AE506786D91}"/>
              </a:ext>
            </a:extLst>
          </p:cNvPr>
          <p:cNvSpPr txBox="1">
            <a:spLocks noGrp="1"/>
          </p:cNvSpPr>
          <p:nvPr>
            <p:ph type="title" idx="4294967295"/>
          </p:nvPr>
        </p:nvSpPr>
        <p:spPr>
          <a:xfrm>
            <a:off x="1044719" y="277200"/>
            <a:ext cx="12540239" cy="1526760"/>
          </a:xfrm>
        </p:spPr>
        <p:txBody>
          <a:bodyPr/>
          <a:lstStyle/>
          <a:p>
            <a:pPr lvl="0"/>
            <a:r>
              <a:rPr lang="en-US"/>
              <a:t>Security</a:t>
            </a:r>
          </a:p>
        </p:txBody>
      </p:sp>
      <p:sp>
        <p:nvSpPr>
          <p:cNvPr id="3" name="Text Placeholder 2">
            <a:extLst>
              <a:ext uri="{FF2B5EF4-FFF2-40B4-BE49-F238E27FC236}">
                <a16:creationId xmlns:a16="http://schemas.microsoft.com/office/drawing/2014/main" id="{AF9CDF93-107B-4EE6-969E-01E5FB4EF8A0}"/>
              </a:ext>
            </a:extLst>
          </p:cNvPr>
          <p:cNvSpPr txBox="1">
            <a:spLocks noGrp="1"/>
          </p:cNvSpPr>
          <p:nvPr>
            <p:ph type="body" idx="4294967295"/>
          </p:nvPr>
        </p:nvSpPr>
        <p:spPr>
          <a:xfrm>
            <a:off x="1188719" y="1990079"/>
            <a:ext cx="12161520" cy="5087520"/>
          </a:xfrm>
        </p:spPr>
        <p:txBody>
          <a:bodyPr/>
          <a:lstStyle/>
          <a:p>
            <a:pPr lvl="0">
              <a:buClr>
                <a:srgbClr val="996633"/>
              </a:buClr>
              <a:buSzPct val="45000"/>
              <a:buFont typeface="StarSymbol"/>
              <a:buChar char="●"/>
            </a:pPr>
            <a:r>
              <a:rPr lang="en-US"/>
              <a:t>HTTP Basic</a:t>
            </a:r>
          </a:p>
          <a:p>
            <a:pPr lvl="0">
              <a:buClr>
                <a:srgbClr val="996633"/>
              </a:buClr>
              <a:buSzPct val="45000"/>
              <a:buFont typeface="StarSymbol"/>
              <a:buChar char="●"/>
            </a:pPr>
            <a:r>
              <a:rPr lang="en-US"/>
              <a:t>OAuth2</a:t>
            </a:r>
          </a:p>
          <a:p>
            <a:pPr lvl="0">
              <a:buClr>
                <a:srgbClr val="996633"/>
              </a:buClr>
              <a:buSzPct val="45000"/>
              <a:buFont typeface="StarSymbol"/>
              <a:buChar char="●"/>
            </a:pPr>
            <a:r>
              <a:rPr lang="en-US"/>
              <a:t>JSON Web Tokens</a:t>
            </a:r>
          </a:p>
          <a:p>
            <a:pPr lvl="0">
              <a:buClr>
                <a:srgbClr val="996633"/>
              </a:buClr>
              <a:buSzPct val="45000"/>
              <a:buFont typeface="StarSymbol"/>
              <a:buChar char="●"/>
            </a:pPr>
            <a:r>
              <a:rPr lang="en-US"/>
              <a:t>Digital Certificates</a:t>
            </a:r>
          </a:p>
          <a:p>
            <a:pPr lvl="0">
              <a:buClr>
                <a:srgbClr val="996633"/>
              </a:buClr>
              <a:buSzPct val="45000"/>
              <a:buFont typeface="StarSymbol"/>
              <a:buChar char="●"/>
            </a:pPr>
            <a:r>
              <a:rPr lang="en-US"/>
              <a:t>Spring Security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4CEB-1BC9-415C-A09E-7EF5847B8E5F}"/>
              </a:ext>
            </a:extLst>
          </p:cNvPr>
          <p:cNvSpPr txBox="1">
            <a:spLocks noGrp="1"/>
          </p:cNvSpPr>
          <p:nvPr>
            <p:ph type="title" idx="4294967295"/>
          </p:nvPr>
        </p:nvSpPr>
        <p:spPr>
          <a:xfrm>
            <a:off x="1044719" y="277200"/>
            <a:ext cx="12540239" cy="1526760"/>
          </a:xfrm>
        </p:spPr>
        <p:txBody>
          <a:bodyPr/>
          <a:lstStyle/>
          <a:p>
            <a:pPr lvl="0"/>
            <a:r>
              <a:rPr lang="en-US"/>
              <a:t>Configuration</a:t>
            </a:r>
          </a:p>
        </p:txBody>
      </p:sp>
      <p:sp>
        <p:nvSpPr>
          <p:cNvPr id="3" name="Text Placeholder 2">
            <a:extLst>
              <a:ext uri="{FF2B5EF4-FFF2-40B4-BE49-F238E27FC236}">
                <a16:creationId xmlns:a16="http://schemas.microsoft.com/office/drawing/2014/main" id="{67E5F18E-9C90-4CD4-AF72-A707E707CD96}"/>
              </a:ext>
            </a:extLst>
          </p:cNvPr>
          <p:cNvSpPr txBox="1">
            <a:spLocks noGrp="1"/>
          </p:cNvSpPr>
          <p:nvPr>
            <p:ph type="body" idx="4294967295"/>
          </p:nvPr>
        </p:nvSpPr>
        <p:spPr>
          <a:xfrm>
            <a:off x="1188719" y="1990079"/>
            <a:ext cx="12161520" cy="5087520"/>
          </a:xfrm>
        </p:spPr>
        <p:txBody>
          <a:bodyPr/>
          <a:lstStyle/>
          <a:p>
            <a:pPr lvl="0">
              <a:buClr>
                <a:srgbClr val="996633"/>
              </a:buClr>
              <a:buSzPct val="45000"/>
              <a:buFont typeface="StarSymbol"/>
              <a:buChar char="●"/>
            </a:pPr>
            <a:r>
              <a:rPr lang="en-US"/>
              <a:t>Spring Cloud Config</a:t>
            </a:r>
          </a:p>
          <a:p>
            <a:pPr lvl="0">
              <a:buClr>
                <a:srgbClr val="996633"/>
              </a:buClr>
              <a:buSzPct val="45000"/>
              <a:buFont typeface="StarSymbol"/>
              <a:buChar char="●"/>
            </a:pPr>
            <a:r>
              <a:rPr lang="en-US"/>
              <a:t>etcd</a:t>
            </a:r>
          </a:p>
          <a:p>
            <a:pPr lvl="0">
              <a:buClr>
                <a:srgbClr val="996633"/>
              </a:buClr>
              <a:buSzPct val="45000"/>
              <a:buFont typeface="StarSymbol"/>
              <a:buChar char="●"/>
            </a:pPr>
            <a:r>
              <a:rPr lang="en-US"/>
              <a:t>Consul</a:t>
            </a:r>
          </a:p>
          <a:p>
            <a:pPr lvl="0">
              <a:buClr>
                <a:srgbClr val="996633"/>
              </a:buClr>
              <a:buSzPct val="45000"/>
              <a:buFont typeface="StarSymbol"/>
              <a:buChar char="●"/>
            </a:pPr>
            <a:r>
              <a:rPr lang="en-US"/>
              <a:t>Environment Variables</a:t>
            </a:r>
          </a:p>
          <a:p>
            <a:pPr lvl="0">
              <a:buClr>
                <a:srgbClr val="996633"/>
              </a:buClr>
              <a:buSzPct val="45000"/>
              <a:buFont typeface="StarSymbol"/>
              <a:buChar char="●"/>
            </a:pPr>
            <a:r>
              <a:rPr lang="en-US"/>
              <a:t>Zookeeper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422A-39EC-4B24-B5C8-97896063D699}"/>
              </a:ext>
            </a:extLst>
          </p:cNvPr>
          <p:cNvSpPr txBox="1">
            <a:spLocks noGrp="1"/>
          </p:cNvSpPr>
          <p:nvPr>
            <p:ph type="title" idx="4294967295"/>
          </p:nvPr>
        </p:nvSpPr>
        <p:spPr>
          <a:xfrm>
            <a:off x="1044719" y="277200"/>
            <a:ext cx="12540239" cy="1526760"/>
          </a:xfrm>
        </p:spPr>
        <p:txBody>
          <a:bodyPr/>
          <a:lstStyle/>
          <a:p>
            <a:pPr lvl="0"/>
            <a:r>
              <a:rPr lang="en-US"/>
              <a:t>Where Can you Run Microservices?</a:t>
            </a:r>
          </a:p>
        </p:txBody>
      </p:sp>
      <p:pic>
        <p:nvPicPr>
          <p:cNvPr id="3" name="Picture 2">
            <a:extLst>
              <a:ext uri="{FF2B5EF4-FFF2-40B4-BE49-F238E27FC236}">
                <a16:creationId xmlns:a16="http://schemas.microsoft.com/office/drawing/2014/main" id="{E4428C52-C9DD-4835-8357-76C4AF73D93F}"/>
              </a:ext>
            </a:extLst>
          </p:cNvPr>
          <p:cNvPicPr>
            <a:picLocks noChangeAspect="1"/>
          </p:cNvPicPr>
          <p:nvPr/>
        </p:nvPicPr>
        <p:blipFill>
          <a:blip r:embed="rId3">
            <a:lum/>
            <a:alphaModFix/>
          </a:blip>
          <a:srcRect/>
          <a:stretch>
            <a:fillRect/>
          </a:stretch>
        </p:blipFill>
        <p:spPr>
          <a:xfrm>
            <a:off x="1828800" y="1865519"/>
            <a:ext cx="10972799" cy="5724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15CC-0E7C-48CC-B242-E3FE7800284D}"/>
              </a:ext>
            </a:extLst>
          </p:cNvPr>
          <p:cNvSpPr txBox="1">
            <a:spLocks noGrp="1"/>
          </p:cNvSpPr>
          <p:nvPr>
            <p:ph type="title"/>
          </p:nvPr>
        </p:nvSpPr>
        <p:spPr/>
        <p:txBody>
          <a:bodyPr/>
          <a:lstStyle/>
          <a:p>
            <a:pPr lvl="0"/>
            <a:r>
              <a:rPr lang="en-US"/>
              <a:t>Bare Metal / Basic Virtualization</a:t>
            </a:r>
          </a:p>
        </p:txBody>
      </p:sp>
      <p:sp>
        <p:nvSpPr>
          <p:cNvPr id="3" name="Text Placeholder 2">
            <a:extLst>
              <a:ext uri="{FF2B5EF4-FFF2-40B4-BE49-F238E27FC236}">
                <a16:creationId xmlns:a16="http://schemas.microsoft.com/office/drawing/2014/main" id="{6EBE3147-68C7-41ED-B345-AEC5EBADC18D}"/>
              </a:ext>
            </a:extLst>
          </p:cNvPr>
          <p:cNvSpPr txBox="1">
            <a:spLocks noGrp="1"/>
          </p:cNvSpPr>
          <p:nvPr>
            <p:ph idx="1"/>
          </p:nvPr>
        </p:nvSpPr>
        <p:spPr/>
        <p:txBody>
          <a:bodyPr/>
          <a:lstStyle/>
          <a:p>
            <a:pPr lvl="0">
              <a:buClr>
                <a:srgbClr val="996633"/>
              </a:buClr>
              <a:buSzPct val="45000"/>
              <a:buFont typeface="StarSymbol"/>
              <a:buChar char="●"/>
            </a:pPr>
            <a:r>
              <a:rPr lang="en-US"/>
              <a:t>Requires the most control</a:t>
            </a:r>
          </a:p>
          <a:p>
            <a:pPr lvl="0">
              <a:buClr>
                <a:srgbClr val="996633"/>
              </a:buClr>
              <a:buSzPct val="45000"/>
              <a:buFont typeface="StarSymbol"/>
              <a:buChar char="●"/>
            </a:pPr>
            <a:r>
              <a:rPr lang="en-US"/>
              <a:t>Requires the most responsibility / work</a:t>
            </a:r>
          </a:p>
          <a:p>
            <a:pPr lvl="0">
              <a:buClr>
                <a:srgbClr val="996633"/>
              </a:buClr>
              <a:buSzPct val="45000"/>
              <a:buFont typeface="StarSymbol"/>
              <a:buChar char="●"/>
            </a:pPr>
            <a:r>
              <a:rPr lang="en-US"/>
              <a:t>Basic Virtualization can be considered an 'embryonic' cloud.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81E2-46D9-4057-A749-34D21444FB0E}"/>
              </a:ext>
            </a:extLst>
          </p:cNvPr>
          <p:cNvSpPr txBox="1">
            <a:spLocks noGrp="1"/>
          </p:cNvSpPr>
          <p:nvPr>
            <p:ph type="title"/>
          </p:nvPr>
        </p:nvSpPr>
        <p:spPr/>
        <p:txBody>
          <a:bodyPr/>
          <a:lstStyle/>
          <a:p>
            <a:pPr lvl="0"/>
            <a:r>
              <a:rPr lang="en-US"/>
              <a:t>Other Business Factors</a:t>
            </a:r>
          </a:p>
        </p:txBody>
      </p:sp>
      <p:sp>
        <p:nvSpPr>
          <p:cNvPr id="3" name="Text Placeholder 2">
            <a:extLst>
              <a:ext uri="{FF2B5EF4-FFF2-40B4-BE49-F238E27FC236}">
                <a16:creationId xmlns:a16="http://schemas.microsoft.com/office/drawing/2014/main" id="{ED74C21F-B92D-43F8-9F2D-95D0F7FB46CB}"/>
              </a:ext>
            </a:extLst>
          </p:cNvPr>
          <p:cNvSpPr txBox="1">
            <a:spLocks noGrp="1"/>
          </p:cNvSpPr>
          <p:nvPr>
            <p:ph idx="1"/>
          </p:nvPr>
        </p:nvSpPr>
        <p:spPr/>
        <p:txBody>
          <a:bodyPr/>
          <a:lstStyle/>
          <a:p>
            <a:pPr lvl="0">
              <a:buClr>
                <a:srgbClr val="996633"/>
              </a:buClr>
              <a:buSzPct val="45000"/>
              <a:buFont typeface="StarSymbol"/>
              <a:buChar char="●"/>
            </a:pPr>
            <a:r>
              <a:rPr lang="en-US"/>
              <a:t>Strategic Importance / Expected Growth</a:t>
            </a:r>
          </a:p>
          <a:p>
            <a:pPr lvl="0">
              <a:buClr>
                <a:srgbClr val="996633"/>
              </a:buClr>
              <a:buSzPct val="45000"/>
              <a:buFont typeface="StarSymbol"/>
              <a:buChar char="●"/>
            </a:pPr>
            <a:r>
              <a:rPr lang="en-US"/>
              <a:t>Marketplace Pressures</a:t>
            </a:r>
          </a:p>
          <a:p>
            <a:pPr lvl="0">
              <a:buClr>
                <a:srgbClr val="996633"/>
              </a:buClr>
              <a:buSzPct val="45000"/>
              <a:buFont typeface="StarSymbol"/>
              <a:buChar char="●"/>
            </a:pPr>
            <a:r>
              <a:rPr lang="en-US"/>
              <a:t>Application Size and Complexity</a:t>
            </a:r>
          </a:p>
          <a:p>
            <a:pPr marL="0" lvl="2" indent="0" hangingPunct="0">
              <a:spcBef>
                <a:spcPts val="0"/>
              </a:spcBef>
              <a:spcAft>
                <a:spcPts val="1709"/>
              </a:spcAft>
              <a:buSzPct val="45000"/>
              <a:buFont typeface="StarSymbol"/>
              <a:buChar char="●"/>
            </a:pPr>
            <a:r>
              <a:rPr lang="en-US" sz="3870">
                <a:solidFill>
                  <a:srgbClr val="666666"/>
                </a:solidFill>
                <a:latin typeface="Arial" pitchFamily="34"/>
                <a:cs typeface="Tahoma" pitchFamily="2"/>
              </a:rPr>
              <a:t>Feature Gap  / Deployment Gap</a:t>
            </a:r>
          </a:p>
          <a:p>
            <a:pPr marL="0" lvl="2" indent="0" hangingPunct="0">
              <a:spcBef>
                <a:spcPts val="0"/>
              </a:spcBef>
              <a:spcAft>
                <a:spcPts val="1709"/>
              </a:spcAft>
              <a:buSzPct val="45000"/>
              <a:buFont typeface="StarSymbol"/>
              <a:buChar char="●"/>
            </a:pPr>
            <a:r>
              <a:rPr lang="en-US" sz="3870">
                <a:solidFill>
                  <a:srgbClr val="666666"/>
                </a:solidFill>
                <a:latin typeface="Arial" pitchFamily="34"/>
                <a:cs typeface="Tahoma" pitchFamily="2"/>
              </a:rPr>
              <a:t>Testing Effort</a:t>
            </a:r>
          </a:p>
          <a:p>
            <a:pPr lvl="0">
              <a:buClr>
                <a:srgbClr val="996633"/>
              </a:buClr>
              <a:buSzPct val="45000"/>
              <a:buFont typeface="StarSymbol"/>
              <a:buChar char="●"/>
            </a:pPr>
            <a:r>
              <a:rPr lang="en-US"/>
              <a:t>Team Skills in Microservices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C3ED-A67A-4747-AE6F-0FBA560A28FB}"/>
              </a:ext>
            </a:extLst>
          </p:cNvPr>
          <p:cNvSpPr txBox="1">
            <a:spLocks noGrp="1"/>
          </p:cNvSpPr>
          <p:nvPr>
            <p:ph type="title"/>
          </p:nvPr>
        </p:nvSpPr>
        <p:spPr/>
        <p:txBody>
          <a:bodyPr/>
          <a:lstStyle/>
          <a:p>
            <a:pPr lvl="0"/>
            <a:r>
              <a:rPr lang="en-US"/>
              <a:t>Containers</a:t>
            </a:r>
          </a:p>
        </p:txBody>
      </p:sp>
      <p:sp>
        <p:nvSpPr>
          <p:cNvPr id="3" name="Text Placeholder 2">
            <a:extLst>
              <a:ext uri="{FF2B5EF4-FFF2-40B4-BE49-F238E27FC236}">
                <a16:creationId xmlns:a16="http://schemas.microsoft.com/office/drawing/2014/main" id="{B0B71C5B-AA43-4066-8902-6182F12AB33C}"/>
              </a:ext>
            </a:extLst>
          </p:cNvPr>
          <p:cNvSpPr txBox="1">
            <a:spLocks noGrp="1"/>
          </p:cNvSpPr>
          <p:nvPr>
            <p:ph idx="1"/>
          </p:nvPr>
        </p:nvSpPr>
        <p:spPr/>
        <p:txBody>
          <a:bodyPr/>
          <a:lstStyle/>
          <a:p>
            <a:pPr lvl="0">
              <a:buClr>
                <a:srgbClr val="996633"/>
              </a:buClr>
              <a:buSzPct val="45000"/>
              <a:buFont typeface="StarSymbol"/>
              <a:buChar char="●"/>
            </a:pPr>
            <a:r>
              <a:rPr lang="en-US"/>
              <a:t>Originated as Linux 'lightweight' containers</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Quasi-virtualization: Same OS kernel, completely separate memory, CPU, network, storage.</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More efficient than virtualization</a:t>
            </a:r>
          </a:p>
          <a:p>
            <a:pPr lvl="0">
              <a:buClr>
                <a:srgbClr val="996633"/>
              </a:buClr>
              <a:buSzPct val="45000"/>
              <a:buFont typeface="StarSymbol"/>
              <a:buChar char="●"/>
            </a:pPr>
            <a:r>
              <a:rPr lang="en-US"/>
              <a:t>Several implementations available.  Docker most prevalent</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Now available on Windows</a:t>
            </a:r>
          </a:p>
          <a:p>
            <a:pPr lvl="0">
              <a:buClr>
                <a:srgbClr val="996633"/>
              </a:buClr>
              <a:buSzPct val="45000"/>
              <a:buFont typeface="StarSymbol"/>
              <a:buChar char="●"/>
            </a:pPr>
            <a:r>
              <a:rPr lang="en-US"/>
              <a:t>Single container image easily deployed anywhere.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2BCD-80B0-4454-80DD-CBF82B7EC637}"/>
              </a:ext>
            </a:extLst>
          </p:cNvPr>
          <p:cNvSpPr txBox="1">
            <a:spLocks noGrp="1"/>
          </p:cNvSpPr>
          <p:nvPr>
            <p:ph type="title"/>
          </p:nvPr>
        </p:nvSpPr>
        <p:spPr/>
        <p:txBody>
          <a:bodyPr/>
          <a:lstStyle/>
          <a:p>
            <a:pPr lvl="0"/>
            <a:r>
              <a:rPr lang="en-US" dirty="0"/>
              <a:t>Containers (continued)</a:t>
            </a:r>
          </a:p>
        </p:txBody>
      </p:sp>
      <p:sp>
        <p:nvSpPr>
          <p:cNvPr id="3" name="Text Placeholder 2">
            <a:extLst>
              <a:ext uri="{FF2B5EF4-FFF2-40B4-BE49-F238E27FC236}">
                <a16:creationId xmlns:a16="http://schemas.microsoft.com/office/drawing/2014/main" id="{C2619DED-B470-49EB-9255-9E703FB8955E}"/>
              </a:ext>
            </a:extLst>
          </p:cNvPr>
          <p:cNvSpPr txBox="1">
            <a:spLocks noGrp="1"/>
          </p:cNvSpPr>
          <p:nvPr>
            <p:ph idx="1"/>
          </p:nvPr>
        </p:nvSpPr>
        <p:spPr/>
        <p:txBody>
          <a:bodyPr/>
          <a:lstStyle/>
          <a:p>
            <a:pPr lvl="0">
              <a:buClr>
                <a:srgbClr val="996633"/>
              </a:buClr>
              <a:buSzPct val="45000"/>
            </a:pPr>
            <a:r>
              <a:rPr lang="en-US" sz="3600" dirty="0"/>
              <a:t>Remaining issue:  managing fleet of hosts for containers.</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Container images have to run somewhere</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Similar issues as basic virtualization – requires management</a:t>
            </a:r>
          </a:p>
          <a:p>
            <a:pPr marL="0" lvl="1" indent="0" hangingPunct="0">
              <a:spcBef>
                <a:spcPts val="0"/>
              </a:spcBef>
              <a:spcAft>
                <a:spcPts val="1709"/>
              </a:spcAft>
              <a:buSzPct val="75000"/>
              <a:buFont typeface="StarSymbol"/>
              <a:buChar char="–"/>
            </a:pPr>
            <a:endParaRPr lang="en-US" sz="3870" dirty="0">
              <a:solidFill>
                <a:srgbClr val="666666"/>
              </a:solidFill>
              <a:latin typeface="Arial" pitchFamily="34"/>
              <a:cs typeface="Tahoma" pitchFamily="2"/>
            </a:endParaRPr>
          </a:p>
          <a:p>
            <a:pPr lvl="0">
              <a:buClr>
                <a:srgbClr val="996633"/>
              </a:buClr>
              <a:buSzPct val="45000"/>
            </a:pPr>
            <a:r>
              <a:rPr lang="en-US" sz="3600" dirty="0"/>
              <a:t>Technology Options</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Docker Swarm</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Kubernetes</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Amazon ECS (Elastic Container Service)</a:t>
            </a:r>
          </a:p>
          <a:p>
            <a:pPr lvl="0"/>
            <a:endParaRPr lang="en-US" dirty="0"/>
          </a:p>
          <a:p>
            <a:pPr lvl="0">
              <a:buClr>
                <a:srgbClr val="996633"/>
              </a:buClr>
              <a:buSzPct val="45000"/>
            </a:pPr>
            <a:r>
              <a:rPr lang="en-US" sz="3600" dirty="0"/>
              <a:t>...Or, use a PaaS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0DE8-BF13-401F-946F-1CD9205A38BE}"/>
              </a:ext>
            </a:extLst>
          </p:cNvPr>
          <p:cNvSpPr txBox="1">
            <a:spLocks noGrp="1"/>
          </p:cNvSpPr>
          <p:nvPr>
            <p:ph type="title" idx="4294967295"/>
          </p:nvPr>
        </p:nvSpPr>
        <p:spPr>
          <a:xfrm>
            <a:off x="1044719" y="277200"/>
            <a:ext cx="12540239" cy="1526760"/>
          </a:xfrm>
        </p:spPr>
        <p:txBody>
          <a:bodyPr/>
          <a:lstStyle/>
          <a:p>
            <a:pPr lvl="0"/>
            <a:r>
              <a:rPr lang="en-US"/>
              <a:t>Platform As A Service</a:t>
            </a:r>
          </a:p>
        </p:txBody>
      </p:sp>
      <p:sp>
        <p:nvSpPr>
          <p:cNvPr id="3" name="Text Placeholder 2">
            <a:extLst>
              <a:ext uri="{FF2B5EF4-FFF2-40B4-BE49-F238E27FC236}">
                <a16:creationId xmlns:a16="http://schemas.microsoft.com/office/drawing/2014/main" id="{F8443637-ECBC-4D49-A1FF-C483D21A295A}"/>
              </a:ext>
            </a:extLst>
          </p:cNvPr>
          <p:cNvSpPr txBox="1">
            <a:spLocks noGrp="1"/>
          </p:cNvSpPr>
          <p:nvPr>
            <p:ph type="body" idx="4294967295"/>
          </p:nvPr>
        </p:nvSpPr>
        <p:spPr>
          <a:xfrm>
            <a:off x="1097280" y="1554479"/>
            <a:ext cx="12435839" cy="6885000"/>
          </a:xfrm>
        </p:spPr>
        <p:txBody>
          <a:bodyPr/>
          <a:lstStyle/>
          <a:p>
            <a:pPr lvl="0">
              <a:buClr>
                <a:srgbClr val="996633"/>
              </a:buClr>
              <a:buSzPct val="45000"/>
              <a:buFont typeface="StarSymbol"/>
              <a:buChar char="●"/>
            </a:pPr>
            <a:r>
              <a:rPr lang="en-US"/>
              <a:t>“Platform” - ready made, self-managing environment for completed applications</a:t>
            </a:r>
          </a:p>
          <a:p>
            <a:pPr lvl="0">
              <a:buClr>
                <a:srgbClr val="996633"/>
              </a:buClr>
              <a:buSzPct val="45000"/>
              <a:buFont typeface="StarSymbol"/>
              <a:buChar char="●"/>
            </a:pPr>
            <a:r>
              <a:rPr lang="en-US"/>
              <a:t>The PaaS Haiku:</a:t>
            </a:r>
          </a:p>
          <a:p>
            <a:pPr lvl="0" algn="ctr">
              <a:spcAft>
                <a:spcPts val="145"/>
              </a:spcAft>
            </a:pPr>
            <a:endParaRPr lang="en-US" sz="1800"/>
          </a:p>
          <a:p>
            <a:pPr lvl="0" algn="ctr">
              <a:spcAft>
                <a:spcPts val="145"/>
              </a:spcAft>
            </a:pPr>
            <a:endParaRPr lang="en-US" sz="2800"/>
          </a:p>
          <a:p>
            <a:pPr lvl="0" algn="ctr">
              <a:spcAft>
                <a:spcPts val="145"/>
              </a:spcAft>
            </a:pPr>
            <a:endParaRPr lang="en-US" sz="1800"/>
          </a:p>
          <a:p>
            <a:pPr lvl="0" algn="ctr">
              <a:spcAft>
                <a:spcPts val="145"/>
              </a:spcAft>
            </a:pPr>
            <a:endParaRPr lang="en-US" sz="1800"/>
          </a:p>
          <a:p>
            <a:pPr lvl="0" algn="ctr">
              <a:spcAft>
                <a:spcPts val="145"/>
              </a:spcAft>
            </a:pPr>
            <a:endParaRPr lang="en-US" sz="1800"/>
          </a:p>
          <a:p>
            <a:pPr lvl="0" algn="ctr">
              <a:spcAft>
                <a:spcPts val="145"/>
              </a:spcAft>
            </a:pPr>
            <a:r>
              <a:rPr lang="en-US" sz="1800"/>
              <a:t>			</a:t>
            </a:r>
          </a:p>
          <a:p>
            <a:pPr lvl="0" algn="l">
              <a:buClr>
                <a:srgbClr val="996633"/>
              </a:buClr>
              <a:buSzPct val="45000"/>
              <a:buFont typeface="StarSymbol"/>
              <a:buChar char="●"/>
            </a:pPr>
            <a:r>
              <a:rPr lang="en-US" sz="3600"/>
              <a:t>Choices (public and private):</a:t>
            </a:r>
          </a:p>
          <a:p>
            <a:pPr marL="0" lvl="1" indent="0" hangingPunct="0">
              <a:spcBef>
                <a:spcPts val="0"/>
              </a:spcBef>
              <a:spcAft>
                <a:spcPts val="1709"/>
              </a:spcAft>
              <a:buSzPct val="75000"/>
              <a:buFont typeface="StarSymbol"/>
              <a:buChar char="–"/>
            </a:pPr>
            <a:r>
              <a:rPr lang="en-US" sz="2600">
                <a:solidFill>
                  <a:srgbClr val="666666"/>
                </a:solidFill>
                <a:latin typeface="Arial" pitchFamily="34"/>
                <a:cs typeface="Tahoma" pitchFamily="2"/>
              </a:rPr>
              <a:t>Cloud Foundry (PCF, Bluemix, AppFog, etc.)</a:t>
            </a:r>
          </a:p>
          <a:p>
            <a:pPr marL="0" lvl="1" indent="0" hangingPunct="0">
              <a:spcBef>
                <a:spcPts val="0"/>
              </a:spcBef>
              <a:spcAft>
                <a:spcPts val="1709"/>
              </a:spcAft>
              <a:buSzPct val="75000"/>
              <a:buFont typeface="StarSymbol"/>
              <a:buChar char="–"/>
            </a:pPr>
            <a:r>
              <a:rPr lang="en-US" sz="2600">
                <a:solidFill>
                  <a:srgbClr val="666666"/>
                </a:solidFill>
                <a:latin typeface="Arial" pitchFamily="34"/>
                <a:cs typeface="Tahoma" pitchFamily="2"/>
              </a:rPr>
              <a:t>Heroku</a:t>
            </a:r>
          </a:p>
          <a:p>
            <a:pPr marL="0" lvl="1" indent="0" hangingPunct="0">
              <a:spcBef>
                <a:spcPts val="0"/>
              </a:spcBef>
              <a:spcAft>
                <a:spcPts val="1709"/>
              </a:spcAft>
              <a:buSzPct val="75000"/>
              <a:buFont typeface="StarSymbol"/>
              <a:buChar char="–"/>
            </a:pPr>
            <a:r>
              <a:rPr lang="en-US" sz="2600">
                <a:solidFill>
                  <a:srgbClr val="666666"/>
                </a:solidFill>
                <a:latin typeface="Arial" pitchFamily="34"/>
                <a:cs typeface="Tahoma" pitchFamily="2"/>
              </a:rPr>
              <a:t>Open Shift</a:t>
            </a:r>
          </a:p>
          <a:p>
            <a:pPr marL="0" lvl="1" indent="0" hangingPunct="0">
              <a:spcBef>
                <a:spcPts val="0"/>
              </a:spcBef>
              <a:spcAft>
                <a:spcPts val="1709"/>
              </a:spcAft>
              <a:buSzPct val="75000"/>
              <a:buFont typeface="StarSymbol"/>
              <a:buChar char="–"/>
            </a:pPr>
            <a:r>
              <a:rPr lang="en-US" sz="2600">
                <a:solidFill>
                  <a:srgbClr val="666666"/>
                </a:solidFill>
                <a:latin typeface="Arial" pitchFamily="34"/>
                <a:cs typeface="Tahoma" pitchFamily="2"/>
              </a:rPr>
              <a:t>Etc.</a:t>
            </a:r>
          </a:p>
        </p:txBody>
      </p:sp>
      <p:sp>
        <p:nvSpPr>
          <p:cNvPr id="4" name="Rectangle 3">
            <a:extLst>
              <a:ext uri="{FF2B5EF4-FFF2-40B4-BE49-F238E27FC236}">
                <a16:creationId xmlns:a16="http://schemas.microsoft.com/office/drawing/2014/main" id="{FA4C6405-6D80-4383-BD0E-24F20A0F5654}"/>
              </a:ext>
            </a:extLst>
          </p:cNvPr>
          <p:cNvSpPr/>
          <p:nvPr/>
        </p:nvSpPr>
        <p:spPr>
          <a:xfrm>
            <a:off x="4847134" y="3547053"/>
            <a:ext cx="6431760" cy="2018879"/>
          </a:xfrm>
          <a:prstGeom prst="rect">
            <a:avLst/>
          </a:prstGeom>
          <a:solidFill>
            <a:srgbClr val="FFFFCC"/>
          </a:solidFill>
          <a:ln w="0">
            <a:solidFill>
              <a:srgbClr val="80808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endParaRPr lang="en-US" sz="2800" b="0" i="0" u="none" strike="noStrike" kern="1200">
              <a:ln>
                <a:noFill/>
              </a:ln>
              <a:latin typeface="Arial" pitchFamily="18"/>
              <a:ea typeface="Microsoft YaHei" pitchFamily="2"/>
              <a:cs typeface="Mangal" pitchFamily="2"/>
            </a:endParaRPr>
          </a:p>
          <a:p>
            <a:pPr marL="0" marR="0" lvl="0" indent="0" algn="ctr" rtl="0" hangingPunct="0">
              <a:lnSpc>
                <a:spcPct val="100000"/>
              </a:lnSpc>
              <a:spcBef>
                <a:spcPts val="0"/>
              </a:spcBef>
              <a:spcAft>
                <a:spcPts val="0"/>
              </a:spcAft>
              <a:buNone/>
              <a:tabLst/>
            </a:pPr>
            <a:r>
              <a:rPr lang="en-US" sz="2800" b="0" i="0" u="none" strike="noStrike" kern="1200" dirty="0">
                <a:ln>
                  <a:noFill/>
                </a:ln>
                <a:latin typeface="Arial" pitchFamily="18"/>
                <a:ea typeface="Microsoft YaHei" pitchFamily="2"/>
                <a:cs typeface="Mangal" pitchFamily="2"/>
              </a:rPr>
              <a:t>Here is my source code</a:t>
            </a:r>
          </a:p>
          <a:p>
            <a:pPr marL="0" marR="0" lvl="0" indent="0" algn="ctr" rtl="0" hangingPunct="0">
              <a:lnSpc>
                <a:spcPct val="100000"/>
              </a:lnSpc>
              <a:spcBef>
                <a:spcPts val="0"/>
              </a:spcBef>
              <a:spcAft>
                <a:spcPts val="0"/>
              </a:spcAft>
              <a:buNone/>
              <a:tabLst/>
            </a:pPr>
            <a:r>
              <a:rPr lang="en-US" sz="2800" b="0" i="0" u="none" strike="noStrike" kern="1200" dirty="0">
                <a:ln>
                  <a:noFill/>
                </a:ln>
                <a:latin typeface="Arial" pitchFamily="18"/>
                <a:ea typeface="Microsoft YaHei" pitchFamily="2"/>
                <a:cs typeface="Mangal" pitchFamily="2"/>
              </a:rPr>
              <a:t>Run it on the cloud for me</a:t>
            </a:r>
          </a:p>
          <a:p>
            <a:pPr marL="0" marR="0" lvl="0" indent="0" algn="ctr" rtl="0" hangingPunct="0">
              <a:lnSpc>
                <a:spcPct val="100000"/>
              </a:lnSpc>
              <a:spcBef>
                <a:spcPts val="0"/>
              </a:spcBef>
              <a:spcAft>
                <a:spcPts val="0"/>
              </a:spcAft>
              <a:buNone/>
              <a:tabLst/>
            </a:pPr>
            <a:r>
              <a:rPr lang="en-US" sz="2800" b="0" i="0" u="none" strike="noStrike" kern="1200" dirty="0">
                <a:ln>
                  <a:noFill/>
                </a:ln>
                <a:latin typeface="Arial" pitchFamily="18"/>
                <a:ea typeface="Microsoft YaHei" pitchFamily="2"/>
                <a:cs typeface="Mangal" pitchFamily="2"/>
              </a:rPr>
              <a:t>I do not care how	</a:t>
            </a:r>
          </a:p>
          <a:p>
            <a:pPr marL="0" marR="0" lvl="0" indent="0" algn="r" rtl="0" hangingPunct="0">
              <a:lnSpc>
                <a:spcPct val="100000"/>
              </a:lnSpc>
              <a:spcBef>
                <a:spcPts val="0"/>
              </a:spcBef>
              <a:spcAft>
                <a:spcPts val="0"/>
              </a:spcAft>
              <a:buNone/>
              <a:tabLst/>
            </a:pPr>
            <a:r>
              <a:rPr lang="en-US" sz="2800" b="0" i="0" u="none" strike="noStrike" kern="1200" dirty="0">
                <a:ln>
                  <a:noFill/>
                </a:ln>
                <a:latin typeface="Arial" pitchFamily="18"/>
                <a:ea typeface="Microsoft YaHei" pitchFamily="2"/>
                <a:cs typeface="Mangal" pitchFamily="2"/>
              </a:rPr>
              <a:t>	</a:t>
            </a:r>
            <a:r>
              <a:rPr lang="en-US" sz="1200" b="0" i="0" u="none" strike="noStrike" kern="1200" dirty="0">
                <a:ln>
                  <a:noFill/>
                </a:ln>
                <a:latin typeface="Arial" pitchFamily="18"/>
                <a:ea typeface="Microsoft YaHei" pitchFamily="2"/>
                <a:cs typeface="Mangal" pitchFamily="2"/>
              </a:rPr>
              <a:t>– </a:t>
            </a:r>
            <a:r>
              <a:rPr lang="en-US" sz="1200" b="0" i="0" u="none" strike="noStrike" kern="1200" dirty="0" err="1">
                <a:ln>
                  <a:noFill/>
                </a:ln>
                <a:latin typeface="Arial" pitchFamily="18"/>
                <a:ea typeface="Microsoft YaHei" pitchFamily="2"/>
                <a:cs typeface="Mangal" pitchFamily="2"/>
              </a:rPr>
              <a:t>Onsi</a:t>
            </a:r>
            <a:r>
              <a:rPr lang="en-US" sz="1200" b="0" i="0" u="none" strike="noStrike" kern="1200" dirty="0">
                <a:ln>
                  <a:noFill/>
                </a:ln>
                <a:latin typeface="Arial" pitchFamily="18"/>
                <a:ea typeface="Microsoft YaHei" pitchFamily="2"/>
                <a:cs typeface="Mangal" pitchFamily="2"/>
              </a:rPr>
              <a:t> </a:t>
            </a:r>
            <a:r>
              <a:rPr lang="en-US" sz="1200" b="0" i="0" u="none" strike="noStrike" kern="1200" dirty="0" err="1">
                <a:ln>
                  <a:noFill/>
                </a:ln>
                <a:latin typeface="Arial" pitchFamily="18"/>
                <a:ea typeface="Microsoft YaHei" pitchFamily="2"/>
                <a:cs typeface="Mangal" pitchFamily="2"/>
              </a:rPr>
              <a:t>Fakhouri</a:t>
            </a:r>
            <a:r>
              <a:rPr lang="en-US" sz="1200" b="0" i="0" u="none" strike="noStrike" kern="1200" dirty="0">
                <a:ln>
                  <a:noFill/>
                </a:ln>
                <a:latin typeface="Arial" pitchFamily="18"/>
                <a:ea typeface="Microsoft YaHei" pitchFamily="2"/>
                <a:cs typeface="Mangal" pitchFamily="2"/>
              </a:rPr>
              <a:t> (Pivotal PM)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CA1B-DB08-4B4B-B815-F359B9F4A74A}"/>
              </a:ext>
            </a:extLst>
          </p:cNvPr>
          <p:cNvSpPr txBox="1">
            <a:spLocks noGrp="1"/>
          </p:cNvSpPr>
          <p:nvPr>
            <p:ph type="title" idx="4294967295"/>
          </p:nvPr>
        </p:nvSpPr>
        <p:spPr>
          <a:xfrm>
            <a:off x="1044719" y="277200"/>
            <a:ext cx="12540239" cy="1526760"/>
          </a:xfrm>
        </p:spPr>
        <p:txBody>
          <a:bodyPr/>
          <a:lstStyle/>
          <a:p>
            <a:pPr lvl="0"/>
            <a:r>
              <a:rPr lang="en-US"/>
              <a:t>Event-Driven “Cloud Functions”</a:t>
            </a:r>
          </a:p>
        </p:txBody>
      </p:sp>
      <p:sp>
        <p:nvSpPr>
          <p:cNvPr id="3" name="Text Placeholder 2">
            <a:extLst>
              <a:ext uri="{FF2B5EF4-FFF2-40B4-BE49-F238E27FC236}">
                <a16:creationId xmlns:a16="http://schemas.microsoft.com/office/drawing/2014/main" id="{A9E4EB2C-1F43-4EB3-8516-FAFA5F167E33}"/>
              </a:ext>
            </a:extLst>
          </p:cNvPr>
          <p:cNvSpPr txBox="1">
            <a:spLocks noGrp="1"/>
          </p:cNvSpPr>
          <p:nvPr>
            <p:ph type="body" idx="4294967295"/>
          </p:nvPr>
        </p:nvSpPr>
        <p:spPr>
          <a:xfrm>
            <a:off x="1097280" y="1990079"/>
            <a:ext cx="12435839" cy="5251320"/>
          </a:xfrm>
        </p:spPr>
        <p:txBody>
          <a:bodyPr/>
          <a:lstStyle/>
          <a:p>
            <a:pPr lvl="0">
              <a:buClr>
                <a:srgbClr val="996633"/>
              </a:buClr>
              <a:buSzPct val="45000"/>
              <a:buFont typeface="StarSymbol"/>
              <a:buChar char="●"/>
            </a:pPr>
            <a:r>
              <a:rPr lang="en-US" dirty="0"/>
              <a:t>Fully managed execution environments for stateless code</a:t>
            </a:r>
          </a:p>
          <a:p>
            <a:pPr lvl="0">
              <a:buClr>
                <a:srgbClr val="996633"/>
              </a:buClr>
              <a:buSzPct val="45000"/>
              <a:buFont typeface="StarSymbol"/>
              <a:buChar char="●"/>
            </a:pPr>
            <a:r>
              <a:rPr lang="en-US" dirty="0"/>
              <a:t>Current Options:</a:t>
            </a:r>
          </a:p>
          <a:p>
            <a:pPr lvl="0">
              <a:buClr>
                <a:srgbClr val="996633"/>
              </a:buClr>
              <a:buSzPct val="45000"/>
              <a:buFont typeface="StarSymbol"/>
              <a:buChar char="●"/>
            </a:pPr>
            <a:r>
              <a:rPr lang="en-US" dirty="0"/>
              <a:t>-IBM Cloud Functions</a:t>
            </a:r>
          </a:p>
          <a:p>
            <a:pPr marL="0" lvl="3"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AWS Lambda Functions (pioneer)</a:t>
            </a:r>
          </a:p>
          <a:p>
            <a:pPr marL="0" lvl="3"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Microsoft Cloud Functions</a:t>
            </a:r>
          </a:p>
          <a:p>
            <a:pPr marL="0" lvl="3"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Google Cloud Functions</a:t>
            </a:r>
          </a:p>
          <a:p>
            <a:pPr marL="0" lvl="3" indent="0" hangingPunct="0">
              <a:spcBef>
                <a:spcPts val="0"/>
              </a:spcBef>
              <a:spcAft>
                <a:spcPts val="1709"/>
              </a:spcAft>
              <a:buSzPct val="75000"/>
              <a:buFont typeface="StarSymbol"/>
              <a:buChar char="–"/>
            </a:pPr>
            <a:r>
              <a:rPr lang="en-US" sz="3200" dirty="0">
                <a:solidFill>
                  <a:srgbClr val="666666"/>
                </a:solidFill>
                <a:latin typeface="Arial" pitchFamily="34"/>
                <a:cs typeface="Tahoma" pitchFamily="2"/>
              </a:rPr>
              <a:t>Apache </a:t>
            </a:r>
            <a:r>
              <a:rPr lang="en-US" sz="3200" dirty="0" err="1">
                <a:solidFill>
                  <a:srgbClr val="666666"/>
                </a:solidFill>
                <a:latin typeface="Arial" pitchFamily="34"/>
                <a:cs typeface="Tahoma" pitchFamily="2"/>
              </a:rPr>
              <a:t>OpenWhisk</a:t>
            </a:r>
            <a:endParaRPr lang="en-US" sz="3200" dirty="0">
              <a:solidFill>
                <a:srgbClr val="666666"/>
              </a:solidFill>
              <a:latin typeface="Arial" pitchFamily="34"/>
              <a:cs typeface="Tahoma" pitchFamily="2"/>
            </a:endParaRPr>
          </a:p>
          <a:p>
            <a:pPr lvl="0">
              <a:buClr>
                <a:srgbClr val="996633"/>
              </a:buClr>
              <a:buSzPct val="45000"/>
              <a:buFont typeface="StarSymbol"/>
              <a:buChar char="●"/>
            </a:pPr>
            <a:r>
              <a:rPr lang="en-US" dirty="0"/>
              <a:t>Pay by seconds / memory consumed.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1D4C-DED9-42D4-B2C7-6764522188F1}"/>
              </a:ext>
            </a:extLst>
          </p:cNvPr>
          <p:cNvSpPr txBox="1">
            <a:spLocks noGrp="1"/>
          </p:cNvSpPr>
          <p:nvPr>
            <p:ph type="title" idx="4294967295"/>
          </p:nvPr>
        </p:nvSpPr>
        <p:spPr>
          <a:xfrm>
            <a:off x="1044719" y="277200"/>
            <a:ext cx="12540239" cy="1526760"/>
          </a:xfrm>
        </p:spPr>
        <p:txBody>
          <a:bodyPr/>
          <a:lstStyle/>
          <a:p>
            <a:pPr lvl="0"/>
            <a:r>
              <a:rPr lang="en-US"/>
              <a:t>DevOps Stack - Choices</a:t>
            </a:r>
          </a:p>
        </p:txBody>
      </p:sp>
      <p:sp>
        <p:nvSpPr>
          <p:cNvPr id="3" name="Text Placeholder 2">
            <a:extLst>
              <a:ext uri="{FF2B5EF4-FFF2-40B4-BE49-F238E27FC236}">
                <a16:creationId xmlns:a16="http://schemas.microsoft.com/office/drawing/2014/main" id="{A387304E-559F-4D20-8F88-C0604C5A912F}"/>
              </a:ext>
            </a:extLst>
          </p:cNvPr>
          <p:cNvSpPr txBox="1">
            <a:spLocks noGrp="1"/>
          </p:cNvSpPr>
          <p:nvPr>
            <p:ph type="body" idx="4294967295"/>
          </p:nvPr>
        </p:nvSpPr>
        <p:spPr>
          <a:xfrm>
            <a:off x="1280159" y="1990079"/>
            <a:ext cx="12522240" cy="5087520"/>
          </a:xfrm>
        </p:spPr>
        <p:txBody>
          <a:bodyPr/>
          <a:lstStyle/>
          <a:p>
            <a:pPr lvl="0">
              <a:buClr>
                <a:srgbClr val="996633"/>
              </a:buClr>
              <a:buSzPct val="45000"/>
              <a:buFont typeface="StarSymbol"/>
              <a:buChar char="●"/>
            </a:pPr>
            <a:r>
              <a:rPr lang="en-US"/>
              <a:t>Source Control</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Git (GitHub, BitBucket, CodeCommit, etc.)</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Rational Team Concert</a:t>
            </a:r>
          </a:p>
          <a:p>
            <a:pPr lvl="0"/>
            <a:endParaRPr lang="en-US"/>
          </a:p>
          <a:p>
            <a:pPr lvl="0">
              <a:buClr>
                <a:srgbClr val="996633"/>
              </a:buClr>
              <a:buSzPct val="45000"/>
              <a:buFont typeface="StarSymbol"/>
              <a:buChar char="●"/>
            </a:pPr>
            <a:r>
              <a:rPr lang="en-US"/>
              <a:t>Automated Testing</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JUnit, XUnit, etc.</a:t>
            </a:r>
          </a:p>
          <a:p>
            <a:pPr lvl="0"/>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37EE-EB49-414F-B4F6-9383BC0EAB65}"/>
              </a:ext>
            </a:extLst>
          </p:cNvPr>
          <p:cNvSpPr txBox="1">
            <a:spLocks noGrp="1"/>
          </p:cNvSpPr>
          <p:nvPr>
            <p:ph type="title" idx="4294967295"/>
          </p:nvPr>
        </p:nvSpPr>
        <p:spPr>
          <a:xfrm>
            <a:off x="1044719" y="277200"/>
            <a:ext cx="12540239" cy="1526760"/>
          </a:xfrm>
        </p:spPr>
        <p:txBody>
          <a:bodyPr/>
          <a:lstStyle/>
          <a:p>
            <a:pPr lvl="0"/>
            <a:r>
              <a:rPr lang="en-US"/>
              <a:t>DevOps Stack - Choices</a:t>
            </a:r>
          </a:p>
        </p:txBody>
      </p:sp>
      <p:sp>
        <p:nvSpPr>
          <p:cNvPr id="3" name="Text Placeholder 2">
            <a:extLst>
              <a:ext uri="{FF2B5EF4-FFF2-40B4-BE49-F238E27FC236}">
                <a16:creationId xmlns:a16="http://schemas.microsoft.com/office/drawing/2014/main" id="{EE95453D-10E1-4165-8B58-5722D5A759EE}"/>
              </a:ext>
            </a:extLst>
          </p:cNvPr>
          <p:cNvSpPr txBox="1">
            <a:spLocks noGrp="1"/>
          </p:cNvSpPr>
          <p:nvPr>
            <p:ph type="body" idx="4294967295"/>
          </p:nvPr>
        </p:nvSpPr>
        <p:spPr>
          <a:xfrm>
            <a:off x="1280159" y="1990079"/>
            <a:ext cx="12522240" cy="5087520"/>
          </a:xfrm>
        </p:spPr>
        <p:txBody>
          <a:bodyPr/>
          <a:lstStyle/>
          <a:p>
            <a:pPr lvl="0">
              <a:buClr>
                <a:srgbClr val="996633"/>
              </a:buClr>
              <a:buSzPct val="45000"/>
              <a:buFont typeface="StarSymbol"/>
              <a:buChar char="●"/>
            </a:pPr>
            <a:r>
              <a:rPr lang="en-US"/>
              <a:t>Continuous Integration</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Jenkins, Bamboo, Team City, etc.</a:t>
            </a:r>
          </a:p>
          <a:p>
            <a:pPr lvl="0"/>
            <a:endParaRPr lang="en-US"/>
          </a:p>
          <a:p>
            <a:pPr lvl="0">
              <a:buClr>
                <a:srgbClr val="996633"/>
              </a:buClr>
              <a:buSzPct val="45000"/>
              <a:buFont typeface="StarSymbol"/>
              <a:buChar char="●"/>
            </a:pPr>
            <a:r>
              <a:rPr lang="en-US"/>
              <a:t>Continuous Delivery</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Chef, Puppet, Ansible, Salt</a:t>
            </a:r>
          </a:p>
          <a:p>
            <a:pPr marL="0" lvl="1" indent="0" hangingPunct="0">
              <a:spcBef>
                <a:spcPts val="0"/>
              </a:spcBef>
              <a:spcAft>
                <a:spcPts val="1709"/>
              </a:spcAft>
              <a:buSzPct val="75000"/>
              <a:buFont typeface="StarSymbol"/>
              <a:buChar char="–"/>
            </a:pPr>
            <a:r>
              <a:rPr lang="en-US" sz="3870">
                <a:solidFill>
                  <a:srgbClr val="666666"/>
                </a:solidFill>
                <a:latin typeface="Arial" pitchFamily="34"/>
                <a:cs typeface="Tahoma" pitchFamily="2"/>
              </a:rPr>
              <a:t>Etc.</a:t>
            </a:r>
          </a:p>
          <a:p>
            <a:pPr lvl="0"/>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A78A-33F6-4331-A4F3-E4BB6432606A}"/>
              </a:ext>
            </a:extLst>
          </p:cNvPr>
          <p:cNvSpPr txBox="1">
            <a:spLocks noGrp="1"/>
          </p:cNvSpPr>
          <p:nvPr>
            <p:ph type="title"/>
          </p:nvPr>
        </p:nvSpPr>
        <p:spPr/>
        <p:txBody>
          <a:bodyPr/>
          <a:lstStyle/>
          <a:p>
            <a:pPr lvl="0"/>
            <a:r>
              <a:rPr lang="en-US"/>
              <a:t>Decisions to be Made</a:t>
            </a:r>
          </a:p>
        </p:txBody>
      </p:sp>
      <p:sp>
        <p:nvSpPr>
          <p:cNvPr id="3" name="Text Placeholder 2">
            <a:extLst>
              <a:ext uri="{FF2B5EF4-FFF2-40B4-BE49-F238E27FC236}">
                <a16:creationId xmlns:a16="http://schemas.microsoft.com/office/drawing/2014/main" id="{1B4C542C-A9F9-4CB9-87EA-465012170DDD}"/>
              </a:ext>
            </a:extLst>
          </p:cNvPr>
          <p:cNvSpPr txBox="1">
            <a:spLocks noGrp="1"/>
          </p:cNvSpPr>
          <p:nvPr>
            <p:ph idx="1"/>
          </p:nvPr>
        </p:nvSpPr>
        <p:spPr/>
        <p:txBody>
          <a:bodyPr/>
          <a:lstStyle/>
          <a:p>
            <a:pPr lvl="0">
              <a:buClr>
                <a:srgbClr val="996633"/>
              </a:buClr>
              <a:buSzPct val="45000"/>
              <a:buFont typeface="StarSymbol"/>
              <a:buChar char="●"/>
            </a:pPr>
            <a:r>
              <a:rPr lang="en-US">
                <a:solidFill>
                  <a:srgbClr val="999999"/>
                </a:solidFill>
              </a:rPr>
              <a:t>Business Decisions</a:t>
            </a:r>
          </a:p>
          <a:p>
            <a:pPr lvl="0">
              <a:buClr>
                <a:srgbClr val="996633"/>
              </a:buClr>
              <a:buSzPct val="45000"/>
              <a:buFont typeface="StarSymbol"/>
              <a:buChar char="●"/>
            </a:pPr>
            <a:r>
              <a:rPr lang="en-US">
                <a:solidFill>
                  <a:srgbClr val="999999"/>
                </a:solidFill>
              </a:rPr>
              <a:t>Architectural and Design Decisions</a:t>
            </a:r>
          </a:p>
          <a:p>
            <a:pPr lvl="0">
              <a:buClr>
                <a:srgbClr val="996633"/>
              </a:buClr>
              <a:buSzPct val="45000"/>
              <a:buFont typeface="StarSymbol"/>
              <a:buChar char="●"/>
            </a:pPr>
            <a:r>
              <a:rPr lang="en-US">
                <a:solidFill>
                  <a:srgbClr val="999999"/>
                </a:solidFill>
              </a:rPr>
              <a:t>Implementation Decisions</a:t>
            </a:r>
          </a:p>
          <a:p>
            <a:pPr lvl="0">
              <a:buClr>
                <a:srgbClr val="996633"/>
              </a:buClr>
              <a:buSzPct val="45000"/>
              <a:buFont typeface="StarSymbol"/>
              <a:buChar char="●"/>
            </a:pPr>
            <a:r>
              <a:rPr lang="en-US" b="1">
                <a:solidFill>
                  <a:srgbClr val="111111"/>
                </a:solidFill>
              </a:rPr>
              <a:t>Resiliency Decisions</a:t>
            </a:r>
          </a:p>
          <a:p>
            <a:pPr lvl="0">
              <a:buClr>
                <a:srgbClr val="996633"/>
              </a:buClr>
              <a:buSzPct val="45000"/>
              <a:buFont typeface="StarSymbol"/>
              <a:buChar char="●"/>
            </a:pPr>
            <a:r>
              <a:rPr lang="en-US">
                <a:solidFill>
                  <a:srgbClr val="999999"/>
                </a:solidFill>
              </a:rPr>
              <a:t>Operations Decisions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88EA-C7D1-4503-ACEC-01D65AB87B55}"/>
              </a:ext>
            </a:extLst>
          </p:cNvPr>
          <p:cNvSpPr txBox="1">
            <a:spLocks noGrp="1"/>
          </p:cNvSpPr>
          <p:nvPr>
            <p:ph type="title" idx="4294967295"/>
          </p:nvPr>
        </p:nvSpPr>
        <p:spPr>
          <a:xfrm>
            <a:off x="1044719" y="277200"/>
            <a:ext cx="12540239" cy="1526760"/>
          </a:xfrm>
        </p:spPr>
        <p:txBody>
          <a:bodyPr/>
          <a:lstStyle/>
          <a:p>
            <a:pPr lvl="0"/>
            <a:r>
              <a:rPr lang="en-US"/>
              <a:t>Reliability Decisions</a:t>
            </a:r>
          </a:p>
        </p:txBody>
      </p:sp>
      <p:sp>
        <p:nvSpPr>
          <p:cNvPr id="3" name="Text Placeholder 2">
            <a:extLst>
              <a:ext uri="{FF2B5EF4-FFF2-40B4-BE49-F238E27FC236}">
                <a16:creationId xmlns:a16="http://schemas.microsoft.com/office/drawing/2014/main" id="{FD13ED4B-3747-48F5-9F53-C6C0F67E29E0}"/>
              </a:ext>
            </a:extLst>
          </p:cNvPr>
          <p:cNvSpPr txBox="1">
            <a:spLocks noGrp="1"/>
          </p:cNvSpPr>
          <p:nvPr>
            <p:ph type="body" idx="4294967295"/>
          </p:nvPr>
        </p:nvSpPr>
        <p:spPr>
          <a:xfrm>
            <a:off x="1188719" y="1645920"/>
            <a:ext cx="12613680" cy="6882840"/>
          </a:xfrm>
        </p:spPr>
        <p:txBody>
          <a:bodyPr/>
          <a:lstStyle/>
          <a:p>
            <a:pPr lvl="0">
              <a:buClr>
                <a:srgbClr val="996633"/>
              </a:buClr>
              <a:buSzPct val="45000"/>
            </a:pPr>
            <a:r>
              <a:rPr lang="en-US" dirty="0"/>
              <a:t>Platform Reliability</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PaaS, Container services, and Event Services all offer basic resilience to individual services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PaaS spawns new instances to replace crashed ones</a:t>
            </a:r>
          </a:p>
          <a:p>
            <a:pPr lvl="0">
              <a:buClr>
                <a:srgbClr val="996633"/>
              </a:buClr>
              <a:buSzPct val="45000"/>
            </a:pPr>
            <a:r>
              <a:rPr lang="en-US" dirty="0" err="1"/>
              <a:t>AutoScaling</a:t>
            </a:r>
            <a:endParaRPr lang="en-US" dirty="0"/>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Respond to changes in load</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Can replace failed instances</a:t>
            </a:r>
          </a:p>
          <a:p>
            <a:pPr lvl="0">
              <a:buClr>
                <a:srgbClr val="996633"/>
              </a:buClr>
              <a:buSzPct val="45000"/>
            </a:pPr>
            <a:r>
              <a:rPr lang="en-US" dirty="0"/>
              <a:t>Health Checks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Individual services can publish simple health checks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Readable by other services.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EE6-6750-4341-9FA1-F00D4280E5C9}"/>
              </a:ext>
            </a:extLst>
          </p:cNvPr>
          <p:cNvSpPr txBox="1">
            <a:spLocks noGrp="1"/>
          </p:cNvSpPr>
          <p:nvPr>
            <p:ph type="title" idx="4294967295"/>
          </p:nvPr>
        </p:nvSpPr>
        <p:spPr>
          <a:xfrm>
            <a:off x="1044719" y="277200"/>
            <a:ext cx="12540239" cy="1526760"/>
          </a:xfrm>
        </p:spPr>
        <p:txBody>
          <a:bodyPr/>
          <a:lstStyle/>
          <a:p>
            <a:pPr lvl="0"/>
            <a:r>
              <a:rPr lang="en-US"/>
              <a:t>Reliability Patterns</a:t>
            </a:r>
          </a:p>
        </p:txBody>
      </p:sp>
      <p:sp>
        <p:nvSpPr>
          <p:cNvPr id="3" name="Text Placeholder 2">
            <a:extLst>
              <a:ext uri="{FF2B5EF4-FFF2-40B4-BE49-F238E27FC236}">
                <a16:creationId xmlns:a16="http://schemas.microsoft.com/office/drawing/2014/main" id="{174F426D-1263-4C57-92FF-F5DD02E71E67}"/>
              </a:ext>
            </a:extLst>
          </p:cNvPr>
          <p:cNvSpPr txBox="1">
            <a:spLocks noGrp="1"/>
          </p:cNvSpPr>
          <p:nvPr>
            <p:ph type="body" idx="4294967295"/>
          </p:nvPr>
        </p:nvSpPr>
        <p:spPr>
          <a:xfrm>
            <a:off x="1368719" y="1645920"/>
            <a:ext cx="11430000" cy="6882840"/>
          </a:xfrm>
        </p:spPr>
        <p:txBody>
          <a:bodyPr/>
          <a:lstStyle/>
          <a:p>
            <a:pPr lvl="0">
              <a:buClr>
                <a:srgbClr val="996633"/>
              </a:buClr>
              <a:buSzPct val="45000"/>
              <a:buFont typeface="StarSymbol"/>
              <a:buChar char="●"/>
            </a:pPr>
            <a:r>
              <a:rPr lang="en-US" sz="3200" dirty="0"/>
              <a:t>Circuit Breaker Pattern</a:t>
            </a:r>
          </a:p>
          <a:p>
            <a:pPr marL="0" lvl="1" indent="0" hangingPunct="0">
              <a:spcBef>
                <a:spcPts val="0"/>
              </a:spcBef>
              <a:spcAft>
                <a:spcPts val="1709"/>
              </a:spcAft>
              <a:buSzPct val="75000"/>
              <a:buNone/>
            </a:pPr>
            <a:endParaRPr lang="en-US" sz="1400" dirty="0">
              <a:solidFill>
                <a:srgbClr val="666666"/>
              </a:solidFill>
              <a:latin typeface="Arial" pitchFamily="34"/>
              <a:cs typeface="Tahoma" pitchFamily="2"/>
            </a:endParaRPr>
          </a:p>
          <a:p>
            <a:pPr lvl="0">
              <a:buClr>
                <a:srgbClr val="996633"/>
              </a:buClr>
              <a:buSzPct val="45000"/>
              <a:buFont typeface="StarSymbol"/>
              <a:buChar char="●"/>
            </a:pPr>
            <a:r>
              <a:rPr lang="en-US" sz="3200" dirty="0"/>
              <a:t>Handshake Pattern</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Asking a service if it can handle load before calling it</a:t>
            </a:r>
          </a:p>
          <a:p>
            <a:pPr marL="0" lvl="2" indent="0" hangingPunct="0">
              <a:spcBef>
                <a:spcPts val="0"/>
              </a:spcBef>
              <a:spcAft>
                <a:spcPts val="1709"/>
              </a:spcAft>
              <a:buSzPct val="45000"/>
              <a:buFont typeface="StarSymbol"/>
              <a:buChar char="●"/>
            </a:pPr>
            <a:r>
              <a:rPr lang="en-US" sz="2400" dirty="0">
                <a:solidFill>
                  <a:srgbClr val="666666"/>
                </a:solidFill>
                <a:latin typeface="Arial" pitchFamily="34"/>
                <a:cs typeface="Tahoma" pitchFamily="2"/>
              </a:rPr>
              <a:t>Possibly by interrogating /health endpoint</a:t>
            </a:r>
          </a:p>
          <a:p>
            <a:pPr marL="0" lvl="2" indent="0" hangingPunct="0">
              <a:spcBef>
                <a:spcPts val="0"/>
              </a:spcBef>
              <a:spcAft>
                <a:spcPts val="1709"/>
              </a:spcAft>
              <a:buSzPct val="45000"/>
              <a:buFont typeface="StarSymbol"/>
              <a:buChar char="●"/>
            </a:pPr>
            <a:endParaRPr lang="en-US" sz="1800" dirty="0">
              <a:solidFill>
                <a:srgbClr val="666666"/>
              </a:solidFill>
              <a:latin typeface="Arial" pitchFamily="34"/>
              <a:cs typeface="Tahoma" pitchFamily="2"/>
            </a:endParaRPr>
          </a:p>
          <a:p>
            <a:pPr lvl="0">
              <a:buClr>
                <a:srgbClr val="996633"/>
              </a:buClr>
              <a:buSzPct val="45000"/>
              <a:buFont typeface="StarSymbol"/>
              <a:buChar char="●"/>
            </a:pPr>
            <a:r>
              <a:rPr lang="en-US" sz="3200" dirty="0"/>
              <a:t>Bulkhead Pattern</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Similar to Circuit Breaker – prevent cascade failures.</a:t>
            </a:r>
          </a:p>
          <a:p>
            <a:pPr marL="0" lvl="1" indent="0" hangingPunct="0">
              <a:spcBef>
                <a:spcPts val="0"/>
              </a:spcBef>
              <a:spcAft>
                <a:spcPts val="1709"/>
              </a:spcAft>
              <a:buSzPct val="75000"/>
              <a:buFont typeface="StarSymbol"/>
              <a:buChar char="–"/>
            </a:pPr>
            <a:endParaRPr lang="en-US" sz="1800" dirty="0">
              <a:solidFill>
                <a:srgbClr val="666666"/>
              </a:solidFill>
              <a:latin typeface="Arial" pitchFamily="34"/>
              <a:cs typeface="Tahoma" pitchFamily="2"/>
            </a:endParaRPr>
          </a:p>
          <a:p>
            <a:pPr lvl="0">
              <a:buClr>
                <a:srgbClr val="996633"/>
              </a:buClr>
              <a:buSzPct val="45000"/>
              <a:buFont typeface="StarSymbol"/>
              <a:buChar char="●"/>
            </a:pPr>
            <a:r>
              <a:rPr lang="en-US" sz="3200" dirty="0"/>
              <a:t>Load-Shedding Pattern</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Reject excessive requests rather than impede performance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A96E-CBB8-4EAD-8058-146A5181F277}"/>
              </a:ext>
            </a:extLst>
          </p:cNvPr>
          <p:cNvSpPr txBox="1">
            <a:spLocks noGrp="1"/>
          </p:cNvSpPr>
          <p:nvPr>
            <p:ph type="title" idx="4294967295"/>
          </p:nvPr>
        </p:nvSpPr>
        <p:spPr>
          <a:xfrm>
            <a:off x="1044719" y="277200"/>
            <a:ext cx="12540239" cy="1526760"/>
          </a:xfrm>
        </p:spPr>
        <p:txBody>
          <a:bodyPr/>
          <a:lstStyle/>
          <a:p>
            <a:pPr lvl="0"/>
            <a:r>
              <a:rPr lang="en-US"/>
              <a:t>Reliability Testing</a:t>
            </a:r>
          </a:p>
        </p:txBody>
      </p:sp>
      <p:sp>
        <p:nvSpPr>
          <p:cNvPr id="3" name="Text Placeholder 2">
            <a:extLst>
              <a:ext uri="{FF2B5EF4-FFF2-40B4-BE49-F238E27FC236}">
                <a16:creationId xmlns:a16="http://schemas.microsoft.com/office/drawing/2014/main" id="{5ABF60FE-CA8C-46F7-9CEE-07E4C677E43A}"/>
              </a:ext>
            </a:extLst>
          </p:cNvPr>
          <p:cNvSpPr txBox="1">
            <a:spLocks noGrp="1"/>
          </p:cNvSpPr>
          <p:nvPr>
            <p:ph type="body" idx="4294967295"/>
          </p:nvPr>
        </p:nvSpPr>
        <p:spPr>
          <a:xfrm>
            <a:off x="1188719" y="1645920"/>
            <a:ext cx="12613680" cy="6882840"/>
          </a:xfrm>
        </p:spPr>
        <p:txBody>
          <a:bodyPr/>
          <a:lstStyle/>
          <a:p>
            <a:pPr lvl="0">
              <a:buClr>
                <a:srgbClr val="996633"/>
              </a:buClr>
              <a:buSzPct val="45000"/>
            </a:pPr>
            <a:r>
              <a:rPr lang="en-US" sz="3600" dirty="0"/>
              <a:t>Chaos Engineering</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Addresses uncertainty of distributed systems at scale</a:t>
            </a:r>
          </a:p>
          <a:p>
            <a:pPr marL="457200" lvl="1" indent="-457200" hangingPunct="0">
              <a:spcBef>
                <a:spcPts val="0"/>
              </a:spcBef>
              <a:spcAft>
                <a:spcPts val="1709"/>
              </a:spcAft>
              <a:buSzPct val="75000"/>
            </a:pPr>
            <a:r>
              <a:rPr lang="en-US" dirty="0">
                <a:solidFill>
                  <a:srgbClr val="666666"/>
                </a:solidFill>
                <a:latin typeface="Arial" pitchFamily="34"/>
                <a:cs typeface="Tahoma" pitchFamily="2"/>
              </a:rPr>
              <a:t>Runs experiments to uncover systematic weakness</a:t>
            </a:r>
          </a:p>
          <a:p>
            <a:pPr marL="0" lvl="1" indent="0" hangingPunct="0">
              <a:spcBef>
                <a:spcPts val="0"/>
              </a:spcBef>
              <a:spcAft>
                <a:spcPts val="1709"/>
              </a:spcAft>
              <a:buSzPct val="75000"/>
              <a:buFont typeface="StarSymbol"/>
              <a:buChar char="–"/>
            </a:pPr>
            <a:endParaRPr lang="en-US" sz="3870" dirty="0">
              <a:solidFill>
                <a:srgbClr val="666666"/>
              </a:solidFill>
              <a:latin typeface="Arial" pitchFamily="34"/>
              <a:cs typeface="Tahoma" pitchFamily="2"/>
            </a:endParaRPr>
          </a:p>
          <a:p>
            <a:pPr lvl="0">
              <a:buClr>
                <a:srgbClr val="996633"/>
              </a:buClr>
              <a:buSzPct val="45000"/>
            </a:pPr>
            <a:r>
              <a:rPr lang="en-US" sz="3600" dirty="0"/>
              <a:t>Four Steps:</a:t>
            </a:r>
          </a:p>
          <a:p>
            <a:pPr marL="0" lvl="2" indent="0" hangingPunct="0">
              <a:spcBef>
                <a:spcPts val="0"/>
              </a:spcBef>
              <a:spcAft>
                <a:spcPts val="1709"/>
              </a:spcAft>
              <a:buSzPct val="100000"/>
              <a:buAutoNum type="arabicPeriod"/>
            </a:pPr>
            <a:r>
              <a:rPr lang="en-US" sz="3200" dirty="0">
                <a:solidFill>
                  <a:srgbClr val="666666"/>
                </a:solidFill>
                <a:latin typeface="Arial" pitchFamily="34"/>
                <a:cs typeface="Tahoma" pitchFamily="2"/>
              </a:rPr>
              <a:t>Define the “steady state” (what is normal behavior under load?)</a:t>
            </a:r>
          </a:p>
          <a:p>
            <a:pPr marL="0" lvl="2" indent="0" hangingPunct="0">
              <a:spcBef>
                <a:spcPts val="0"/>
              </a:spcBef>
              <a:spcAft>
                <a:spcPts val="1709"/>
              </a:spcAft>
              <a:buSzPct val="100000"/>
              <a:buAutoNum type="arabicPeriod"/>
            </a:pPr>
            <a:r>
              <a:rPr lang="en-US" sz="3200" dirty="0">
                <a:solidFill>
                  <a:srgbClr val="666666"/>
                </a:solidFill>
                <a:latin typeface="Arial" pitchFamily="34"/>
                <a:cs typeface="Tahoma" pitchFamily="2"/>
              </a:rPr>
              <a:t>Hypothesize that the steady state will continue for experiment group and control group.</a:t>
            </a:r>
          </a:p>
          <a:p>
            <a:pPr marL="0" lvl="2" indent="0" hangingPunct="0">
              <a:spcBef>
                <a:spcPts val="0"/>
              </a:spcBef>
              <a:spcAft>
                <a:spcPts val="1709"/>
              </a:spcAft>
              <a:buSzPct val="100000"/>
              <a:buAutoNum type="arabicPeriod"/>
            </a:pPr>
            <a:r>
              <a:rPr lang="en-US" sz="3200" dirty="0">
                <a:solidFill>
                  <a:srgbClr val="666666"/>
                </a:solidFill>
                <a:latin typeface="Arial" pitchFamily="34"/>
                <a:cs typeface="Tahoma" pitchFamily="2"/>
              </a:rPr>
              <a:t>Introduce real-world disruptions</a:t>
            </a:r>
          </a:p>
          <a:p>
            <a:pPr marL="457200" lvl="6" indent="-457200" hangingPunct="0">
              <a:spcBef>
                <a:spcPts val="0"/>
              </a:spcBef>
              <a:spcAft>
                <a:spcPts val="1709"/>
              </a:spcAft>
              <a:buSzPct val="45000"/>
            </a:pPr>
            <a:r>
              <a:rPr lang="en-US" sz="2800" dirty="0">
                <a:solidFill>
                  <a:srgbClr val="666666"/>
                </a:solidFill>
                <a:latin typeface="Arial" pitchFamily="34"/>
                <a:cs typeface="Tahoma" pitchFamily="2"/>
              </a:rPr>
              <a:t>Server crashes, hard drive failures, severed network connections</a:t>
            </a:r>
          </a:p>
          <a:p>
            <a:pPr marL="0" lvl="2" indent="0" hangingPunct="0">
              <a:spcBef>
                <a:spcPts val="0"/>
              </a:spcBef>
              <a:spcAft>
                <a:spcPts val="1709"/>
              </a:spcAft>
              <a:buSzPct val="100000"/>
              <a:buAutoNum type="arabicPeriod"/>
            </a:pPr>
            <a:r>
              <a:rPr lang="en-US" sz="3200" dirty="0">
                <a:solidFill>
                  <a:srgbClr val="666666"/>
                </a:solidFill>
                <a:latin typeface="Arial" pitchFamily="34"/>
                <a:cs typeface="Tahoma" pitchFamily="2"/>
              </a:rPr>
              <a:t>Look for differences between groups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DF8A-6453-4B53-9044-684EB0D8E182}"/>
              </a:ext>
            </a:extLst>
          </p:cNvPr>
          <p:cNvSpPr txBox="1">
            <a:spLocks noGrp="1"/>
          </p:cNvSpPr>
          <p:nvPr>
            <p:ph type="title" idx="4294967295"/>
          </p:nvPr>
        </p:nvSpPr>
        <p:spPr>
          <a:xfrm>
            <a:off x="1044719" y="277200"/>
            <a:ext cx="12540239" cy="1526760"/>
          </a:xfrm>
        </p:spPr>
        <p:txBody>
          <a:bodyPr/>
          <a:lstStyle/>
          <a:p>
            <a:pPr lvl="0"/>
            <a:r>
              <a:rPr lang="en-US"/>
              <a:t>Is The Culture Right for Microservices?</a:t>
            </a:r>
          </a:p>
        </p:txBody>
      </p:sp>
      <p:sp>
        <p:nvSpPr>
          <p:cNvPr id="3" name="Text Placeholder 2">
            <a:extLst>
              <a:ext uri="{FF2B5EF4-FFF2-40B4-BE49-F238E27FC236}">
                <a16:creationId xmlns:a16="http://schemas.microsoft.com/office/drawing/2014/main" id="{05D1CE72-0F61-42F2-9F83-11E7B1CCB388}"/>
              </a:ext>
            </a:extLst>
          </p:cNvPr>
          <p:cNvSpPr txBox="1">
            <a:spLocks noGrp="1"/>
          </p:cNvSpPr>
          <p:nvPr>
            <p:ph type="body" idx="4294967295"/>
          </p:nvPr>
        </p:nvSpPr>
        <p:spPr>
          <a:xfrm>
            <a:off x="1311965" y="1990079"/>
            <a:ext cx="12490435" cy="5087520"/>
          </a:xfrm>
        </p:spPr>
        <p:txBody>
          <a:bodyPr/>
          <a:lstStyle/>
          <a:p>
            <a:pPr lvl="0">
              <a:buClr>
                <a:srgbClr val="996633"/>
              </a:buClr>
              <a:buSzPct val="45000"/>
            </a:pPr>
            <a:r>
              <a:rPr lang="en-US"/>
              <a:t>Do you have the culture, skills, and tooling to support:</a:t>
            </a:r>
          </a:p>
          <a:p>
            <a:pPr lvl="0">
              <a:buClr>
                <a:srgbClr val="996633"/>
              </a:buClr>
              <a:buSzPct val="45000"/>
              <a:buFont typeface="StarSymbol"/>
              <a:buChar char="●"/>
            </a:pPr>
            <a:endParaRPr lang="en-US" dirty="0"/>
          </a:p>
          <a:p>
            <a:pPr marL="0" lvl="1" indent="0" hangingPunct="0">
              <a:spcBef>
                <a:spcPts val="0"/>
              </a:spcBef>
              <a:spcAft>
                <a:spcPts val="1709"/>
              </a:spcAft>
              <a:buSzPct val="75000"/>
              <a:buFont typeface="StarSymbol"/>
              <a:buChar char="–"/>
            </a:pPr>
            <a:r>
              <a:rPr lang="en-US" sz="3870" dirty="0">
                <a:solidFill>
                  <a:srgbClr val="666666"/>
                </a:solidFill>
                <a:latin typeface="Arial" pitchFamily="34"/>
                <a:cs typeface="Tahoma" pitchFamily="2"/>
              </a:rPr>
              <a:t>Continuous Testing?</a:t>
            </a:r>
          </a:p>
          <a:p>
            <a:pPr marL="0" lvl="1" indent="0" hangingPunct="0">
              <a:spcBef>
                <a:spcPts val="0"/>
              </a:spcBef>
              <a:spcAft>
                <a:spcPts val="1709"/>
              </a:spcAft>
              <a:buSzPct val="75000"/>
              <a:buFont typeface="StarSymbol"/>
              <a:buChar char="–"/>
            </a:pPr>
            <a:r>
              <a:rPr lang="en-US" sz="3870" dirty="0">
                <a:solidFill>
                  <a:srgbClr val="666666"/>
                </a:solidFill>
                <a:latin typeface="Arial" pitchFamily="34"/>
                <a:cs typeface="Tahoma" pitchFamily="2"/>
              </a:rPr>
              <a:t>Continuous Delivery?</a:t>
            </a:r>
          </a:p>
          <a:p>
            <a:pPr marL="0" lvl="1" indent="0" hangingPunct="0">
              <a:spcBef>
                <a:spcPts val="0"/>
              </a:spcBef>
              <a:spcAft>
                <a:spcPts val="1709"/>
              </a:spcAft>
              <a:buSzPct val="75000"/>
              <a:buFont typeface="StarSymbol"/>
              <a:buChar char="–"/>
            </a:pPr>
            <a:r>
              <a:rPr lang="en-US" sz="3870" dirty="0">
                <a:solidFill>
                  <a:srgbClr val="666666"/>
                </a:solidFill>
                <a:latin typeface="Arial" pitchFamily="34"/>
                <a:cs typeface="Tahoma" pitchFamily="2"/>
              </a:rPr>
              <a:t>Monitoring / Continuous Feedback?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9086-98BB-44EE-B730-3369BBFA8BB3}"/>
              </a:ext>
            </a:extLst>
          </p:cNvPr>
          <p:cNvSpPr txBox="1">
            <a:spLocks noGrp="1"/>
          </p:cNvSpPr>
          <p:nvPr>
            <p:ph type="title" idx="4294967295"/>
          </p:nvPr>
        </p:nvSpPr>
        <p:spPr>
          <a:xfrm>
            <a:off x="1044719" y="277200"/>
            <a:ext cx="12540239" cy="1526760"/>
          </a:xfrm>
        </p:spPr>
        <p:txBody>
          <a:bodyPr/>
          <a:lstStyle/>
          <a:p>
            <a:pPr lvl="0"/>
            <a:r>
              <a:rPr lang="en-US"/>
              <a:t>Reliability Testing - Tools</a:t>
            </a:r>
          </a:p>
        </p:txBody>
      </p:sp>
      <p:sp>
        <p:nvSpPr>
          <p:cNvPr id="3" name="Text Placeholder 2">
            <a:extLst>
              <a:ext uri="{FF2B5EF4-FFF2-40B4-BE49-F238E27FC236}">
                <a16:creationId xmlns:a16="http://schemas.microsoft.com/office/drawing/2014/main" id="{838811AB-E3BC-4771-AB39-3B852C43D909}"/>
              </a:ext>
            </a:extLst>
          </p:cNvPr>
          <p:cNvSpPr txBox="1">
            <a:spLocks noGrp="1"/>
          </p:cNvSpPr>
          <p:nvPr>
            <p:ph type="body" idx="4294967295"/>
          </p:nvPr>
        </p:nvSpPr>
        <p:spPr>
          <a:xfrm>
            <a:off x="1188719" y="1645920"/>
            <a:ext cx="12613680" cy="6882840"/>
          </a:xfrm>
        </p:spPr>
        <p:txBody>
          <a:bodyPr/>
          <a:lstStyle/>
          <a:p>
            <a:pPr marL="571500" lvl="0" indent="-571500">
              <a:buClr>
                <a:srgbClr val="996633"/>
              </a:buClr>
              <a:buSzPct val="45000"/>
              <a:buFont typeface="Arial" panose="020B0604020202020204" pitchFamily="34" charset="0"/>
              <a:buChar char="•"/>
            </a:pPr>
            <a:r>
              <a:rPr lang="en-US" sz="3600" dirty="0"/>
              <a:t>Chaos </a:t>
            </a:r>
            <a:r>
              <a:rPr lang="en-US" sz="3200" dirty="0"/>
              <a:t>Monkey</a:t>
            </a:r>
          </a:p>
          <a:p>
            <a:pPr marL="914400" lvl="2" indent="-457200" hangingPunct="0">
              <a:spcBef>
                <a:spcPts val="0"/>
              </a:spcBef>
              <a:spcAft>
                <a:spcPts val="1709"/>
              </a:spcAft>
              <a:buSzPct val="75000"/>
            </a:pPr>
            <a:r>
              <a:rPr lang="en-US" sz="2800" dirty="0">
                <a:solidFill>
                  <a:srgbClr val="666666"/>
                </a:solidFill>
                <a:latin typeface="Arial" pitchFamily="34"/>
                <a:cs typeface="Tahoma" pitchFamily="2"/>
              </a:rPr>
              <a:t>Part of Netflix's “Simian Army”</a:t>
            </a:r>
          </a:p>
          <a:p>
            <a:pPr marL="914400" lvl="2" indent="-457200" hangingPunct="0">
              <a:spcBef>
                <a:spcPts val="0"/>
              </a:spcBef>
              <a:spcAft>
                <a:spcPts val="1709"/>
              </a:spcAft>
              <a:buSzPct val="75000"/>
            </a:pPr>
            <a:r>
              <a:rPr lang="en-US" sz="2800" dirty="0">
                <a:solidFill>
                  <a:srgbClr val="666666"/>
                </a:solidFill>
                <a:latin typeface="Arial" pitchFamily="34"/>
                <a:cs typeface="Tahoma" pitchFamily="2"/>
              </a:rPr>
              <a:t>Randomly terminates instances, containers, etc.</a:t>
            </a:r>
          </a:p>
          <a:p>
            <a:pPr marL="0" lvl="1" indent="0" hangingPunct="0">
              <a:spcBef>
                <a:spcPts val="0"/>
              </a:spcBef>
              <a:spcAft>
                <a:spcPts val="1709"/>
              </a:spcAft>
              <a:buSzPct val="75000"/>
              <a:buFont typeface="StarSymbol"/>
              <a:buChar char="–"/>
            </a:pPr>
            <a:endParaRPr lang="en-US" sz="3200" dirty="0">
              <a:solidFill>
                <a:srgbClr val="666666"/>
              </a:solidFill>
              <a:latin typeface="Arial" pitchFamily="34"/>
              <a:cs typeface="Tahoma" pitchFamily="2"/>
            </a:endParaRPr>
          </a:p>
          <a:p>
            <a:pPr marL="457200" lvl="1" indent="-457200" hangingPunct="0">
              <a:spcBef>
                <a:spcPts val="0"/>
              </a:spcBef>
              <a:spcAft>
                <a:spcPts val="1709"/>
              </a:spcAft>
              <a:buSzPct val="75000"/>
            </a:pPr>
            <a:r>
              <a:rPr lang="en-US" sz="3200" dirty="0">
                <a:solidFill>
                  <a:srgbClr val="666666"/>
                </a:solidFill>
                <a:latin typeface="Arial" pitchFamily="34"/>
                <a:cs typeface="Tahoma" pitchFamily="2"/>
              </a:rPr>
              <a:t>AWS Game day</a:t>
            </a:r>
          </a:p>
          <a:p>
            <a:pPr marL="457200" lvl="1" indent="-457200" hangingPunct="0">
              <a:spcBef>
                <a:spcPts val="0"/>
              </a:spcBef>
              <a:spcAft>
                <a:spcPts val="1709"/>
              </a:spcAft>
              <a:buSzPct val="75000"/>
            </a:pPr>
            <a:r>
              <a:rPr lang="en-US" sz="3200" dirty="0">
                <a:solidFill>
                  <a:srgbClr val="666666"/>
                </a:solidFill>
                <a:latin typeface="Arial" pitchFamily="34"/>
                <a:cs typeface="Tahoma" pitchFamily="2"/>
              </a:rPr>
              <a:t>Google Dirt</a:t>
            </a:r>
          </a:p>
          <a:p>
            <a:pPr marL="0" lvl="1" indent="0" hangingPunct="0">
              <a:spcBef>
                <a:spcPts val="0"/>
              </a:spcBef>
              <a:spcAft>
                <a:spcPts val="1709"/>
              </a:spcAft>
              <a:buSzPct val="75000"/>
              <a:buFont typeface="StarSymbol"/>
              <a:buChar char="–"/>
            </a:pPr>
            <a:endParaRPr lang="en-US" sz="3200" dirty="0">
              <a:solidFill>
                <a:srgbClr val="666666"/>
              </a:solidFill>
              <a:latin typeface="Arial" pitchFamily="34"/>
              <a:cs typeface="Tahoma" pitchFamily="2"/>
            </a:endParaRPr>
          </a:p>
          <a:p>
            <a:pPr marL="457200" lvl="0" indent="-457200">
              <a:buClr>
                <a:srgbClr val="996633"/>
              </a:buClr>
              <a:buSzPct val="45000"/>
              <a:buFont typeface="Arial" panose="020B0604020202020204" pitchFamily="34" charset="0"/>
              <a:buChar char="•"/>
            </a:pPr>
            <a:r>
              <a:rPr lang="en-US" sz="3200" dirty="0"/>
              <a:t>Gremlin</a:t>
            </a:r>
          </a:p>
          <a:p>
            <a:pPr marL="914400" lvl="2" indent="-457200" hangingPunct="0">
              <a:spcBef>
                <a:spcPts val="0"/>
              </a:spcBef>
              <a:spcAft>
                <a:spcPts val="1709"/>
              </a:spcAft>
              <a:buSzPct val="75000"/>
            </a:pPr>
            <a:r>
              <a:rPr lang="en-US" sz="2800" dirty="0">
                <a:solidFill>
                  <a:srgbClr val="666666"/>
                </a:solidFill>
                <a:latin typeface="Arial" pitchFamily="34"/>
                <a:cs typeface="Tahoma" pitchFamily="2"/>
              </a:rPr>
              <a:t>Intercepts network communication to simulate failures</a:t>
            </a:r>
          </a:p>
          <a:p>
            <a:pPr marL="1257300" lvl="4" indent="-342900" hangingPunct="0">
              <a:spcBef>
                <a:spcPts val="0"/>
              </a:spcBef>
              <a:spcAft>
                <a:spcPts val="1709"/>
              </a:spcAft>
              <a:buSzPct val="45000"/>
            </a:pPr>
            <a:r>
              <a:rPr lang="en-US" sz="2200" dirty="0">
                <a:solidFill>
                  <a:srgbClr val="666666"/>
                </a:solidFill>
                <a:latin typeface="Arial" pitchFamily="34"/>
                <a:cs typeface="Tahoma" pitchFamily="2"/>
              </a:rPr>
              <a:t>i.e. Changing 200 to 503</a:t>
            </a:r>
          </a:p>
          <a:p>
            <a:pPr marL="914400" lvl="2" indent="-457200" hangingPunct="0">
              <a:spcBef>
                <a:spcPts val="0"/>
              </a:spcBef>
              <a:spcAft>
                <a:spcPts val="1709"/>
              </a:spcAft>
              <a:buSzPct val="75000"/>
            </a:pPr>
            <a:r>
              <a:rPr lang="en-US" sz="2800" dirty="0">
                <a:solidFill>
                  <a:srgbClr val="666666"/>
                </a:solidFill>
                <a:latin typeface="Arial" pitchFamily="34"/>
                <a:cs typeface="Tahoma" pitchFamily="2"/>
              </a:rPr>
              <a:t>Can be run in production against “synthetic” users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CDCB-102A-41F5-BA76-3418DAEC54DE}"/>
              </a:ext>
            </a:extLst>
          </p:cNvPr>
          <p:cNvSpPr txBox="1">
            <a:spLocks noGrp="1"/>
          </p:cNvSpPr>
          <p:nvPr>
            <p:ph type="title"/>
          </p:nvPr>
        </p:nvSpPr>
        <p:spPr/>
        <p:txBody>
          <a:bodyPr/>
          <a:lstStyle/>
          <a:p>
            <a:pPr lvl="0"/>
            <a:r>
              <a:rPr lang="en-US"/>
              <a:t>Decisions to be Made</a:t>
            </a:r>
          </a:p>
        </p:txBody>
      </p:sp>
      <p:sp>
        <p:nvSpPr>
          <p:cNvPr id="3" name="Text Placeholder 2">
            <a:extLst>
              <a:ext uri="{FF2B5EF4-FFF2-40B4-BE49-F238E27FC236}">
                <a16:creationId xmlns:a16="http://schemas.microsoft.com/office/drawing/2014/main" id="{0B99BADA-4A98-4BB6-A7EF-454427C2C71A}"/>
              </a:ext>
            </a:extLst>
          </p:cNvPr>
          <p:cNvSpPr txBox="1">
            <a:spLocks noGrp="1"/>
          </p:cNvSpPr>
          <p:nvPr>
            <p:ph idx="1"/>
          </p:nvPr>
        </p:nvSpPr>
        <p:spPr/>
        <p:txBody>
          <a:bodyPr/>
          <a:lstStyle/>
          <a:p>
            <a:pPr lvl="0">
              <a:buClr>
                <a:srgbClr val="996633"/>
              </a:buClr>
              <a:buSzPct val="45000"/>
              <a:buFont typeface="StarSymbol"/>
              <a:buChar char="●"/>
            </a:pPr>
            <a:r>
              <a:rPr lang="en-US">
                <a:solidFill>
                  <a:srgbClr val="999999"/>
                </a:solidFill>
              </a:rPr>
              <a:t>Business Decisions</a:t>
            </a:r>
          </a:p>
          <a:p>
            <a:pPr lvl="0">
              <a:buClr>
                <a:srgbClr val="996633"/>
              </a:buClr>
              <a:buSzPct val="45000"/>
              <a:buFont typeface="StarSymbol"/>
              <a:buChar char="●"/>
            </a:pPr>
            <a:r>
              <a:rPr lang="en-US">
                <a:solidFill>
                  <a:srgbClr val="999999"/>
                </a:solidFill>
              </a:rPr>
              <a:t>Architectural and Design Decisions</a:t>
            </a:r>
          </a:p>
          <a:p>
            <a:pPr lvl="0">
              <a:buClr>
                <a:srgbClr val="996633"/>
              </a:buClr>
              <a:buSzPct val="45000"/>
              <a:buFont typeface="StarSymbol"/>
              <a:buChar char="●"/>
            </a:pPr>
            <a:r>
              <a:rPr lang="en-US">
                <a:solidFill>
                  <a:srgbClr val="999999"/>
                </a:solidFill>
              </a:rPr>
              <a:t>Implementation Decisions</a:t>
            </a:r>
          </a:p>
          <a:p>
            <a:pPr lvl="0">
              <a:buClr>
                <a:srgbClr val="996633"/>
              </a:buClr>
              <a:buSzPct val="45000"/>
              <a:buFont typeface="StarSymbol"/>
              <a:buChar char="●"/>
            </a:pPr>
            <a:r>
              <a:rPr lang="en-US">
                <a:solidFill>
                  <a:srgbClr val="999999"/>
                </a:solidFill>
              </a:rPr>
              <a:t>Resiliency Decisions</a:t>
            </a:r>
          </a:p>
          <a:p>
            <a:pPr lvl="0">
              <a:buClr>
                <a:srgbClr val="996633"/>
              </a:buClr>
              <a:buSzPct val="45000"/>
              <a:buFont typeface="StarSymbol"/>
              <a:buChar char="●"/>
            </a:pPr>
            <a:r>
              <a:rPr lang="en-US" b="1">
                <a:solidFill>
                  <a:srgbClr val="111111"/>
                </a:solidFill>
              </a:rPr>
              <a:t>Operations Decisions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4A2-84B1-4C0C-97AE-72ACBCC70B56}"/>
              </a:ext>
            </a:extLst>
          </p:cNvPr>
          <p:cNvSpPr txBox="1">
            <a:spLocks noGrp="1"/>
          </p:cNvSpPr>
          <p:nvPr>
            <p:ph type="title" idx="4294967295"/>
          </p:nvPr>
        </p:nvSpPr>
        <p:spPr>
          <a:xfrm>
            <a:off x="1044719" y="277200"/>
            <a:ext cx="12540239" cy="1526760"/>
          </a:xfrm>
        </p:spPr>
        <p:txBody>
          <a:bodyPr/>
          <a:lstStyle/>
          <a:p>
            <a:pPr lvl="0"/>
            <a:r>
              <a:rPr lang="en-US"/>
              <a:t>Change / Release Management</a:t>
            </a:r>
          </a:p>
        </p:txBody>
      </p:sp>
      <p:sp>
        <p:nvSpPr>
          <p:cNvPr id="3" name="Text Placeholder 2">
            <a:extLst>
              <a:ext uri="{FF2B5EF4-FFF2-40B4-BE49-F238E27FC236}">
                <a16:creationId xmlns:a16="http://schemas.microsoft.com/office/drawing/2014/main" id="{7B6C1599-7F12-457D-90F8-7BD519101951}"/>
              </a:ext>
            </a:extLst>
          </p:cNvPr>
          <p:cNvSpPr txBox="1">
            <a:spLocks noGrp="1"/>
          </p:cNvSpPr>
          <p:nvPr>
            <p:ph type="body" idx="4294967295"/>
          </p:nvPr>
        </p:nvSpPr>
        <p:spPr>
          <a:xfrm>
            <a:off x="1280159" y="1990079"/>
            <a:ext cx="12161520" cy="5087520"/>
          </a:xfrm>
        </p:spPr>
        <p:txBody>
          <a:bodyPr/>
          <a:lstStyle/>
          <a:p>
            <a:pPr lvl="0">
              <a:buClr>
                <a:srgbClr val="996633"/>
              </a:buClr>
              <a:buSzPct val="45000"/>
            </a:pPr>
            <a:r>
              <a:rPr lang="en-US" dirty="0"/>
              <a:t>Monoliths can be hard to release</a:t>
            </a:r>
          </a:p>
          <a:p>
            <a:pPr marL="571500" lvl="1" indent="-571500" hangingPunct="0">
              <a:spcBef>
                <a:spcPts val="0"/>
              </a:spcBef>
              <a:spcAft>
                <a:spcPts val="1709"/>
              </a:spcAft>
              <a:buSzPct val="75000"/>
            </a:pPr>
            <a:r>
              <a:rPr lang="en-US" sz="3870" dirty="0">
                <a:solidFill>
                  <a:srgbClr val="666666"/>
                </a:solidFill>
                <a:latin typeface="Arial" pitchFamily="34"/>
                <a:cs typeface="Tahoma" pitchFamily="2"/>
              </a:rPr>
              <a:t>Many approvals / stakeholders</a:t>
            </a:r>
          </a:p>
          <a:p>
            <a:pPr lvl="0">
              <a:buClr>
                <a:srgbClr val="996633"/>
              </a:buClr>
              <a:buSzPct val="45000"/>
            </a:pPr>
            <a:r>
              <a:rPr lang="en-US" dirty="0"/>
              <a:t>Individual </a:t>
            </a:r>
            <a:r>
              <a:rPr lang="en-US" dirty="0" err="1"/>
              <a:t>microservices</a:t>
            </a:r>
            <a:r>
              <a:rPr lang="en-US" dirty="0"/>
              <a:t> can be easy to release</a:t>
            </a:r>
          </a:p>
          <a:p>
            <a:pPr marL="571500" lvl="1" indent="-571500" hangingPunct="0">
              <a:spcBef>
                <a:spcPts val="0"/>
              </a:spcBef>
              <a:spcAft>
                <a:spcPts val="1709"/>
              </a:spcAft>
              <a:buSzPct val="75000"/>
            </a:pPr>
            <a:r>
              <a:rPr lang="en-US" sz="3870" dirty="0">
                <a:solidFill>
                  <a:srgbClr val="666666"/>
                </a:solidFill>
                <a:latin typeface="Arial" pitchFamily="34"/>
                <a:cs typeface="Tahoma" pitchFamily="2"/>
              </a:rPr>
              <a:t>Limited functional scope</a:t>
            </a:r>
          </a:p>
          <a:p>
            <a:pPr lvl="0"/>
            <a:endParaRPr lang="en-US" dirty="0"/>
          </a:p>
          <a:p>
            <a:pPr lvl="0"/>
            <a:endParaRPr lang="en-US" dirty="0"/>
          </a:p>
          <a:p>
            <a:pPr lvl="0">
              <a:buClr>
                <a:srgbClr val="996633"/>
              </a:buClr>
              <a:buSzPct val="45000"/>
            </a:pPr>
            <a:r>
              <a:rPr lang="en-US" dirty="0"/>
              <a:t>However...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F8D1-8D82-4F6F-A5E4-9E7F82F0830A}"/>
              </a:ext>
            </a:extLst>
          </p:cNvPr>
          <p:cNvSpPr txBox="1">
            <a:spLocks noGrp="1"/>
          </p:cNvSpPr>
          <p:nvPr>
            <p:ph type="title" idx="4294967295"/>
          </p:nvPr>
        </p:nvSpPr>
        <p:spPr>
          <a:xfrm>
            <a:off x="1044719" y="277200"/>
            <a:ext cx="12540239" cy="1526760"/>
          </a:xfrm>
        </p:spPr>
        <p:txBody>
          <a:bodyPr/>
          <a:lstStyle/>
          <a:p>
            <a:pPr lvl="0"/>
            <a:r>
              <a:rPr lang="en-US"/>
              <a:t>Change / Release Management</a:t>
            </a:r>
          </a:p>
        </p:txBody>
      </p:sp>
      <p:sp>
        <p:nvSpPr>
          <p:cNvPr id="3" name="Text Placeholder 2">
            <a:extLst>
              <a:ext uri="{FF2B5EF4-FFF2-40B4-BE49-F238E27FC236}">
                <a16:creationId xmlns:a16="http://schemas.microsoft.com/office/drawing/2014/main" id="{191F5460-E45C-47F0-812A-18F4FF2BA8AB}"/>
              </a:ext>
            </a:extLst>
          </p:cNvPr>
          <p:cNvSpPr txBox="1">
            <a:spLocks noGrp="1"/>
          </p:cNvSpPr>
          <p:nvPr>
            <p:ph type="body" idx="4294967295"/>
          </p:nvPr>
        </p:nvSpPr>
        <p:spPr>
          <a:xfrm>
            <a:off x="1280159" y="1990079"/>
            <a:ext cx="12161520" cy="5087520"/>
          </a:xfrm>
        </p:spPr>
        <p:txBody>
          <a:bodyPr/>
          <a:lstStyle/>
          <a:p>
            <a:pPr lvl="0">
              <a:buClr>
                <a:srgbClr val="996633"/>
              </a:buClr>
              <a:buSzPct val="45000"/>
            </a:pPr>
            <a:r>
              <a:rPr lang="en-US" dirty="0"/>
              <a:t>Each </a:t>
            </a:r>
            <a:r>
              <a:rPr lang="en-US" dirty="0" err="1"/>
              <a:t>microservice</a:t>
            </a:r>
            <a:r>
              <a:rPr lang="en-US" dirty="0"/>
              <a:t> faces added production stress</a:t>
            </a:r>
          </a:p>
          <a:p>
            <a:pPr marL="571500" lvl="1" indent="-571500" hangingPunct="0">
              <a:spcBef>
                <a:spcPts val="0"/>
              </a:spcBef>
              <a:spcAft>
                <a:spcPts val="1709"/>
              </a:spcAft>
              <a:buSzPct val="75000"/>
            </a:pPr>
            <a:r>
              <a:rPr lang="en-US" sz="3600" dirty="0">
                <a:solidFill>
                  <a:srgbClr val="666666"/>
                </a:solidFill>
                <a:latin typeface="Arial" pitchFamily="34"/>
                <a:cs typeface="Tahoma" pitchFamily="2"/>
              </a:rPr>
              <a:t>Surrounding / collaborating services change frequently</a:t>
            </a:r>
          </a:p>
          <a:p>
            <a:pPr lvl="0"/>
            <a:endParaRPr lang="en-US" dirty="0"/>
          </a:p>
          <a:p>
            <a:pPr lvl="0">
              <a:buClr>
                <a:srgbClr val="996633"/>
              </a:buClr>
              <a:buSzPct val="45000"/>
            </a:pPr>
            <a:r>
              <a:rPr lang="en-US" dirty="0"/>
              <a:t>Must certify no adverse affects to consuming services</a:t>
            </a:r>
          </a:p>
          <a:p>
            <a:pPr lvl="0">
              <a:buClr>
                <a:srgbClr val="996633"/>
              </a:buClr>
              <a:buSzPct val="45000"/>
              <a:buFont typeface="StarSymbol"/>
              <a:buChar char="●"/>
            </a:pPr>
            <a:endParaRPr lang="en-US" dirty="0"/>
          </a:p>
          <a:p>
            <a:pPr lvl="0">
              <a:buClr>
                <a:srgbClr val="996633"/>
              </a:buClr>
              <a:buSzPct val="45000"/>
            </a:pPr>
            <a:r>
              <a:rPr lang="en-US" dirty="0"/>
              <a:t>Automation required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8F4C-7908-4583-99C6-72DC65CE9244}"/>
              </a:ext>
            </a:extLst>
          </p:cNvPr>
          <p:cNvSpPr txBox="1">
            <a:spLocks noGrp="1"/>
          </p:cNvSpPr>
          <p:nvPr>
            <p:ph type="title" idx="4294967295"/>
          </p:nvPr>
        </p:nvSpPr>
        <p:spPr>
          <a:xfrm>
            <a:off x="1044719" y="277200"/>
            <a:ext cx="12540239" cy="1526760"/>
          </a:xfrm>
        </p:spPr>
        <p:txBody>
          <a:bodyPr/>
          <a:lstStyle/>
          <a:p>
            <a:pPr lvl="0"/>
            <a:r>
              <a:rPr lang="en-US"/>
              <a:t>One Approach - Contract Testing</a:t>
            </a:r>
          </a:p>
        </p:txBody>
      </p:sp>
      <p:sp>
        <p:nvSpPr>
          <p:cNvPr id="3" name="Text Placeholder 2">
            <a:extLst>
              <a:ext uri="{FF2B5EF4-FFF2-40B4-BE49-F238E27FC236}">
                <a16:creationId xmlns:a16="http://schemas.microsoft.com/office/drawing/2014/main" id="{7AA9F253-2695-4398-A0D2-A810BAE68922}"/>
              </a:ext>
            </a:extLst>
          </p:cNvPr>
          <p:cNvSpPr txBox="1">
            <a:spLocks noGrp="1"/>
          </p:cNvSpPr>
          <p:nvPr>
            <p:ph type="body" idx="4294967295"/>
          </p:nvPr>
        </p:nvSpPr>
        <p:spPr>
          <a:xfrm>
            <a:off x="1280159" y="1990079"/>
            <a:ext cx="12161520" cy="6277320"/>
          </a:xfrm>
        </p:spPr>
        <p:txBody>
          <a:bodyPr/>
          <a:lstStyle/>
          <a:p>
            <a:pPr lvl="0">
              <a:buClr>
                <a:srgbClr val="996633"/>
              </a:buClr>
              <a:buSzPct val="45000"/>
            </a:pPr>
            <a:r>
              <a:rPr lang="en-US" dirty="0"/>
              <a:t>Each Service / Team produces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A high-quality mock for supporting the testing by other teams</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A test battery for each service they call</a:t>
            </a:r>
          </a:p>
          <a:p>
            <a:pPr lvl="0"/>
            <a:endParaRPr lang="en-US" dirty="0"/>
          </a:p>
          <a:p>
            <a:pPr lvl="0"/>
            <a:endParaRPr lang="en-US" dirty="0"/>
          </a:p>
          <a:p>
            <a:pPr lvl="0"/>
            <a:endParaRPr lang="en-US" dirty="0"/>
          </a:p>
          <a:p>
            <a:pPr lvl="0">
              <a:buClr>
                <a:srgbClr val="996633"/>
              </a:buClr>
              <a:buSzPct val="45000"/>
            </a:pPr>
            <a:r>
              <a:rPr lang="en-US" dirty="0"/>
              <a:t>Example:  The Shopping Cart team must provide</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A mock used when testing Shopping and Checkout.</a:t>
            </a:r>
          </a:p>
          <a:p>
            <a:pPr marL="571500" lvl="1" indent="-571500" hangingPunct="0">
              <a:spcBef>
                <a:spcPts val="0"/>
              </a:spcBef>
              <a:spcAft>
                <a:spcPts val="1709"/>
              </a:spcAft>
              <a:buSzPct val="75000"/>
            </a:pPr>
            <a:r>
              <a:rPr lang="en-US" sz="3200" dirty="0">
                <a:solidFill>
                  <a:srgbClr val="666666"/>
                </a:solidFill>
                <a:latin typeface="Arial" pitchFamily="34"/>
                <a:cs typeface="Tahoma" pitchFamily="2"/>
              </a:rPr>
              <a:t>A test battery for the Catalog and Inventory teams.</a:t>
            </a:r>
          </a:p>
        </p:txBody>
      </p:sp>
      <p:sp>
        <p:nvSpPr>
          <p:cNvPr id="4" name="TextBox 3">
            <a:extLst>
              <a:ext uri="{FF2B5EF4-FFF2-40B4-BE49-F238E27FC236}">
                <a16:creationId xmlns:a16="http://schemas.microsoft.com/office/drawing/2014/main" id="{AFA23E91-E4A3-4928-81AD-B53249286F30}"/>
              </a:ext>
            </a:extLst>
          </p:cNvPr>
          <p:cNvSpPr txBox="1"/>
          <p:nvPr/>
        </p:nvSpPr>
        <p:spPr>
          <a:xfrm>
            <a:off x="4700520" y="4856040"/>
            <a:ext cx="83772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Cart</a:t>
            </a:r>
          </a:p>
        </p:txBody>
      </p:sp>
      <p:sp>
        <p:nvSpPr>
          <p:cNvPr id="5" name="TextBox 4">
            <a:extLst>
              <a:ext uri="{FF2B5EF4-FFF2-40B4-BE49-F238E27FC236}">
                <a16:creationId xmlns:a16="http://schemas.microsoft.com/office/drawing/2014/main" id="{8481C828-4BBD-4718-A552-ACF0FB048A01}"/>
              </a:ext>
            </a:extLst>
          </p:cNvPr>
          <p:cNvSpPr txBox="1"/>
          <p:nvPr/>
        </p:nvSpPr>
        <p:spPr>
          <a:xfrm>
            <a:off x="2788200" y="4350240"/>
            <a:ext cx="142920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Shopping</a:t>
            </a:r>
          </a:p>
        </p:txBody>
      </p:sp>
      <p:sp>
        <p:nvSpPr>
          <p:cNvPr id="6" name="TextBox 5">
            <a:extLst>
              <a:ext uri="{FF2B5EF4-FFF2-40B4-BE49-F238E27FC236}">
                <a16:creationId xmlns:a16="http://schemas.microsoft.com/office/drawing/2014/main" id="{50EA5F97-B8E4-46BA-ACB5-1FFBD8394D00}"/>
              </a:ext>
            </a:extLst>
          </p:cNvPr>
          <p:cNvSpPr txBox="1"/>
          <p:nvPr/>
        </p:nvSpPr>
        <p:spPr>
          <a:xfrm>
            <a:off x="6398640" y="4303440"/>
            <a:ext cx="1766520" cy="419400"/>
          </a:xfrm>
          <a:prstGeom prst="rect">
            <a:avLst/>
          </a:prstGeom>
          <a:solidFill>
            <a:srgbClr val="CCFFCC"/>
          </a:solidFill>
          <a:ln w="0">
            <a:solidFill>
              <a:srgbClr val="000000"/>
            </a:solidFill>
            <a:prstDash val="solid"/>
          </a:ln>
        </p:spPr>
        <p:txBody>
          <a:bodyPr vert="horz" wrap="none" lIns="90000" tIns="45000" rIns="90000" bIns="45000" anchor="ctr" anchorCtr="0" compatLnSpc="0">
            <a:spAutoFit/>
          </a:bodyPr>
          <a:lstStyle/>
          <a:p>
            <a:pPr marL="0" marR="0" lvl="0" indent="0" algn="ctr"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Checkout</a:t>
            </a:r>
          </a:p>
        </p:txBody>
      </p:sp>
      <p:sp>
        <p:nvSpPr>
          <p:cNvPr id="7" name="TextBox 6">
            <a:extLst>
              <a:ext uri="{FF2B5EF4-FFF2-40B4-BE49-F238E27FC236}">
                <a16:creationId xmlns:a16="http://schemas.microsoft.com/office/drawing/2014/main" id="{E2C6BC2A-4A7A-456B-8F3B-A2F224FBF9E2}"/>
              </a:ext>
            </a:extLst>
          </p:cNvPr>
          <p:cNvSpPr txBox="1"/>
          <p:nvPr/>
        </p:nvSpPr>
        <p:spPr>
          <a:xfrm>
            <a:off x="3499559" y="5409360"/>
            <a:ext cx="132552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Catalog</a:t>
            </a:r>
          </a:p>
        </p:txBody>
      </p:sp>
      <p:sp>
        <p:nvSpPr>
          <p:cNvPr id="8" name="TextBox 7">
            <a:extLst>
              <a:ext uri="{FF2B5EF4-FFF2-40B4-BE49-F238E27FC236}">
                <a16:creationId xmlns:a16="http://schemas.microsoft.com/office/drawing/2014/main" id="{50B5BD48-80D7-4889-B20B-9BA2BF90A671}"/>
              </a:ext>
            </a:extLst>
          </p:cNvPr>
          <p:cNvSpPr txBox="1"/>
          <p:nvPr/>
        </p:nvSpPr>
        <p:spPr>
          <a:xfrm>
            <a:off x="6543360" y="5328720"/>
            <a:ext cx="1533960" cy="419400"/>
          </a:xfrm>
          <a:prstGeom prst="rect">
            <a:avLst/>
          </a:prstGeom>
          <a:solidFill>
            <a:srgbClr val="CCFFCC"/>
          </a:solidFill>
          <a:ln w="0">
            <a:solidFill>
              <a:srgbClr val="000000"/>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960" b="0" i="0" u="none" strike="noStrike" kern="1200">
                <a:ln>
                  <a:noFill/>
                </a:ln>
                <a:latin typeface="Arial" pitchFamily="18"/>
                <a:ea typeface="Microsoft YaHei" pitchFamily="2"/>
                <a:cs typeface="Mangal" pitchFamily="2"/>
              </a:rPr>
              <a:t>Inventory</a:t>
            </a:r>
          </a:p>
        </p:txBody>
      </p:sp>
      <p:cxnSp>
        <p:nvCxnSpPr>
          <p:cNvPr id="9" name="Straight Arrow Connector 8">
            <a:extLst>
              <a:ext uri="{FF2B5EF4-FFF2-40B4-BE49-F238E27FC236}">
                <a16:creationId xmlns:a16="http://schemas.microsoft.com/office/drawing/2014/main" id="{0EB23854-A715-48B4-91A2-9B0590648FD1}"/>
              </a:ext>
            </a:extLst>
          </p:cNvPr>
          <p:cNvCxnSpPr>
            <a:stCxn id="5" idx="3"/>
            <a:endCxn id="4" idx="1"/>
          </p:cNvCxnSpPr>
          <p:nvPr/>
        </p:nvCxnSpPr>
        <p:spPr>
          <a:xfrm>
            <a:off x="4217400" y="4559940"/>
            <a:ext cx="483120" cy="505800"/>
          </a:xfrm>
          <a:prstGeom prst="straightConnector1">
            <a:avLst/>
          </a:prstGeom>
          <a:noFill/>
          <a:ln w="0">
            <a:solidFill>
              <a:srgbClr val="000000"/>
            </a:solidFill>
            <a:prstDash val="solid"/>
            <a:tailEnd type="arrow"/>
          </a:ln>
        </p:spPr>
      </p:cxnSp>
      <p:cxnSp>
        <p:nvCxnSpPr>
          <p:cNvPr id="10" name="Straight Arrow Connector 9">
            <a:extLst>
              <a:ext uri="{FF2B5EF4-FFF2-40B4-BE49-F238E27FC236}">
                <a16:creationId xmlns:a16="http://schemas.microsoft.com/office/drawing/2014/main" id="{A965A55A-3D11-4D7D-A539-A1529AB7DBE9}"/>
              </a:ext>
            </a:extLst>
          </p:cNvPr>
          <p:cNvCxnSpPr>
            <a:stCxn id="4" idx="2"/>
            <a:endCxn id="7" idx="3"/>
          </p:cNvCxnSpPr>
          <p:nvPr/>
        </p:nvCxnSpPr>
        <p:spPr>
          <a:xfrm flipH="1">
            <a:off x="4825079" y="5275440"/>
            <a:ext cx="294301" cy="343620"/>
          </a:xfrm>
          <a:prstGeom prst="straightConnector1">
            <a:avLst/>
          </a:prstGeom>
          <a:noFill/>
          <a:ln w="0">
            <a:solidFill>
              <a:srgbClr val="000000"/>
            </a:solidFill>
            <a:prstDash val="solid"/>
            <a:tailEnd type="arrow"/>
          </a:ln>
        </p:spPr>
      </p:cxnSp>
      <p:cxnSp>
        <p:nvCxnSpPr>
          <p:cNvPr id="11" name="Straight Arrow Connector 10">
            <a:extLst>
              <a:ext uri="{FF2B5EF4-FFF2-40B4-BE49-F238E27FC236}">
                <a16:creationId xmlns:a16="http://schemas.microsoft.com/office/drawing/2014/main" id="{C6B92031-257B-43FF-B969-9F8E60E6CFEC}"/>
              </a:ext>
            </a:extLst>
          </p:cNvPr>
          <p:cNvCxnSpPr>
            <a:stCxn id="4" idx="2"/>
            <a:endCxn id="8" idx="1"/>
          </p:cNvCxnSpPr>
          <p:nvPr/>
        </p:nvCxnSpPr>
        <p:spPr>
          <a:xfrm>
            <a:off x="5119380" y="5275440"/>
            <a:ext cx="1423980" cy="262980"/>
          </a:xfrm>
          <a:prstGeom prst="straightConnector1">
            <a:avLst/>
          </a:prstGeom>
          <a:noFill/>
          <a:ln w="0">
            <a:solidFill>
              <a:srgbClr val="000000"/>
            </a:solidFill>
            <a:prstDash val="solid"/>
            <a:tailEnd type="arrow"/>
          </a:ln>
        </p:spPr>
      </p:cxnSp>
      <p:cxnSp>
        <p:nvCxnSpPr>
          <p:cNvPr id="12" name="Straight Arrow Connector 11">
            <a:extLst>
              <a:ext uri="{FF2B5EF4-FFF2-40B4-BE49-F238E27FC236}">
                <a16:creationId xmlns:a16="http://schemas.microsoft.com/office/drawing/2014/main" id="{335D316E-5BE2-4BAD-9F87-AA120A7551BA}"/>
              </a:ext>
            </a:extLst>
          </p:cNvPr>
          <p:cNvCxnSpPr>
            <a:stCxn id="6" idx="1"/>
            <a:endCxn id="4" idx="3"/>
          </p:cNvCxnSpPr>
          <p:nvPr/>
        </p:nvCxnSpPr>
        <p:spPr>
          <a:xfrm flipH="1">
            <a:off x="5538240" y="4513140"/>
            <a:ext cx="860400" cy="552600"/>
          </a:xfrm>
          <a:prstGeom prst="straightConnector1">
            <a:avLst/>
          </a:prstGeom>
          <a:noFill/>
          <a:ln w="0">
            <a:solidFill>
              <a:srgbClr val="000000"/>
            </a:solidFill>
            <a:prstDash val="solid"/>
            <a:tailEnd type="arrow"/>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5901-62A5-4B03-9AE9-CD2E74AA545F}"/>
              </a:ext>
            </a:extLst>
          </p:cNvPr>
          <p:cNvSpPr txBox="1">
            <a:spLocks noGrp="1"/>
          </p:cNvSpPr>
          <p:nvPr>
            <p:ph type="title" idx="4294967295"/>
          </p:nvPr>
        </p:nvSpPr>
        <p:spPr>
          <a:xfrm>
            <a:off x="1044719" y="277200"/>
            <a:ext cx="12540239" cy="1526760"/>
          </a:xfrm>
        </p:spPr>
        <p:txBody>
          <a:bodyPr/>
          <a:lstStyle/>
          <a:p>
            <a:pPr lvl="0"/>
            <a:r>
              <a:rPr lang="en-US"/>
              <a:t>Embrace Continuous Monitoring</a:t>
            </a:r>
          </a:p>
        </p:txBody>
      </p:sp>
      <p:sp>
        <p:nvSpPr>
          <p:cNvPr id="3" name="Text Placeholder 2">
            <a:extLst>
              <a:ext uri="{FF2B5EF4-FFF2-40B4-BE49-F238E27FC236}">
                <a16:creationId xmlns:a16="http://schemas.microsoft.com/office/drawing/2014/main" id="{3084230B-E1D4-47C9-94B1-FC6EA3E0A557}"/>
              </a:ext>
            </a:extLst>
          </p:cNvPr>
          <p:cNvSpPr txBox="1">
            <a:spLocks noGrp="1"/>
          </p:cNvSpPr>
          <p:nvPr>
            <p:ph type="body" idx="4294967295"/>
          </p:nvPr>
        </p:nvSpPr>
        <p:spPr>
          <a:xfrm>
            <a:off x="1280159" y="1990079"/>
            <a:ext cx="12522240" cy="5087520"/>
          </a:xfrm>
        </p:spPr>
        <p:txBody>
          <a:bodyPr/>
          <a:lstStyle/>
          <a:p>
            <a:pPr lvl="0">
              <a:buClr>
                <a:srgbClr val="996633"/>
              </a:buClr>
              <a:buSzPct val="45000"/>
            </a:pPr>
            <a:r>
              <a:rPr lang="en-US" dirty="0"/>
              <a:t>Large #s of disparate services will require mature monitoring practices</a:t>
            </a:r>
          </a:p>
          <a:p>
            <a:pPr lvl="0">
              <a:buClr>
                <a:srgbClr val="996633"/>
              </a:buClr>
              <a:buSzPct val="45000"/>
              <a:buFont typeface="StarSymbol"/>
              <a:buChar char="●"/>
            </a:pPr>
            <a:endParaRPr lang="en-US" dirty="0"/>
          </a:p>
          <a:p>
            <a:pPr lvl="0">
              <a:buClr>
                <a:srgbClr val="996633"/>
              </a:buClr>
              <a:buSzPct val="45000"/>
            </a:pPr>
            <a:r>
              <a:rPr lang="en-US" dirty="0"/>
              <a:t>Existing incident / event management systems should integrate with monitoring.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9C38-ED76-4746-B137-07BA166C0216}"/>
              </a:ext>
            </a:extLst>
          </p:cNvPr>
          <p:cNvSpPr txBox="1">
            <a:spLocks noGrp="1"/>
          </p:cNvSpPr>
          <p:nvPr>
            <p:ph type="title" idx="4294967295"/>
          </p:nvPr>
        </p:nvSpPr>
        <p:spPr>
          <a:xfrm>
            <a:off x="1044719" y="277200"/>
            <a:ext cx="12540239" cy="1526760"/>
          </a:xfrm>
        </p:spPr>
        <p:txBody>
          <a:bodyPr>
            <a:spAutoFit/>
          </a:bodyPr>
          <a:lstStyle/>
          <a:p>
            <a:pPr lvl="0"/>
            <a:r>
              <a:rPr lang="en-US"/>
              <a:t>Things to Monitor - Ideas</a:t>
            </a:r>
          </a:p>
        </p:txBody>
      </p:sp>
      <p:sp>
        <p:nvSpPr>
          <p:cNvPr id="3" name="Text Placeholder 2">
            <a:extLst>
              <a:ext uri="{FF2B5EF4-FFF2-40B4-BE49-F238E27FC236}">
                <a16:creationId xmlns:a16="http://schemas.microsoft.com/office/drawing/2014/main" id="{644ADF30-7012-44B9-A80B-A8B793EF562C}"/>
              </a:ext>
            </a:extLst>
          </p:cNvPr>
          <p:cNvSpPr txBox="1">
            <a:spLocks noGrp="1"/>
          </p:cNvSpPr>
          <p:nvPr>
            <p:ph type="body" idx="4294967295"/>
          </p:nvPr>
        </p:nvSpPr>
        <p:spPr>
          <a:xfrm>
            <a:off x="1083960" y="1990079"/>
            <a:ext cx="5956920" cy="4081117"/>
          </a:xfrm>
        </p:spPr>
        <p:txBody>
          <a:bodyPr>
            <a:spAutoFit/>
          </a:bodyPr>
          <a:lstStyle/>
          <a:p>
            <a:pPr lvl="0">
              <a:buClr>
                <a:srgbClr val="996633"/>
              </a:buClr>
              <a:buSzPct val="45000"/>
            </a:pPr>
            <a:r>
              <a:rPr lang="en-US" sz="2800" dirty="0"/>
              <a:t>Resource Consumption</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Higher or lower than normal</a:t>
            </a:r>
          </a:p>
          <a:p>
            <a:pPr lvl="0">
              <a:buClr>
                <a:srgbClr val="996633"/>
              </a:buClr>
              <a:buSzPct val="45000"/>
            </a:pPr>
            <a:r>
              <a:rPr lang="en-US" sz="2800" dirty="0"/>
              <a:t>Performance</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Faster or slower than normal</a:t>
            </a:r>
          </a:p>
          <a:p>
            <a:pPr lvl="0">
              <a:buClr>
                <a:srgbClr val="996633"/>
              </a:buClr>
              <a:buSzPct val="45000"/>
            </a:pPr>
            <a:r>
              <a:rPr lang="en-US" sz="2800" dirty="0"/>
              <a:t>Security</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Unusual activity</a:t>
            </a:r>
          </a:p>
          <a:p>
            <a:pPr lvl="0"/>
            <a:endParaRPr lang="en-US" sz="2600" dirty="0"/>
          </a:p>
        </p:txBody>
      </p:sp>
      <p:sp>
        <p:nvSpPr>
          <p:cNvPr id="4" name="Text Placeholder 3">
            <a:extLst>
              <a:ext uri="{FF2B5EF4-FFF2-40B4-BE49-F238E27FC236}">
                <a16:creationId xmlns:a16="http://schemas.microsoft.com/office/drawing/2014/main" id="{05AC84C4-44BF-4FE8-9ADD-962896AFCD81}"/>
              </a:ext>
            </a:extLst>
          </p:cNvPr>
          <p:cNvSpPr txBox="1">
            <a:spLocks noGrp="1"/>
          </p:cNvSpPr>
          <p:nvPr>
            <p:ph type="body" idx="4294967295"/>
          </p:nvPr>
        </p:nvSpPr>
        <p:spPr>
          <a:xfrm>
            <a:off x="7680960" y="1990079"/>
            <a:ext cx="5760720" cy="5087520"/>
          </a:xfrm>
        </p:spPr>
        <p:txBody>
          <a:bodyPr/>
          <a:lstStyle/>
          <a:p>
            <a:pPr lvl="0">
              <a:buClr>
                <a:srgbClr val="996633"/>
              </a:buClr>
              <a:buSzPct val="45000"/>
            </a:pPr>
            <a:r>
              <a:rPr lang="en-US" sz="2800" dirty="0"/>
              <a:t>Errors</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Counts of various kinds of errors / frequency</a:t>
            </a:r>
          </a:p>
          <a:p>
            <a:pPr lvl="0">
              <a:buClr>
                <a:srgbClr val="996633"/>
              </a:buClr>
              <a:buSzPct val="45000"/>
            </a:pPr>
            <a:r>
              <a:rPr lang="en-US" sz="2600" dirty="0"/>
              <a:t>Business Activity</a:t>
            </a:r>
          </a:p>
          <a:p>
            <a:pPr marL="0" lvl="1" indent="0" hangingPunct="0">
              <a:spcBef>
                <a:spcPts val="0"/>
              </a:spcBef>
              <a:spcAft>
                <a:spcPts val="1709"/>
              </a:spcAft>
              <a:buSzPct val="75000"/>
              <a:buFont typeface="StarSymbol"/>
              <a:buChar char="–"/>
            </a:pPr>
            <a:r>
              <a:rPr lang="en-US" sz="2600" dirty="0">
                <a:solidFill>
                  <a:srgbClr val="666666"/>
                </a:solidFill>
                <a:latin typeface="Arial" pitchFamily="34"/>
                <a:cs typeface="Tahoma" pitchFamily="2"/>
              </a:rPr>
              <a:t>Are we selling anything right now</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EA8A-D604-4327-8FE7-3A7D1CD8D418}"/>
              </a:ext>
            </a:extLst>
          </p:cNvPr>
          <p:cNvSpPr txBox="1">
            <a:spLocks noGrp="1"/>
          </p:cNvSpPr>
          <p:nvPr>
            <p:ph type="title" idx="4294967295"/>
          </p:nvPr>
        </p:nvSpPr>
        <p:spPr>
          <a:xfrm>
            <a:off x="1044719" y="277200"/>
            <a:ext cx="12540239" cy="1526760"/>
          </a:xfrm>
        </p:spPr>
        <p:txBody>
          <a:bodyPr/>
          <a:lstStyle/>
          <a:p>
            <a:pPr lvl="0"/>
            <a:r>
              <a:rPr lang="en-US"/>
              <a:t>Embrace Alerting</a:t>
            </a:r>
          </a:p>
        </p:txBody>
      </p:sp>
      <p:sp>
        <p:nvSpPr>
          <p:cNvPr id="3" name="Text Placeholder 2">
            <a:extLst>
              <a:ext uri="{FF2B5EF4-FFF2-40B4-BE49-F238E27FC236}">
                <a16:creationId xmlns:a16="http://schemas.microsoft.com/office/drawing/2014/main" id="{9D2C3260-6DF5-4BB3-BE13-CC121B399F68}"/>
              </a:ext>
            </a:extLst>
          </p:cNvPr>
          <p:cNvSpPr txBox="1">
            <a:spLocks noGrp="1"/>
          </p:cNvSpPr>
          <p:nvPr>
            <p:ph type="body" idx="4294967295"/>
          </p:nvPr>
        </p:nvSpPr>
        <p:spPr>
          <a:xfrm>
            <a:off x="1097280" y="1990079"/>
            <a:ext cx="10789920" cy="5087520"/>
          </a:xfrm>
        </p:spPr>
        <p:txBody>
          <a:bodyPr/>
          <a:lstStyle/>
          <a:p>
            <a:pPr lvl="0">
              <a:buClr>
                <a:srgbClr val="996633"/>
              </a:buClr>
              <a:buSzPct val="45000"/>
            </a:pPr>
            <a:r>
              <a:rPr lang="en-US"/>
              <a:t>Alerts – Automatic notification and response to departures from the norm</a:t>
            </a:r>
          </a:p>
          <a:p>
            <a:pPr lvl="0">
              <a:buClr>
                <a:srgbClr val="996633"/>
              </a:buClr>
              <a:buSzPct val="45000"/>
              <a:buFont typeface="StarSymbol"/>
              <a:buChar char="●"/>
            </a:pPr>
            <a:endParaRPr lang="en-US" dirty="0"/>
          </a:p>
          <a:p>
            <a:pPr lvl="0">
              <a:buClr>
                <a:srgbClr val="996633"/>
              </a:buClr>
              <a:buSzPct val="45000"/>
              <a:buFont typeface="StarSymbol"/>
              <a:buChar char="●"/>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1EE6-6E2C-4BD7-B2F5-290B31B3B672}"/>
              </a:ext>
            </a:extLst>
          </p:cNvPr>
          <p:cNvSpPr txBox="1">
            <a:spLocks noGrp="1"/>
          </p:cNvSpPr>
          <p:nvPr>
            <p:ph type="title" idx="4294967295"/>
          </p:nvPr>
        </p:nvSpPr>
        <p:spPr>
          <a:xfrm>
            <a:off x="1044719" y="277200"/>
            <a:ext cx="12540239" cy="1526760"/>
          </a:xfrm>
        </p:spPr>
        <p:txBody>
          <a:bodyPr/>
          <a:lstStyle/>
          <a:p>
            <a:pPr lvl="0"/>
            <a:r>
              <a:rPr lang="en-US"/>
              <a:t>Summary - Decisions to be Made</a:t>
            </a:r>
          </a:p>
        </p:txBody>
      </p:sp>
      <p:sp>
        <p:nvSpPr>
          <p:cNvPr id="3" name="Text Placeholder 2">
            <a:extLst>
              <a:ext uri="{FF2B5EF4-FFF2-40B4-BE49-F238E27FC236}">
                <a16:creationId xmlns:a16="http://schemas.microsoft.com/office/drawing/2014/main" id="{D330EE7D-D73A-4D7F-8F40-DAF736BAA845}"/>
              </a:ext>
            </a:extLst>
          </p:cNvPr>
          <p:cNvSpPr txBox="1">
            <a:spLocks noGrp="1"/>
          </p:cNvSpPr>
          <p:nvPr>
            <p:ph type="body" idx="4294967295"/>
          </p:nvPr>
        </p:nvSpPr>
        <p:spPr>
          <a:xfrm>
            <a:off x="1280159" y="1990079"/>
            <a:ext cx="12070080" cy="5087520"/>
          </a:xfrm>
        </p:spPr>
        <p:txBody>
          <a:bodyPr/>
          <a:lstStyle/>
          <a:p>
            <a:pPr lvl="0">
              <a:buClr>
                <a:srgbClr val="996633"/>
              </a:buClr>
              <a:buSzPct val="45000"/>
              <a:buFont typeface="StarSymbol"/>
              <a:buChar char="●"/>
            </a:pPr>
            <a:r>
              <a:rPr lang="en-US">
                <a:solidFill>
                  <a:srgbClr val="333333"/>
                </a:solidFill>
              </a:rPr>
              <a:t>Business Decisions</a:t>
            </a:r>
          </a:p>
          <a:p>
            <a:pPr lvl="0">
              <a:buClr>
                <a:srgbClr val="996633"/>
              </a:buClr>
              <a:buSzPct val="45000"/>
              <a:buFont typeface="StarSymbol"/>
              <a:buChar char="●"/>
            </a:pPr>
            <a:r>
              <a:rPr lang="en-US">
                <a:solidFill>
                  <a:srgbClr val="333333"/>
                </a:solidFill>
              </a:rPr>
              <a:t>Architectural and Design Decisions</a:t>
            </a:r>
          </a:p>
          <a:p>
            <a:pPr lvl="0">
              <a:buClr>
                <a:srgbClr val="996633"/>
              </a:buClr>
              <a:buSzPct val="45000"/>
              <a:buFont typeface="StarSymbol"/>
              <a:buChar char="●"/>
            </a:pPr>
            <a:r>
              <a:rPr lang="en-US">
                <a:solidFill>
                  <a:srgbClr val="333333"/>
                </a:solidFill>
              </a:rPr>
              <a:t>Implementation Decisions</a:t>
            </a:r>
          </a:p>
          <a:p>
            <a:pPr lvl="0">
              <a:buClr>
                <a:srgbClr val="996633"/>
              </a:buClr>
              <a:buSzPct val="45000"/>
              <a:buFont typeface="StarSymbol"/>
              <a:buChar char="●"/>
            </a:pPr>
            <a:r>
              <a:rPr lang="en-US">
                <a:solidFill>
                  <a:srgbClr val="333333"/>
                </a:solidFill>
              </a:rPr>
              <a:t>Resiliency Decisions</a:t>
            </a:r>
          </a:p>
          <a:p>
            <a:pPr lvl="0">
              <a:buClr>
                <a:srgbClr val="996633"/>
              </a:buClr>
              <a:buSzPct val="45000"/>
              <a:buFont typeface="StarSymbol"/>
              <a:buChar char="●"/>
            </a:pPr>
            <a:r>
              <a:rPr lang="en-US">
                <a:solidFill>
                  <a:srgbClr val="333333"/>
                </a:solidFill>
              </a:rPr>
              <a:t>Operations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9154-6ED5-4CF5-97B7-885CBC1A782F}"/>
              </a:ext>
            </a:extLst>
          </p:cNvPr>
          <p:cNvSpPr txBox="1">
            <a:spLocks noGrp="1"/>
          </p:cNvSpPr>
          <p:nvPr>
            <p:ph type="title" idx="4294967295"/>
          </p:nvPr>
        </p:nvSpPr>
        <p:spPr>
          <a:xfrm>
            <a:off x="1044719" y="277200"/>
            <a:ext cx="12540239" cy="1526760"/>
          </a:xfrm>
        </p:spPr>
        <p:txBody>
          <a:bodyPr/>
          <a:lstStyle/>
          <a:p>
            <a:pPr lvl="0"/>
            <a:r>
              <a:rPr lang="en-US" sz="4800"/>
              <a:t>You Must Be this Tall to Use Microservices</a:t>
            </a:r>
          </a:p>
        </p:txBody>
      </p:sp>
      <p:sp>
        <p:nvSpPr>
          <p:cNvPr id="3" name="Text Placeholder 2">
            <a:extLst>
              <a:ext uri="{FF2B5EF4-FFF2-40B4-BE49-F238E27FC236}">
                <a16:creationId xmlns:a16="http://schemas.microsoft.com/office/drawing/2014/main" id="{82C2CE78-8FA3-465B-8114-2A548E9ABE5A}"/>
              </a:ext>
            </a:extLst>
          </p:cNvPr>
          <p:cNvSpPr txBox="1">
            <a:spLocks noGrp="1"/>
          </p:cNvSpPr>
          <p:nvPr>
            <p:ph type="body" idx="4294967295"/>
          </p:nvPr>
        </p:nvSpPr>
        <p:spPr>
          <a:xfrm>
            <a:off x="1280159" y="1990079"/>
            <a:ext cx="12522240" cy="5761080"/>
          </a:xfrm>
        </p:spPr>
        <p:txBody>
          <a:bodyPr/>
          <a:lstStyle/>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Basic Monitoring, instrumentation, health checks</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Distributed logging, tracing</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Ready to separate build / test / package / promote for every service</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Clearly define upstream/downstream/compile-time/runtime dependencies for each service</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Know how to build, expose and maintain good APIs and contracts</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Readiness to honor backwards / forwards compatibility (even if you're the developer on both sides)</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Good automated testing skills / readiness to do more</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Awareness  of microservice vs modules vs libraries, etc</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Infrastructure automation skills</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Have working CI/CD infrastructure</a:t>
            </a:r>
          </a:p>
          <a:p>
            <a:pPr lvl="0">
              <a:spcAft>
                <a:spcPts val="431"/>
              </a:spcAft>
              <a:buClr>
                <a:srgbClr val="996633"/>
              </a:buClr>
              <a:buSzPct val="45000"/>
              <a:buFont typeface="StarSymbol"/>
              <a:buChar char="●"/>
            </a:pPr>
            <a:r>
              <a:rPr lang="en-US" sz="2600">
                <a:solidFill>
                  <a:srgbClr val="333333"/>
                </a:solidFill>
                <a:latin typeface="Verdana" pitchFamily="34"/>
                <a:ea typeface="Verdana" pitchFamily="34"/>
              </a:rPr>
              <a:t>Etc.</a:t>
            </a:r>
          </a:p>
        </p:txBody>
      </p:sp>
      <p:sp>
        <p:nvSpPr>
          <p:cNvPr id="4" name="Text Placeholder 3">
            <a:extLst>
              <a:ext uri="{FF2B5EF4-FFF2-40B4-BE49-F238E27FC236}">
                <a16:creationId xmlns:a16="http://schemas.microsoft.com/office/drawing/2014/main" id="{B7D7E4BC-6848-485A-8EE1-24FD5A69165A}"/>
              </a:ext>
            </a:extLst>
          </p:cNvPr>
          <p:cNvSpPr txBox="1">
            <a:spLocks noGrp="1"/>
          </p:cNvSpPr>
          <p:nvPr>
            <p:ph type="body" idx="4294967295"/>
          </p:nvPr>
        </p:nvSpPr>
        <p:spPr>
          <a:xfrm>
            <a:off x="1623600" y="8075160"/>
            <a:ext cx="11978640" cy="640080"/>
          </a:xfrm>
        </p:spPr>
        <p:txBody>
          <a:bodyPr/>
          <a:lstStyle/>
          <a:p>
            <a:pPr lvl="0" algn="r">
              <a:spcAft>
                <a:spcPts val="431"/>
              </a:spcAft>
            </a:pPr>
            <a:r>
              <a:rPr lang="en-US" sz="2200" i="1">
                <a:solidFill>
                  <a:srgbClr val="333333"/>
                </a:solidFill>
                <a:latin typeface="Verdana" pitchFamily="34"/>
                <a:ea typeface="Verdana" pitchFamily="34"/>
              </a:rPr>
              <a:t>Source:  </a:t>
            </a:r>
            <a:r>
              <a:rPr lang="en-US" sz="2200" i="1">
                <a:solidFill>
                  <a:srgbClr val="333333"/>
                </a:solidFill>
                <a:latin typeface="Verdana" pitchFamily="34"/>
                <a:ea typeface="Verdana" pitchFamily="34"/>
                <a:hlinkClick r:id="rId3"/>
              </a:rPr>
              <a:t>https://news.ycombinator.com/item?id=12509533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96FB-3B0B-4DF6-B0D1-A005B68B5296}"/>
              </a:ext>
            </a:extLst>
          </p:cNvPr>
          <p:cNvSpPr txBox="1">
            <a:spLocks noGrp="1"/>
          </p:cNvSpPr>
          <p:nvPr>
            <p:ph type="title"/>
          </p:nvPr>
        </p:nvSpPr>
        <p:spPr/>
        <p:txBody>
          <a:bodyPr/>
          <a:lstStyle/>
          <a:p>
            <a:pPr lvl="0"/>
            <a:r>
              <a:rPr lang="en-US"/>
              <a:t>Decisions to be Made</a:t>
            </a:r>
          </a:p>
        </p:txBody>
      </p:sp>
      <p:sp>
        <p:nvSpPr>
          <p:cNvPr id="3" name="Text Placeholder 2">
            <a:extLst>
              <a:ext uri="{FF2B5EF4-FFF2-40B4-BE49-F238E27FC236}">
                <a16:creationId xmlns:a16="http://schemas.microsoft.com/office/drawing/2014/main" id="{7992723D-F7AB-4F64-A47D-2E7984F96430}"/>
              </a:ext>
            </a:extLst>
          </p:cNvPr>
          <p:cNvSpPr txBox="1">
            <a:spLocks noGrp="1"/>
          </p:cNvSpPr>
          <p:nvPr>
            <p:ph idx="1"/>
          </p:nvPr>
        </p:nvSpPr>
        <p:spPr/>
        <p:txBody>
          <a:bodyPr/>
          <a:lstStyle/>
          <a:p>
            <a:pPr lvl="0">
              <a:buClr>
                <a:srgbClr val="996633"/>
              </a:buClr>
              <a:buSzPct val="45000"/>
              <a:buFont typeface="StarSymbol"/>
              <a:buChar char="●"/>
            </a:pPr>
            <a:r>
              <a:rPr lang="en-US">
                <a:solidFill>
                  <a:srgbClr val="999999"/>
                </a:solidFill>
              </a:rPr>
              <a:t>Business Decisions</a:t>
            </a:r>
          </a:p>
          <a:p>
            <a:pPr lvl="0">
              <a:buClr>
                <a:srgbClr val="996633"/>
              </a:buClr>
              <a:buSzPct val="45000"/>
              <a:buFont typeface="StarSymbol"/>
              <a:buChar char="●"/>
            </a:pPr>
            <a:r>
              <a:rPr lang="en-US"/>
              <a:t>Architectural and Design Decisions</a:t>
            </a:r>
          </a:p>
          <a:p>
            <a:pPr lvl="0">
              <a:buClr>
                <a:srgbClr val="996633"/>
              </a:buClr>
              <a:buSzPct val="45000"/>
              <a:buFont typeface="StarSymbol"/>
              <a:buChar char="●"/>
            </a:pPr>
            <a:r>
              <a:rPr lang="en-US">
                <a:solidFill>
                  <a:srgbClr val="999999"/>
                </a:solidFill>
              </a:rPr>
              <a:t>Implementation Decisions</a:t>
            </a:r>
          </a:p>
          <a:p>
            <a:pPr lvl="0">
              <a:buClr>
                <a:srgbClr val="996633"/>
              </a:buClr>
              <a:buSzPct val="45000"/>
              <a:buFont typeface="StarSymbol"/>
              <a:buChar char="●"/>
            </a:pPr>
            <a:r>
              <a:rPr lang="en-US">
                <a:solidFill>
                  <a:srgbClr val="999999"/>
                </a:solidFill>
              </a:rPr>
              <a:t>Resiliency Decisions</a:t>
            </a:r>
          </a:p>
          <a:p>
            <a:pPr lvl="0">
              <a:buClr>
                <a:srgbClr val="996633"/>
              </a:buClr>
              <a:buSzPct val="45000"/>
              <a:buFont typeface="StarSymbol"/>
              <a:buChar char="●"/>
            </a:pPr>
            <a:r>
              <a:rPr lang="en-US">
                <a:solidFill>
                  <a:srgbClr val="999999"/>
                </a:solidFill>
              </a:rPr>
              <a:t>Operations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090-C656-463C-ACA3-5180A3BEE5EA}"/>
              </a:ext>
            </a:extLst>
          </p:cNvPr>
          <p:cNvSpPr txBox="1">
            <a:spLocks noGrp="1"/>
          </p:cNvSpPr>
          <p:nvPr>
            <p:ph type="title"/>
          </p:nvPr>
        </p:nvSpPr>
        <p:spPr/>
        <p:txBody>
          <a:bodyPr/>
          <a:lstStyle/>
          <a:p>
            <a:pPr lvl="0"/>
            <a:r>
              <a:rPr lang="en-US"/>
              <a:t>Identifying Service Boundaries</a:t>
            </a:r>
          </a:p>
        </p:txBody>
      </p:sp>
      <p:sp>
        <p:nvSpPr>
          <p:cNvPr id="3" name="Text Placeholder 2">
            <a:extLst>
              <a:ext uri="{FF2B5EF4-FFF2-40B4-BE49-F238E27FC236}">
                <a16:creationId xmlns:a16="http://schemas.microsoft.com/office/drawing/2014/main" id="{5338E530-8006-45B9-BC66-F8E440C8AF78}"/>
              </a:ext>
            </a:extLst>
          </p:cNvPr>
          <p:cNvSpPr txBox="1">
            <a:spLocks noGrp="1"/>
          </p:cNvSpPr>
          <p:nvPr>
            <p:ph idx="1"/>
          </p:nvPr>
        </p:nvSpPr>
        <p:spPr/>
        <p:txBody>
          <a:bodyPr/>
          <a:lstStyle/>
          <a:p>
            <a:pPr lvl="0">
              <a:buClr>
                <a:srgbClr val="996633"/>
              </a:buClr>
              <a:buSzPct val="45000"/>
              <a:buFont typeface="StarSymbol"/>
              <a:buChar char="●"/>
            </a:pPr>
            <a:r>
              <a:rPr lang="en-US" dirty="0"/>
              <a:t>Domain Driven Design</a:t>
            </a:r>
          </a:p>
          <a:p>
            <a:pPr marL="914400" lvl="3" indent="0" hangingPunct="0">
              <a:spcBef>
                <a:spcPts val="0"/>
              </a:spcBef>
              <a:spcAft>
                <a:spcPts val="1709"/>
              </a:spcAft>
              <a:buSzPct val="75000"/>
              <a:buFont typeface="StarSymbol"/>
              <a:buChar char="–"/>
            </a:pPr>
            <a:r>
              <a:rPr lang="en-US" sz="2200" dirty="0">
                <a:solidFill>
                  <a:srgbClr val="666666"/>
                </a:solidFill>
                <a:latin typeface="Arial" pitchFamily="34"/>
                <a:cs typeface="Tahoma" pitchFamily="2"/>
              </a:rPr>
              <a:t>Book – Domain Driven Design – Eric Evans, 2004</a:t>
            </a:r>
            <a:endParaRPr lang="en-US" sz="2600" dirty="0">
              <a:solidFill>
                <a:srgbClr val="666666"/>
              </a:solidFill>
              <a:latin typeface="Arial" pitchFamily="34"/>
              <a:cs typeface="Tahoma" pitchFamily="2"/>
            </a:endParaRPr>
          </a:p>
          <a:p>
            <a:pPr marL="457200" lvl="2" indent="0" hangingPunct="0">
              <a:spcBef>
                <a:spcPts val="0"/>
              </a:spcBef>
              <a:spcAft>
                <a:spcPts val="1709"/>
              </a:spcAft>
              <a:buSzPct val="75000"/>
              <a:buFont typeface="StarSymbol"/>
              <a:buChar char="–"/>
            </a:pPr>
            <a:r>
              <a:rPr lang="en-US" sz="3470" dirty="0">
                <a:solidFill>
                  <a:srgbClr val="666666"/>
                </a:solidFill>
                <a:latin typeface="Arial" pitchFamily="34"/>
                <a:cs typeface="Tahoma" pitchFamily="2"/>
              </a:rPr>
              <a:t>Entities – Distinguished by Identifier</a:t>
            </a:r>
          </a:p>
          <a:p>
            <a:pPr marL="457200" lvl="2" indent="0" hangingPunct="0">
              <a:spcBef>
                <a:spcPts val="0"/>
              </a:spcBef>
              <a:spcAft>
                <a:spcPts val="1709"/>
              </a:spcAft>
              <a:buSzPct val="75000"/>
              <a:buFont typeface="StarSymbol"/>
              <a:buChar char="–"/>
            </a:pPr>
            <a:r>
              <a:rPr lang="en-US" sz="3470" dirty="0">
                <a:solidFill>
                  <a:srgbClr val="666666"/>
                </a:solidFill>
                <a:latin typeface="Arial" pitchFamily="34"/>
                <a:cs typeface="Tahoma" pitchFamily="2"/>
              </a:rPr>
              <a:t>Value Objects – No concept of identifier</a:t>
            </a:r>
          </a:p>
          <a:p>
            <a:pPr marL="457200" lvl="2" indent="0" hangingPunct="0">
              <a:spcBef>
                <a:spcPts val="0"/>
              </a:spcBef>
              <a:spcAft>
                <a:spcPts val="1709"/>
              </a:spcAft>
              <a:buSzPct val="75000"/>
              <a:buFont typeface="StarSymbol"/>
              <a:buChar char="–"/>
            </a:pPr>
            <a:r>
              <a:rPr lang="en-US" sz="3470" dirty="0">
                <a:solidFill>
                  <a:srgbClr val="666666"/>
                </a:solidFill>
                <a:latin typeface="Arial" pitchFamily="34"/>
                <a:cs typeface="Tahoma" pitchFamily="2"/>
              </a:rPr>
              <a:t>Services – Operations not confined to single entity / object</a:t>
            </a:r>
          </a:p>
          <a:p>
            <a:pPr marL="0" lvl="2" indent="0" hangingPunct="0">
              <a:spcBef>
                <a:spcPts val="0"/>
              </a:spcBef>
              <a:spcAft>
                <a:spcPts val="1709"/>
              </a:spcAft>
              <a:buSzPct val="45000"/>
              <a:buFont typeface="StarSymbol"/>
              <a:buChar char="●"/>
            </a:pPr>
            <a:r>
              <a:rPr lang="en-US" sz="3870" dirty="0">
                <a:solidFill>
                  <a:srgbClr val="666666"/>
                </a:solidFill>
                <a:latin typeface="Arial" pitchFamily="34"/>
                <a:cs typeface="Tahoma" pitchFamily="2"/>
              </a:rPr>
              <a:t>Stateless</a:t>
            </a:r>
          </a:p>
          <a:p>
            <a:pPr marL="0" lvl="2" indent="0" hangingPunct="0">
              <a:spcBef>
                <a:spcPts val="0"/>
              </a:spcBef>
              <a:spcAft>
                <a:spcPts val="1709"/>
              </a:spcAft>
              <a:buSzPct val="45000"/>
              <a:buFont typeface="StarSymbol"/>
              <a:buChar char="●"/>
            </a:pPr>
            <a:r>
              <a:rPr lang="en-US" sz="3870" dirty="0">
                <a:solidFill>
                  <a:srgbClr val="666666"/>
                </a:solidFill>
                <a:latin typeface="Arial" pitchFamily="34"/>
                <a:cs typeface="Tahoma" pitchFamily="2"/>
              </a:rPr>
              <a:t>Defined interface based on Entities / Value Objects</a:t>
            </a:r>
          </a:p>
          <a:p>
            <a:pPr marL="0" lvl="2" indent="0" hangingPunct="0">
              <a:spcBef>
                <a:spcPts val="0"/>
              </a:spcBef>
              <a:spcAft>
                <a:spcPts val="1709"/>
              </a:spcAft>
              <a:buSzPct val="45000"/>
              <a:buFont typeface="StarSymbol"/>
              <a:buChar char="●"/>
            </a:pPr>
            <a:r>
              <a:rPr lang="en-US" sz="3870" dirty="0">
                <a:solidFill>
                  <a:srgbClr val="666666"/>
                </a:solidFill>
                <a:latin typeface="Arial" pitchFamily="34"/>
                <a:cs typeface="Tahoma" pitchFamily="2"/>
              </a:rPr>
              <a:t>Conceptually independent from single entity – part of the domain.</a:t>
            </a:r>
          </a:p>
          <a:p>
            <a:pPr marL="0" lvl="2" indent="0" hangingPunct="0">
              <a:spcBef>
                <a:spcPts val="0"/>
              </a:spcBef>
              <a:spcAft>
                <a:spcPts val="1709"/>
              </a:spcAft>
              <a:buSzPct val="45000"/>
              <a:buFont typeface="StarSymbol"/>
              <a:buChar char="●"/>
            </a:pPr>
            <a:endParaRPr lang="en-US" sz="3870" dirty="0">
              <a:solidFill>
                <a:srgbClr val="666666"/>
              </a:solidFill>
              <a:latin typeface="Arial" pitchFamily="34"/>
              <a:cs typeface="Tahoma" pitchFamily="2"/>
            </a:endParaRPr>
          </a:p>
          <a:p>
            <a:pPr lvl="0"/>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4AC-4650-473A-976A-1DE2EF091995}"/>
              </a:ext>
            </a:extLst>
          </p:cNvPr>
          <p:cNvSpPr txBox="1">
            <a:spLocks noGrp="1"/>
          </p:cNvSpPr>
          <p:nvPr>
            <p:ph type="title" idx="4294967295"/>
          </p:nvPr>
        </p:nvSpPr>
        <p:spPr>
          <a:xfrm>
            <a:off x="1044719" y="277200"/>
            <a:ext cx="12540239" cy="1526760"/>
          </a:xfrm>
        </p:spPr>
        <p:txBody>
          <a:bodyPr/>
          <a:lstStyle/>
          <a:p>
            <a:pPr lvl="0"/>
            <a:r>
              <a:rPr lang="en-US"/>
              <a:t>Decomposing the Monolith</a:t>
            </a:r>
          </a:p>
        </p:txBody>
      </p:sp>
      <p:sp>
        <p:nvSpPr>
          <p:cNvPr id="3" name="Text Placeholder 2">
            <a:extLst>
              <a:ext uri="{FF2B5EF4-FFF2-40B4-BE49-F238E27FC236}">
                <a16:creationId xmlns:a16="http://schemas.microsoft.com/office/drawing/2014/main" id="{615C4725-D066-43D7-8E1B-E18ECA485482}"/>
              </a:ext>
            </a:extLst>
          </p:cNvPr>
          <p:cNvSpPr txBox="1">
            <a:spLocks noGrp="1"/>
          </p:cNvSpPr>
          <p:nvPr>
            <p:ph type="body" idx="4294967295"/>
          </p:nvPr>
        </p:nvSpPr>
        <p:spPr>
          <a:xfrm>
            <a:off x="1554479" y="1990079"/>
            <a:ext cx="11612880" cy="5087520"/>
          </a:xfrm>
        </p:spPr>
        <p:txBody>
          <a:bodyPr/>
          <a:lstStyle/>
          <a:p>
            <a:pPr lvl="0">
              <a:buClr>
                <a:srgbClr val="996633"/>
              </a:buClr>
              <a:buSzPct val="45000"/>
            </a:pPr>
            <a:r>
              <a:rPr lang="en-US" dirty="0"/>
              <a:t>Good Practices to Follow:</a:t>
            </a:r>
          </a:p>
          <a:p>
            <a:pPr marL="571500" lvl="0" indent="-571500">
              <a:buClr>
                <a:srgbClr val="996633"/>
              </a:buClr>
              <a:buSzPct val="45000"/>
              <a:buFont typeface="Arial" charset="0"/>
              <a:buChar char="•"/>
            </a:pPr>
            <a:r>
              <a:rPr lang="en-US" sz="3870" dirty="0">
                <a:solidFill>
                  <a:srgbClr val="666666"/>
                </a:solidFill>
                <a:latin typeface="Arial" pitchFamily="34"/>
                <a:cs typeface="Tahoma" pitchFamily="2"/>
              </a:rPr>
              <a:t>Separate databases before separating services</a:t>
            </a:r>
          </a:p>
          <a:p>
            <a:pPr marL="571500" lvl="0" indent="-571500">
              <a:buClr>
                <a:srgbClr val="996633"/>
              </a:buClr>
              <a:buSzPct val="45000"/>
              <a:buFont typeface="Arial" charset="0"/>
              <a:buChar char="•"/>
            </a:pPr>
            <a:r>
              <a:rPr lang="en-US" sz="3870" dirty="0">
                <a:solidFill>
                  <a:srgbClr val="666666"/>
                </a:solidFill>
                <a:latin typeface="Arial" pitchFamily="34"/>
                <a:cs typeface="Tahoma" pitchFamily="2"/>
              </a:rPr>
              <a:t>Place existing transactions within single service</a:t>
            </a:r>
          </a:p>
          <a:p>
            <a:pPr marL="0" lvl="2" indent="0" hangingPunct="0">
              <a:spcBef>
                <a:spcPts val="0"/>
              </a:spcBef>
              <a:spcAft>
                <a:spcPts val="1709"/>
              </a:spcAft>
              <a:buSzPct val="45000"/>
              <a:buNone/>
            </a:pPr>
            <a:r>
              <a:rPr lang="en-US" sz="3870" dirty="0">
                <a:solidFill>
                  <a:srgbClr val="666666"/>
                </a:solidFill>
                <a:latin typeface="Arial" pitchFamily="34"/>
                <a:cs typeface="Tahoma" pitchFamily="2"/>
              </a:rPr>
              <a:t>OR redesign transaction usage (compensating / eventual consistency)</a:t>
            </a:r>
          </a:p>
          <a:p>
            <a:pPr marL="571500" lvl="2" indent="-571500" hangingPunct="0">
              <a:spcBef>
                <a:spcPts val="0"/>
              </a:spcBef>
              <a:spcAft>
                <a:spcPts val="1709"/>
              </a:spcAft>
              <a:buSzPct val="45000"/>
            </a:pPr>
            <a:r>
              <a:rPr lang="en-US" sz="3870" dirty="0">
                <a:solidFill>
                  <a:srgbClr val="666666"/>
                </a:solidFill>
                <a:latin typeface="Arial" pitchFamily="34"/>
                <a:cs typeface="Tahoma" pitchFamily="2"/>
              </a:rPr>
              <a:t>Consider team composition</a:t>
            </a:r>
          </a:p>
          <a:p>
            <a:pPr marL="571500" lvl="2" indent="-571500" hangingPunct="0">
              <a:spcBef>
                <a:spcPts val="0"/>
              </a:spcBef>
              <a:spcAft>
                <a:spcPts val="1709"/>
              </a:spcAft>
              <a:buSzPct val="45000"/>
            </a:pPr>
            <a:r>
              <a:rPr lang="en-US" sz="3870" dirty="0">
                <a:solidFill>
                  <a:srgbClr val="666666"/>
                </a:solidFill>
                <a:latin typeface="Arial" pitchFamily="34"/>
                <a:cs typeface="Tahoma" pitchFamily="2"/>
              </a:rPr>
              <a:t>Implement new features as </a:t>
            </a:r>
            <a:r>
              <a:rPr lang="en-US" sz="3870" dirty="0" err="1">
                <a:solidFill>
                  <a:srgbClr val="666666"/>
                </a:solidFill>
                <a:latin typeface="Arial" pitchFamily="34"/>
                <a:cs typeface="Tahoma" pitchFamily="2"/>
              </a:rPr>
              <a:t>microservices</a:t>
            </a:r>
            <a:r>
              <a:rPr lang="en-US" sz="3870" dirty="0">
                <a:solidFill>
                  <a:srgbClr val="666666"/>
                </a:solidFill>
                <a:latin typeface="Arial" pitchFamily="34"/>
                <a:cs typeface="Tahoma" pitchFamily="2"/>
              </a:rPr>
              <a:t> around existing monolith</a:t>
            </a:r>
          </a:p>
          <a:p>
            <a:pPr lvl="0"/>
            <a:endParaRPr lang="en-US" sz="1200" dirty="0"/>
          </a:p>
        </p:txBody>
      </p:sp>
    </p:spTree>
  </p:cSld>
  <p:clrMapOvr>
    <a:masterClrMapping/>
  </p:clrMapOvr>
</p:sld>
</file>

<file path=ppt/theme/theme1.xml><?xml version="1.0" encoding="utf-8"?>
<a:theme xmlns:a="http://schemas.openxmlformats.org/drawingml/2006/main" name="lyt-pap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2594</TotalTime>
  <Words>9493</Words>
  <Application>Microsoft Macintosh PowerPoint</Application>
  <PresentationFormat>Custom</PresentationFormat>
  <Paragraphs>1062</Paragraphs>
  <Slides>58</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Albany</vt:lpstr>
      <vt:lpstr>Arial</vt:lpstr>
      <vt:lpstr>Calibri</vt:lpstr>
      <vt:lpstr>Helvetica</vt:lpstr>
      <vt:lpstr>StarSymbol</vt:lpstr>
      <vt:lpstr>Times New Roman</vt:lpstr>
      <vt:lpstr>Times-Roman</vt:lpstr>
      <vt:lpstr>Verdana</vt:lpstr>
      <vt:lpstr>lyt-paper</vt:lpstr>
      <vt:lpstr>Microservices Decision Guide</vt:lpstr>
      <vt:lpstr>Decisions to be Made</vt:lpstr>
      <vt:lpstr>Business Decisions - TCO</vt:lpstr>
      <vt:lpstr>Other Business Factors</vt:lpstr>
      <vt:lpstr>Is The Culture Right for Microservices?</vt:lpstr>
      <vt:lpstr>You Must Be this Tall to Use Microservices</vt:lpstr>
      <vt:lpstr>Decisions to be Made</vt:lpstr>
      <vt:lpstr>Identifying Service Boundaries</vt:lpstr>
      <vt:lpstr>Decomposing the Monolith</vt:lpstr>
      <vt:lpstr>Decomposing the Monolith</vt:lpstr>
      <vt:lpstr>Microservices Patterns</vt:lpstr>
      <vt:lpstr>AntiPattern – Monolithic Persistence</vt:lpstr>
      <vt:lpstr>AntiPatterns to Avoid</vt:lpstr>
      <vt:lpstr>AntiPattern – Monolithic Persistence</vt:lpstr>
      <vt:lpstr>Polyglot Persistence</vt:lpstr>
      <vt:lpstr>AntiPattern – Service Interaction</vt:lpstr>
      <vt:lpstr>Corrected – Service Interaction</vt:lpstr>
      <vt:lpstr>Which Interaction is Better?</vt:lpstr>
      <vt:lpstr>Which Interaction is Better?</vt:lpstr>
      <vt:lpstr>Recommended API Design Patterns</vt:lpstr>
      <vt:lpstr>REST Versioning Strategies</vt:lpstr>
      <vt:lpstr>REST Version Strategies</vt:lpstr>
      <vt:lpstr>Schema Modifications</vt:lpstr>
      <vt:lpstr>Security Considerations</vt:lpstr>
      <vt:lpstr>Decisions to be Made</vt:lpstr>
      <vt:lpstr>Language Framework</vt:lpstr>
      <vt:lpstr>Synchronous / Asynchronous</vt:lpstr>
      <vt:lpstr>Transaction Management</vt:lpstr>
      <vt:lpstr>Pinpointing Problem  in multi-service interactions</vt:lpstr>
      <vt:lpstr>Pinpointing Problem  in multi-service interactions</vt:lpstr>
      <vt:lpstr>Technology Choices</vt:lpstr>
      <vt:lpstr>Service Discovery - Choices</vt:lpstr>
      <vt:lpstr>Logging - Choices</vt:lpstr>
      <vt:lpstr>Monitoring / Alerting - Choices</vt:lpstr>
      <vt:lpstr>Messaging</vt:lpstr>
      <vt:lpstr>Security</vt:lpstr>
      <vt:lpstr>Configuration</vt:lpstr>
      <vt:lpstr>Where Can you Run Microservices?</vt:lpstr>
      <vt:lpstr>Bare Metal / Basic Virtualization</vt:lpstr>
      <vt:lpstr>Containers</vt:lpstr>
      <vt:lpstr>Containers (continued)</vt:lpstr>
      <vt:lpstr>Platform As A Service</vt:lpstr>
      <vt:lpstr>Event-Driven “Cloud Functions”</vt:lpstr>
      <vt:lpstr>DevOps Stack - Choices</vt:lpstr>
      <vt:lpstr>DevOps Stack - Choices</vt:lpstr>
      <vt:lpstr>Decisions to be Made</vt:lpstr>
      <vt:lpstr>Reliability Decisions</vt:lpstr>
      <vt:lpstr>Reliability Patterns</vt:lpstr>
      <vt:lpstr>Reliability Testing</vt:lpstr>
      <vt:lpstr>Reliability Testing - Tools</vt:lpstr>
      <vt:lpstr>Decisions to be Made</vt:lpstr>
      <vt:lpstr>Change / Release Management</vt:lpstr>
      <vt:lpstr>Change / Release Management</vt:lpstr>
      <vt:lpstr>One Approach - Contract Testing</vt:lpstr>
      <vt:lpstr>Embrace Continuous Monitoring</vt:lpstr>
      <vt:lpstr>Things to Monitor - Ideas</vt:lpstr>
      <vt:lpstr>Embrace Alerting</vt:lpstr>
      <vt:lpstr>Summary - Decisions to be Made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Decision Guide</dc:title>
  <dc:subject/>
  <dc:creator/>
  <cp:keywords/>
  <dc:description/>
  <cp:lastModifiedBy>Roman Strachowski</cp:lastModifiedBy>
  <cp:revision>135</cp:revision>
  <dcterms:created xsi:type="dcterms:W3CDTF">2015-03-26T14:04:04Z</dcterms:created>
  <dcterms:modified xsi:type="dcterms:W3CDTF">2019-01-17T07:55:36Z</dcterms:modified>
  <cp:category/>
</cp:coreProperties>
</file>