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69" r:id="rId3"/>
    <p:sldId id="268" r:id="rId4"/>
    <p:sldId id="259" r:id="rId5"/>
    <p:sldId id="258" r:id="rId6"/>
    <p:sldId id="272" r:id="rId7"/>
    <p:sldId id="289" r:id="rId8"/>
    <p:sldId id="274" r:id="rId9"/>
    <p:sldId id="261" r:id="rId10"/>
    <p:sldId id="262" r:id="rId11"/>
    <p:sldId id="277" r:id="rId12"/>
    <p:sldId id="275" r:id="rId13"/>
    <p:sldId id="270" r:id="rId14"/>
    <p:sldId id="267" r:id="rId15"/>
    <p:sldId id="286" r:id="rId16"/>
    <p:sldId id="284" r:id="rId17"/>
    <p:sldId id="288" r:id="rId18"/>
    <p:sldId id="285" r:id="rId19"/>
    <p:sldId id="287" r:id="rId20"/>
    <p:sldId id="264" r:id="rId21"/>
    <p:sldId id="265" r:id="rId22"/>
    <p:sldId id="266" r:id="rId23"/>
    <p:sldId id="278" r:id="rId24"/>
    <p:sldId id="280" r:id="rId25"/>
    <p:sldId id="281" r:id="rId26"/>
    <p:sldId id="291" r:id="rId27"/>
    <p:sldId id="292" r:id="rId28"/>
    <p:sldId id="293" r:id="rId29"/>
    <p:sldId id="263" r:id="rId30"/>
    <p:sldId id="271" r:id="rId31"/>
    <p:sldId id="257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604C7457-C9C2-C24D-8691-4571FB245BF0}">
          <p14:sldIdLst>
            <p14:sldId id="256"/>
            <p14:sldId id="269"/>
          </p14:sldIdLst>
        </p14:section>
        <p14:section name="What is Helm" id="{7D580572-6787-F64C-AEFB-BB4781F1C0C7}">
          <p14:sldIdLst>
            <p14:sldId id="268"/>
            <p14:sldId id="259"/>
            <p14:sldId id="258"/>
            <p14:sldId id="272"/>
            <p14:sldId id="289"/>
          </p14:sldIdLst>
        </p14:section>
        <p14:section name="Using Helm" id="{36FD5A25-8A5F-C046-A2D5-BC786FA45B10}">
          <p14:sldIdLst>
            <p14:sldId id="274"/>
            <p14:sldId id="261"/>
            <p14:sldId id="262"/>
            <p14:sldId id="277"/>
            <p14:sldId id="275"/>
          </p14:sldIdLst>
        </p14:section>
        <p14:section name="Developing Charts" id="{DD10F3FE-5228-064C-AD88-3798B0DBB416}">
          <p14:sldIdLst>
            <p14:sldId id="270"/>
            <p14:sldId id="267"/>
            <p14:sldId id="286"/>
            <p14:sldId id="284"/>
            <p14:sldId id="288"/>
          </p14:sldIdLst>
        </p14:section>
        <p14:section name="Developing Templates" id="{9CDB1CE4-C578-164A-8765-03662A8877E4}">
          <p14:sldIdLst>
            <p14:sldId id="285"/>
            <p14:sldId id="287"/>
            <p14:sldId id="264"/>
            <p14:sldId id="265"/>
            <p14:sldId id="266"/>
            <p14:sldId id="278"/>
            <p14:sldId id="280"/>
            <p14:sldId id="281"/>
            <p14:sldId id="291"/>
            <p14:sldId id="292"/>
            <p14:sldId id="293"/>
          </p14:sldIdLst>
        </p14:section>
        <p14:section name="Conclusion" id="{ED6BEB3F-0873-1841-ADC7-99D05D7CA142}">
          <p14:sldIdLst>
            <p14:sldId id="263"/>
            <p14:sldId id="271"/>
            <p14:sldId id="257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72527"/>
  </p:normalViewPr>
  <p:slideViewPr>
    <p:cSldViewPr snapToGrid="0" snapToObjects="1">
      <p:cViewPr varScale="1">
        <p:scale>
          <a:sx n="80" d="100"/>
          <a:sy n="80" d="100"/>
        </p:scale>
        <p:origin x="552" y="176"/>
      </p:cViewPr>
      <p:guideLst/>
    </p:cSldViewPr>
  </p:slideViewPr>
  <p:outlineViewPr>
    <p:cViewPr>
      <p:scale>
        <a:sx n="33" d="100"/>
        <a:sy n="33" d="100"/>
      </p:scale>
      <p:origin x="0" y="-174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A111B-5391-9941-ADA6-BB200A25614A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C6DC3-FA51-8D40-8E1E-C7F526FF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82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C6DC3-FA51-8D40-8E1E-C7F526FFCE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11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C6DC3-FA51-8D40-8E1E-C7F526FFCE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2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C6DC3-FA51-8D40-8E1E-C7F526FFCE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06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C6DC3-FA51-8D40-8E1E-C7F526FFCE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7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C6DC3-FA51-8D40-8E1E-C7F526FFCE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66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C6DC3-FA51-8D40-8E1E-C7F526FFCE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21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95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89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4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C:\!!Templates\Cross-brand_Ppt_template\Diagonal45Feath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925"/>
            <a:ext cx="4115872" cy="640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5121976" y="6477003"/>
            <a:ext cx="1894608" cy="174627"/>
          </a:xfrm>
        </p:spPr>
        <p:txBody>
          <a:bodyPr>
            <a:noAutofit/>
          </a:bodyPr>
          <a:lstStyle>
            <a:lvl1pPr algn="ctr">
              <a:defRPr sz="9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ctrTitle"/>
          </p:nvPr>
        </p:nvSpPr>
        <p:spPr bwMode="auto">
          <a:xfrm>
            <a:off x="4620770" y="1481328"/>
            <a:ext cx="6624352" cy="2165318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30724" rIns="61448" bIns="30724" anchor="t"/>
          <a:lstStyle>
            <a:lvl1pPr>
              <a:defRPr sz="2799">
                <a:solidFill>
                  <a:srgbClr val="00649D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0" y="6858000"/>
            <a:ext cx="12192127" cy="0"/>
          </a:xfrm>
          <a:prstGeom prst="line">
            <a:avLst/>
          </a:prstGeom>
          <a:solidFill>
            <a:srgbClr val="FDFDFD"/>
          </a:solidFill>
          <a:ln w="12700" cap="flat" cmpd="sng" algn="ctr">
            <a:solidFill>
              <a:srgbClr val="008AB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127" cy="425019"/>
          </a:xfrm>
          <a:prstGeom prst="rect">
            <a:avLst/>
          </a:prstGeom>
        </p:spPr>
      </p:pic>
      <p:pic>
        <p:nvPicPr>
          <p:cNvPr id="12" name="Picture 3" descr="C:\!!Templates\Cross-brand_Ppt_template\Diagonal45Feath3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925"/>
            <a:ext cx="4115872" cy="640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/>
          <p:nvPr userDrawn="1"/>
        </p:nvCxnSpPr>
        <p:spPr bwMode="auto">
          <a:xfrm>
            <a:off x="0" y="6858000"/>
            <a:ext cx="12192127" cy="0"/>
          </a:xfrm>
          <a:prstGeom prst="line">
            <a:avLst/>
          </a:prstGeom>
          <a:solidFill>
            <a:srgbClr val="FDFDFD"/>
          </a:solidFill>
          <a:ln w="12700" cap="flat" cmpd="sng" algn="ctr">
            <a:solidFill>
              <a:srgbClr val="008AB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127" cy="425019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3449492" y="6477000"/>
            <a:ext cx="5331034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290" tIns="30137" rIns="60290" bIns="30137"/>
          <a:lstStyle>
            <a:lvl1pPr algn="l" defTabSz="614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07975" algn="l" defTabSz="614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14363" algn="l" defTabSz="614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23925" algn="l" defTabSz="614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28725" algn="l" defTabSz="614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685925" defTabSz="614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43125" defTabSz="614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00325" defTabSz="614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57525" defTabSz="614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defRPr/>
            </a:pPr>
            <a:r>
              <a:rPr lang="en-US" sz="900" dirty="0" smtClean="0">
                <a:solidFill>
                  <a:srgbClr val="008ABF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900" dirty="0" smtClean="0">
                <a:solidFill>
                  <a:srgbClr val="008ABF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900" dirty="0" smtClean="0">
                <a:solidFill>
                  <a:srgbClr val="008ABF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Course materials may not be reproduced in whole or in part without the prior written permission of IBM.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98" y="548640"/>
            <a:ext cx="11798833" cy="457200"/>
          </a:xfrm>
        </p:spPr>
        <p:txBody>
          <a:bodyPr anchor="b"/>
          <a:lstStyle>
            <a:lvl1pPr>
              <a:defRPr sz="23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4555" y="1284058"/>
            <a:ext cx="6171023" cy="4873705"/>
          </a:xfrm>
        </p:spPr>
        <p:txBody>
          <a:bodyPr/>
          <a:lstStyle>
            <a:lvl1pPr marL="0" indent="0">
              <a:buNone/>
              <a:defRPr sz="3599"/>
            </a:lvl1pPr>
            <a:lvl2pPr marL="668180" indent="0">
              <a:buNone/>
              <a:defRPr sz="4092"/>
            </a:lvl2pPr>
            <a:lvl3pPr marL="1336360" indent="0">
              <a:buNone/>
              <a:defRPr sz="3508"/>
            </a:lvl3pPr>
            <a:lvl4pPr marL="2004540" indent="0">
              <a:buNone/>
              <a:defRPr sz="2923"/>
            </a:lvl4pPr>
            <a:lvl5pPr marL="2672721" indent="0">
              <a:buNone/>
              <a:defRPr sz="2923"/>
            </a:lvl5pPr>
            <a:lvl6pPr marL="3340900" indent="0">
              <a:buNone/>
              <a:defRPr sz="2923"/>
            </a:lvl6pPr>
            <a:lvl7pPr marL="4009081" indent="0">
              <a:buNone/>
              <a:defRPr sz="2923"/>
            </a:lvl7pPr>
            <a:lvl8pPr marL="4677261" indent="0">
              <a:buNone/>
              <a:defRPr sz="2923"/>
            </a:lvl8pPr>
            <a:lvl9pPr marL="5345441" indent="0">
              <a:buNone/>
              <a:defRPr sz="2923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19" y="2323271"/>
            <a:ext cx="3933109" cy="3810773"/>
          </a:xfrm>
        </p:spPr>
        <p:txBody>
          <a:bodyPr/>
          <a:lstStyle>
            <a:lvl1pPr marL="0" indent="0">
              <a:buNone/>
              <a:defRPr sz="1999"/>
            </a:lvl1pPr>
            <a:lvl2pPr marL="668180" indent="0">
              <a:buNone/>
              <a:defRPr sz="2046"/>
            </a:lvl2pPr>
            <a:lvl3pPr marL="1336360" indent="0">
              <a:buNone/>
              <a:defRPr sz="1753"/>
            </a:lvl3pPr>
            <a:lvl4pPr marL="2004540" indent="0">
              <a:buNone/>
              <a:defRPr sz="1462"/>
            </a:lvl4pPr>
            <a:lvl5pPr marL="2672721" indent="0">
              <a:buNone/>
              <a:defRPr sz="1462"/>
            </a:lvl5pPr>
            <a:lvl6pPr marL="3340900" indent="0">
              <a:buNone/>
              <a:defRPr sz="1462"/>
            </a:lvl6pPr>
            <a:lvl7pPr marL="4009081" indent="0">
              <a:buNone/>
              <a:defRPr sz="1462"/>
            </a:lvl7pPr>
            <a:lvl8pPr marL="4677261" indent="0">
              <a:buNone/>
              <a:defRPr sz="1462"/>
            </a:lvl8pPr>
            <a:lvl9pPr marL="5345441" indent="0">
              <a:buNone/>
              <a:defRPr sz="146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53D35-9699-4B1B-B89E-F519F54DD4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7C73D-9F9A-4C0A-88F8-EFE21963CF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7664" y="508258"/>
            <a:ext cx="2914716" cy="6078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3521" y="508258"/>
            <a:ext cx="8437666" cy="60782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A3CFC-1F6A-4639-BC10-5512BC8EFF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6098" y="1239313"/>
            <a:ext cx="11798833" cy="2515126"/>
          </a:xfrm>
        </p:spPr>
        <p:txBody>
          <a:bodyPr/>
          <a:lstStyle>
            <a:lvl4pPr marL="679780" indent="0"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98" y="3906844"/>
            <a:ext cx="11798833" cy="2679699"/>
          </a:xfrm>
        </p:spPr>
        <p:txBody>
          <a:bodyPr/>
          <a:lstStyle>
            <a:lvl4pPr marL="679780" indent="0"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6098" y="548640"/>
            <a:ext cx="11798833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FAB30-862A-4B6A-9A26-7B9166A3E49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/>
          <p:cNvSpPr>
            <a:spLocks noGrp="1"/>
          </p:cNvSpPr>
          <p:nvPr>
            <p:ph type="clipArt" sz="half" idx="1"/>
          </p:nvPr>
        </p:nvSpPr>
        <p:spPr>
          <a:xfrm>
            <a:off x="256100" y="1239317"/>
            <a:ext cx="5596381" cy="5347151"/>
          </a:xfrm>
        </p:spPr>
        <p:txBody>
          <a:bodyPr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66800" y="1239317"/>
            <a:ext cx="5746425" cy="5347151"/>
          </a:xfrm>
        </p:spPr>
        <p:txBody>
          <a:bodyPr/>
          <a:lstStyle>
            <a:lvl4pPr marL="679780" indent="0"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6098" y="548640"/>
            <a:ext cx="11798833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C1FD9-979D-4EE3-A78E-68716199577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98" y="548640"/>
            <a:ext cx="11798833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56098" y="1170432"/>
            <a:ext cx="11798833" cy="551383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A1FD4-ADD9-410C-BF6D-441AD369666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925"/>
            <a:ext cx="4115872" cy="640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 descr="C:\!!Templates\Cross-brand_Ppt_template\!!Cover_title_illustration_Final-1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566739"/>
            <a:ext cx="2820134" cy="3177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gray">
          <a:xfrm>
            <a:off x="3436427" y="6477000"/>
            <a:ext cx="5331033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290" tIns="30137" rIns="60290" bIns="30137"/>
          <a:lstStyle>
            <a:lvl1pPr algn="l" defTabSz="614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07975" algn="l" defTabSz="614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14363" algn="l" defTabSz="614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23925" algn="l" defTabSz="614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28725" algn="l" defTabSz="6143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685925" defTabSz="614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43125" defTabSz="614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00325" defTabSz="614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57525" defTabSz="6143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defRPr/>
            </a:pPr>
            <a:r>
              <a:rPr lang="en-US" sz="900" dirty="0" smtClean="0">
                <a:solidFill>
                  <a:srgbClr val="008AB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900" dirty="0" smtClean="0">
                <a:solidFill>
                  <a:srgbClr val="008AB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en-US" sz="900" dirty="0" smtClean="0">
                <a:solidFill>
                  <a:srgbClr val="008AB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Course materials may not be reproduced in whole or in part without the prior written permission of IBM.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5148108" y="6477000"/>
            <a:ext cx="1881541" cy="162720"/>
          </a:xfrm>
        </p:spPr>
        <p:txBody>
          <a:bodyPr>
            <a:noAutofit/>
          </a:bodyPr>
          <a:lstStyle>
            <a:lvl1pPr algn="l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4617600" y="1481328"/>
            <a:ext cx="7387200" cy="27108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30724" rIns="61448" bIns="30724" anchor="t"/>
          <a:lstStyle>
            <a:lvl1pPr>
              <a:defRPr sz="2799">
                <a:solidFill>
                  <a:srgbClr val="00649D"/>
                </a:solidFill>
              </a:defRPr>
            </a:lvl1pPr>
          </a:lstStyle>
          <a:p>
            <a:pPr lvl="0"/>
            <a:r>
              <a:rPr lang="en-US" noProof="0" dirty="0" smtClean="0"/>
              <a:t>Course title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6858000"/>
            <a:ext cx="12192127" cy="0"/>
          </a:xfrm>
          <a:prstGeom prst="line">
            <a:avLst/>
          </a:prstGeom>
          <a:solidFill>
            <a:srgbClr val="FDFDFD"/>
          </a:solidFill>
          <a:ln w="12700" cap="flat" cmpd="sng" algn="ctr">
            <a:solidFill>
              <a:srgbClr val="008AB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127" cy="425017"/>
          </a:xfrm>
          <a:prstGeom prst="rect">
            <a:avLst/>
          </a:prstGeom>
        </p:spPr>
      </p:pic>
      <p:pic>
        <p:nvPicPr>
          <p:cNvPr id="10" name="Picture 7" descr="C:\!!Templates\Cross-brand_Ppt_template\!!Cover_title_illustration_Final-1a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566739"/>
            <a:ext cx="2820134" cy="3177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 bwMode="auto">
          <a:xfrm>
            <a:off x="0" y="6858000"/>
            <a:ext cx="12192127" cy="0"/>
          </a:xfrm>
          <a:prstGeom prst="line">
            <a:avLst/>
          </a:prstGeom>
          <a:solidFill>
            <a:srgbClr val="FDFDFD"/>
          </a:solidFill>
          <a:ln w="12700" cap="flat" cmpd="sng" algn="ctr">
            <a:solidFill>
              <a:srgbClr val="008AB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127" cy="42501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!!Templates\Cross-brand_Ppt_template\Topic_diagonals_footer-ro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0955"/>
            <a:ext cx="4115872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0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4620770" y="1481328"/>
            <a:ext cx="6624352" cy="2165318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30724" rIns="61448" bIns="30724" anchor="t"/>
          <a:lstStyle>
            <a:lvl1pPr>
              <a:defRPr sz="2799">
                <a:solidFill>
                  <a:srgbClr val="00649D"/>
                </a:solidFill>
              </a:defRPr>
            </a:lvl1pPr>
          </a:lstStyle>
          <a:p>
            <a:pPr lvl="0"/>
            <a:r>
              <a:rPr lang="en-US" noProof="0" dirty="0" smtClean="0"/>
              <a:t>Topic/lesson title</a:t>
            </a:r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575300" y="6681674"/>
            <a:ext cx="1102784" cy="1651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ftr" sz="quarter" idx="11"/>
          </p:nvPr>
        </p:nvSpPr>
        <p:spPr>
          <a:xfrm>
            <a:off x="10126350" y="6681674"/>
            <a:ext cx="1906900" cy="176326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0" y="6858000"/>
            <a:ext cx="12192127" cy="0"/>
          </a:xfrm>
          <a:prstGeom prst="line">
            <a:avLst/>
          </a:prstGeom>
          <a:solidFill>
            <a:srgbClr val="FDFDFD"/>
          </a:solidFill>
          <a:ln w="12700" cap="flat" cmpd="sng" algn="ctr">
            <a:solidFill>
              <a:srgbClr val="008AB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0" y="6858000"/>
            <a:ext cx="12192127" cy="0"/>
          </a:xfrm>
          <a:prstGeom prst="line">
            <a:avLst/>
          </a:prstGeom>
          <a:solidFill>
            <a:srgbClr val="FDFDFD"/>
          </a:solidFill>
          <a:ln w="12700" cap="flat" cmpd="sng" algn="ctr">
            <a:solidFill>
              <a:srgbClr val="008AB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Co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97" y="768006"/>
            <a:ext cx="7250561" cy="551433"/>
          </a:xfrm>
        </p:spPr>
        <p:txBody>
          <a:bodyPr>
            <a:spAutoFit/>
          </a:bodyPr>
          <a:lstStyle>
            <a:lvl1pPr>
              <a:lnSpc>
                <a:spcPts val="4200"/>
              </a:lnSpc>
              <a:defRPr sz="4000" baseline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00106" y="2035864"/>
            <a:ext cx="1815023" cy="1398331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927620" y="2035864"/>
            <a:ext cx="1815023" cy="1398331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080545" y="2035864"/>
            <a:ext cx="1815023" cy="1398331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208063" y="2035864"/>
            <a:ext cx="1815023" cy="1398331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9348282" y="2035864"/>
            <a:ext cx="1815023" cy="1398331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200"/>
              </a:spcAft>
              <a:buFontTx/>
              <a:buNone/>
              <a:defRPr sz="1200" baseline="0">
                <a:solidFill>
                  <a:schemeClr val="accent5"/>
                </a:solidFill>
              </a:defRPr>
            </a:lvl1pPr>
            <a:lvl2pPr marL="11112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2pPr>
            <a:lvl3pPr marL="228600" indent="-171450">
              <a:tabLst/>
              <a:defRPr sz="1200" baseline="0">
                <a:solidFill>
                  <a:schemeClr val="bg1"/>
                </a:solidFill>
              </a:defRPr>
            </a:lvl3pPr>
            <a:lvl4pPr marL="401638" indent="-231775">
              <a:defRPr sz="1200" baseline="0">
                <a:solidFill>
                  <a:schemeClr val="bg1"/>
                </a:solidFill>
              </a:defRPr>
            </a:lvl4pPr>
            <a:lvl5pPr marL="687388" indent="-233363"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3485" y="6490233"/>
            <a:ext cx="410749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fld id="{655362CE-4ABE-4CB4-8947-B1242CDD9D94}" type="slidenum">
              <a:rPr lang="en-US" sz="600" baseline="0" smtClean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600" baseline="0" dirty="0">
              <a:solidFill>
                <a:srgbClr val="5A5A5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3454934" y="6490233"/>
            <a:ext cx="261527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600" baseline="0" dirty="0" smtClean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en-US" sz="600" baseline="0" dirty="0">
              <a:solidFill>
                <a:srgbClr val="5A5A5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17564" y="6490233"/>
            <a:ext cx="1589616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600" baseline="0" dirty="0" smtClean="0">
                <a:solidFill>
                  <a:srgbClr val="5A5A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IBM Corporation</a:t>
            </a:r>
            <a:endParaRPr lang="en-US" sz="600" baseline="0" dirty="0">
              <a:solidFill>
                <a:srgbClr val="5A5A5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07274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607274"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90789" y="1203089"/>
            <a:ext cx="10886813" cy="5080068"/>
          </a:xfrm>
        </p:spPr>
        <p:txBody>
          <a:bodyPr/>
          <a:lstStyle>
            <a:lvl2pPr marL="529343" indent="-210890">
              <a:buClr>
                <a:schemeClr val="tx1"/>
              </a:buClr>
              <a:buSzPct val="90000"/>
              <a:buFont typeface=".AppleSystemUIFont" charset="-120"/>
              <a:buChar char="–"/>
              <a:defRPr/>
            </a:lvl2pPr>
            <a:lvl3pPr marL="788723" indent="-229940">
              <a:buFont typeface="LucidaGrande" charset="0"/>
              <a:buChar char="-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170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531" indent="-228531">
              <a:buFont typeface="Arial" panose="020B0604020202020204" pitchFamily="34" charset="0"/>
              <a:buChar char="•"/>
              <a:defRPr/>
            </a:lvl1pPr>
            <a:lvl2pPr marL="457063" indent="-228531">
              <a:buFont typeface="Wingdings" panose="05000000000000000000" pitchFamily="2" charset="2"/>
              <a:buChar char="§"/>
              <a:defRPr/>
            </a:lvl2pPr>
            <a:lvl3pPr marL="685594" indent="-228531">
              <a:buFont typeface="Arial" panose="020B0604020202020204" pitchFamily="34" charset="0"/>
              <a:buChar char="−"/>
              <a:defRPr/>
            </a:lvl3pPr>
            <a:lvl4pPr marL="679780" indent="0"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98" y="1170432"/>
            <a:ext cx="11798833" cy="5513832"/>
          </a:xfrm>
        </p:spPr>
        <p:txBody>
          <a:bodyPr/>
          <a:lstStyle>
            <a:lvl1pPr marL="301661" indent="-301661">
              <a:buClr>
                <a:srgbClr val="00649D"/>
              </a:buClr>
              <a:buSzPct val="90000"/>
              <a:buFont typeface="+mj-lt"/>
              <a:buAutoNum type="arabicPeriod"/>
              <a:defRPr/>
            </a:lvl1pPr>
            <a:lvl2pPr marL="603323" indent="-301661">
              <a:buSzPct val="90000"/>
              <a:buFont typeface="+mj-lt"/>
              <a:buAutoNum type="alphaLcPeriod"/>
              <a:defRPr/>
            </a:lvl2pPr>
            <a:lvl3pPr marL="507448" indent="0">
              <a:buNone/>
              <a:defRPr/>
            </a:lvl3pPr>
            <a:lvl4pPr marL="679780" indent="0"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9056"/>
            <a:ext cx="4116229" cy="6408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923" y="1481328"/>
            <a:ext cx="6621980" cy="2167128"/>
          </a:xfrm>
        </p:spPr>
        <p:txBody>
          <a:bodyPr anchor="b"/>
          <a:lstStyle>
            <a:lvl1pPr>
              <a:defRPr sz="27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8923" y="3688172"/>
            <a:ext cx="6657604" cy="1499245"/>
          </a:xfrm>
        </p:spPr>
        <p:txBody>
          <a:bodyPr/>
          <a:lstStyle>
            <a:lvl1pPr marL="0" indent="0">
              <a:buNone/>
              <a:defRPr sz="1999"/>
            </a:lvl1pPr>
            <a:lvl2pPr marL="668180" indent="0">
              <a:buNone/>
              <a:defRPr sz="2923"/>
            </a:lvl2pPr>
            <a:lvl3pPr marL="1336360" indent="0">
              <a:buNone/>
              <a:defRPr sz="2630"/>
            </a:lvl3pPr>
            <a:lvl4pPr marL="2004540" indent="0">
              <a:buNone/>
              <a:defRPr sz="2338"/>
            </a:lvl4pPr>
            <a:lvl5pPr marL="2672721" indent="0">
              <a:buNone/>
              <a:defRPr sz="2338"/>
            </a:lvl5pPr>
            <a:lvl6pPr marL="3340900" indent="0">
              <a:buNone/>
              <a:defRPr sz="2338"/>
            </a:lvl6pPr>
            <a:lvl7pPr marL="4009081" indent="0">
              <a:buNone/>
              <a:defRPr sz="2338"/>
            </a:lvl7pPr>
            <a:lvl8pPr marL="4677261" indent="0">
              <a:buNone/>
              <a:defRPr sz="2338"/>
            </a:lvl8pPr>
            <a:lvl9pPr marL="5345441" indent="0">
              <a:buNone/>
              <a:defRPr sz="233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FEF3C-BFF5-4598-9D1B-1BD302EA27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99" y="1170432"/>
            <a:ext cx="5676190" cy="5368037"/>
          </a:xfrm>
        </p:spPr>
        <p:txBody>
          <a:bodyPr/>
          <a:lstStyle>
            <a:lvl4pPr marL="679780" indent="0"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5663" y="1170432"/>
            <a:ext cx="5676190" cy="5368037"/>
          </a:xfrm>
        </p:spPr>
        <p:txBody>
          <a:bodyPr/>
          <a:lstStyle>
            <a:lvl4pPr marL="679780" indent="0">
              <a:buNone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98" y="548640"/>
            <a:ext cx="11798833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100" y="1600200"/>
            <a:ext cx="5487829" cy="914400"/>
          </a:xfrm>
        </p:spPr>
        <p:txBody>
          <a:bodyPr anchor="b"/>
          <a:lstStyle>
            <a:lvl1pPr marL="0" indent="0">
              <a:buNone/>
              <a:defRPr sz="1999" b="1"/>
            </a:lvl1pPr>
            <a:lvl2pPr marL="668180" indent="0">
              <a:buNone/>
              <a:defRPr sz="2923" b="1"/>
            </a:lvl2pPr>
            <a:lvl3pPr marL="1336360" indent="0">
              <a:buNone/>
              <a:defRPr sz="2630" b="1"/>
            </a:lvl3pPr>
            <a:lvl4pPr marL="2004540" indent="0">
              <a:buNone/>
              <a:defRPr sz="2338" b="1"/>
            </a:lvl4pPr>
            <a:lvl5pPr marL="2672721" indent="0">
              <a:buNone/>
              <a:defRPr sz="2338" b="1"/>
            </a:lvl5pPr>
            <a:lvl6pPr marL="3340900" indent="0">
              <a:buNone/>
              <a:defRPr sz="2338" b="1"/>
            </a:lvl6pPr>
            <a:lvl7pPr marL="4009081" indent="0">
              <a:buNone/>
              <a:defRPr sz="2338" b="1"/>
            </a:lvl7pPr>
            <a:lvl8pPr marL="4677261" indent="0">
              <a:buNone/>
              <a:defRPr sz="2338" b="1"/>
            </a:lvl8pPr>
            <a:lvl9pPr marL="5345441" indent="0">
              <a:buNone/>
              <a:defRPr sz="233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100" y="2514600"/>
            <a:ext cx="5487829" cy="3657600"/>
          </a:xfrm>
        </p:spPr>
        <p:txBody>
          <a:bodyPr/>
          <a:lstStyle>
            <a:lvl1pPr>
              <a:defRPr sz="1999"/>
            </a:lvl1pPr>
            <a:lvl2pPr marL="644459" indent="-342797">
              <a:buFont typeface="Wingdings" panose="05000000000000000000" pitchFamily="2" charset="2"/>
              <a:buChar char="§"/>
              <a:defRPr sz="1799"/>
            </a:lvl2pPr>
            <a:lvl3pPr>
              <a:defRPr sz="1600"/>
            </a:lvl3pPr>
            <a:lvl4pPr marL="679780" indent="0">
              <a:buNone/>
              <a:defRPr sz="1753"/>
            </a:lvl4pPr>
            <a:lvl5pPr>
              <a:defRPr sz="1608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024" y="1600200"/>
            <a:ext cx="5487829" cy="914400"/>
          </a:xfrm>
        </p:spPr>
        <p:txBody>
          <a:bodyPr anchor="b"/>
          <a:lstStyle>
            <a:lvl1pPr marL="0" indent="0">
              <a:buNone/>
              <a:defRPr sz="1999" b="1"/>
            </a:lvl1pPr>
            <a:lvl2pPr marL="668180" indent="0">
              <a:buNone/>
              <a:defRPr sz="2923" b="1"/>
            </a:lvl2pPr>
            <a:lvl3pPr marL="1336360" indent="0">
              <a:buNone/>
              <a:defRPr sz="2630" b="1"/>
            </a:lvl3pPr>
            <a:lvl4pPr marL="2004540" indent="0">
              <a:buNone/>
              <a:defRPr sz="2338" b="1"/>
            </a:lvl4pPr>
            <a:lvl5pPr marL="2672721" indent="0">
              <a:buNone/>
              <a:defRPr sz="2338" b="1"/>
            </a:lvl5pPr>
            <a:lvl6pPr marL="3340900" indent="0">
              <a:buNone/>
              <a:defRPr sz="2338" b="1"/>
            </a:lvl6pPr>
            <a:lvl7pPr marL="4009081" indent="0">
              <a:buNone/>
              <a:defRPr sz="2338" b="1"/>
            </a:lvl7pPr>
            <a:lvl8pPr marL="4677261" indent="0">
              <a:buNone/>
              <a:defRPr sz="2338" b="1"/>
            </a:lvl8pPr>
            <a:lvl9pPr marL="5345441" indent="0">
              <a:buNone/>
              <a:defRPr sz="233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024" y="2514600"/>
            <a:ext cx="5487829" cy="3657600"/>
          </a:xfrm>
        </p:spPr>
        <p:txBody>
          <a:bodyPr/>
          <a:lstStyle>
            <a:lvl1pPr>
              <a:defRPr sz="1999"/>
            </a:lvl1pPr>
            <a:lvl2pPr marL="644459" indent="-342797">
              <a:buFont typeface="Wingdings" panose="05000000000000000000" pitchFamily="2" charset="2"/>
              <a:buChar char="§"/>
              <a:defRPr sz="1799"/>
            </a:lvl2pPr>
            <a:lvl3pPr>
              <a:defRPr sz="1600"/>
            </a:lvl3pPr>
            <a:lvl4pPr marL="679780" indent="0">
              <a:buNone/>
              <a:defRPr sz="1753"/>
            </a:lvl4pPr>
            <a:lvl5pPr>
              <a:defRPr sz="1608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031B8-DB9D-417A-AA11-302E152BB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8E78C-0F93-4A43-ACD8-0787B77EB95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ADBCB-90C9-40AA-B762-FAACEAF55A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98" y="548640"/>
            <a:ext cx="11798833" cy="457200"/>
          </a:xfrm>
        </p:spPr>
        <p:txBody>
          <a:bodyPr anchor="b"/>
          <a:lstStyle>
            <a:lvl1pPr>
              <a:defRPr sz="23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4555" y="1287147"/>
            <a:ext cx="6171023" cy="4873705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 marL="679780" indent="0">
              <a:buNone/>
              <a:defRPr sz="1535"/>
            </a:lvl4pPr>
            <a:lvl5pPr>
              <a:defRPr sz="1535"/>
            </a:lvl5pPr>
            <a:lvl6pPr>
              <a:defRPr sz="2923"/>
            </a:lvl6pPr>
            <a:lvl7pPr>
              <a:defRPr sz="2923"/>
            </a:lvl7pPr>
            <a:lvl8pPr>
              <a:defRPr sz="2923"/>
            </a:lvl8pPr>
            <a:lvl9pPr>
              <a:defRPr sz="29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19" y="2359367"/>
            <a:ext cx="3933109" cy="3810773"/>
          </a:xfrm>
        </p:spPr>
        <p:txBody>
          <a:bodyPr/>
          <a:lstStyle>
            <a:lvl1pPr marL="0" indent="0">
              <a:buNone/>
              <a:defRPr sz="2399"/>
            </a:lvl1pPr>
            <a:lvl2pPr marL="668180" indent="0">
              <a:buNone/>
              <a:defRPr sz="2046"/>
            </a:lvl2pPr>
            <a:lvl3pPr marL="1336360" indent="0">
              <a:buNone/>
              <a:defRPr sz="1753"/>
            </a:lvl3pPr>
            <a:lvl4pPr marL="2004540" indent="0">
              <a:buNone/>
              <a:defRPr sz="1462"/>
            </a:lvl4pPr>
            <a:lvl5pPr marL="2672721" indent="0">
              <a:buNone/>
              <a:defRPr sz="1462"/>
            </a:lvl5pPr>
            <a:lvl6pPr marL="3340900" indent="0">
              <a:buNone/>
              <a:defRPr sz="1462"/>
            </a:lvl6pPr>
            <a:lvl7pPr marL="4009081" indent="0">
              <a:buNone/>
              <a:defRPr sz="1462"/>
            </a:lvl7pPr>
            <a:lvl8pPr marL="4677261" indent="0">
              <a:buNone/>
              <a:defRPr sz="1462"/>
            </a:lvl8pPr>
            <a:lvl9pPr marL="5345441" indent="0">
              <a:buNone/>
              <a:defRPr sz="146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6EA12-0A65-48B3-8B6B-D991D308EF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tags" Target="../tags/tag1.xml"/><Relationship Id="rId22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58607" y="550122"/>
            <a:ext cx="11798833" cy="4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6098" y="1165722"/>
            <a:ext cx="11798833" cy="5513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799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75300" y="6681674"/>
            <a:ext cx="1102784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35998" bIns="35998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 b="1">
                <a:solidFill>
                  <a:srgbClr val="008AB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E8191D-B835-45D5-91BE-8CAFF430D3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10113285" y="6681674"/>
            <a:ext cx="1919966" cy="176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22" bIns="0" numCol="1" anchor="t" anchorCtr="0" compatLnSpc="1">
            <a:prstTxWarp prst="textNoShape">
              <a:avLst/>
            </a:prstTxWarp>
            <a:normAutofit/>
          </a:bodyPr>
          <a:lstStyle>
            <a:lvl1pPr algn="r" eaLnBrk="1" hangingPunct="1">
              <a:buFontTx/>
              <a:buNone/>
              <a:defRPr sz="900">
                <a:solidFill>
                  <a:srgbClr val="008AB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  <p:sp>
        <p:nvSpPr>
          <p:cNvPr id="7" name="Text Box 2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14529" y="6681677"/>
            <a:ext cx="50461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614363">
              <a:spcAft>
                <a:spcPct val="25000"/>
              </a:spcAft>
              <a:buClr>
                <a:srgbClr val="008ABF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07975" indent="-228600" defTabSz="614363">
              <a:spcAft>
                <a:spcPct val="25000"/>
              </a:spcAft>
              <a:buClr>
                <a:srgbClr val="008ABF"/>
              </a:buClr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614363" indent="-223838" defTabSz="614363">
              <a:spcAft>
                <a:spcPct val="25000"/>
              </a:spcAft>
              <a:buClr>
                <a:srgbClr val="008ABF"/>
              </a:buClr>
              <a:buChar char="•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22338" indent="-214313" defTabSz="614363"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–"/>
              <a:defRPr sz="17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228725" indent="-223838" defTabSz="614363"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685925" indent="-223838" defTabSz="614363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143125" indent="-223838" defTabSz="614363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600325" indent="-223838" defTabSz="614363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057525" indent="-223838" defTabSz="614363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sz="900" dirty="0" smtClean="0">
                <a:solidFill>
                  <a:srgbClr val="008AB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Introduction to Helm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0" y="6858000"/>
            <a:ext cx="12192127" cy="0"/>
          </a:xfrm>
          <a:prstGeom prst="line">
            <a:avLst/>
          </a:prstGeom>
          <a:solidFill>
            <a:srgbClr val="FDFDFD"/>
          </a:solidFill>
          <a:ln w="12700" cap="flat" cmpd="sng" algn="ctr">
            <a:solidFill>
              <a:srgbClr val="008AB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"/>
            <a:ext cx="12192127" cy="42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0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9666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99" b="1" i="0" u="none" kern="1200">
          <a:solidFill>
            <a:srgbClr val="00649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896669" rtl="0" eaLnBrk="1" fontAlgn="base" hangingPunct="1">
        <a:spcBef>
          <a:spcPct val="0"/>
        </a:spcBef>
        <a:spcAft>
          <a:spcPct val="0"/>
        </a:spcAft>
        <a:defRPr sz="2299" b="1">
          <a:solidFill>
            <a:srgbClr val="008ABF"/>
          </a:solidFill>
          <a:latin typeface="Arial" panose="020B0604020202020204" pitchFamily="34" charset="0"/>
        </a:defRPr>
      </a:lvl2pPr>
      <a:lvl3pPr algn="l" defTabSz="896669" rtl="0" eaLnBrk="1" fontAlgn="base" hangingPunct="1">
        <a:spcBef>
          <a:spcPct val="0"/>
        </a:spcBef>
        <a:spcAft>
          <a:spcPct val="0"/>
        </a:spcAft>
        <a:defRPr sz="2299" b="1">
          <a:solidFill>
            <a:srgbClr val="008ABF"/>
          </a:solidFill>
          <a:latin typeface="Arial" panose="020B0604020202020204" pitchFamily="34" charset="0"/>
        </a:defRPr>
      </a:lvl3pPr>
      <a:lvl4pPr algn="l" defTabSz="896669" rtl="0" eaLnBrk="1" fontAlgn="base" hangingPunct="1">
        <a:spcBef>
          <a:spcPct val="0"/>
        </a:spcBef>
        <a:spcAft>
          <a:spcPct val="0"/>
        </a:spcAft>
        <a:defRPr sz="2299" b="1">
          <a:solidFill>
            <a:srgbClr val="008ABF"/>
          </a:solidFill>
          <a:latin typeface="Arial" panose="020B0604020202020204" pitchFamily="34" charset="0"/>
        </a:defRPr>
      </a:lvl4pPr>
      <a:lvl5pPr algn="l" defTabSz="896669" rtl="0" eaLnBrk="1" fontAlgn="base" hangingPunct="1">
        <a:spcBef>
          <a:spcPct val="0"/>
        </a:spcBef>
        <a:spcAft>
          <a:spcPct val="0"/>
        </a:spcAft>
        <a:defRPr sz="2299" b="1">
          <a:solidFill>
            <a:srgbClr val="008ABF"/>
          </a:solidFill>
          <a:latin typeface="Arial" panose="020B0604020202020204" pitchFamily="34" charset="0"/>
        </a:defRPr>
      </a:lvl5pPr>
      <a:lvl6pPr marL="668180" algn="l" defTabSz="897868" rtl="0" eaLnBrk="1" fontAlgn="base" hangingPunct="1">
        <a:spcBef>
          <a:spcPct val="0"/>
        </a:spcBef>
        <a:spcAft>
          <a:spcPct val="0"/>
        </a:spcAft>
        <a:defRPr sz="2338" b="1">
          <a:solidFill>
            <a:srgbClr val="1966B2"/>
          </a:solidFill>
          <a:latin typeface="Arial" panose="020B0604020202020204" pitchFamily="34" charset="0"/>
        </a:defRPr>
      </a:lvl6pPr>
      <a:lvl7pPr marL="1336360" algn="l" defTabSz="897868" rtl="0" eaLnBrk="1" fontAlgn="base" hangingPunct="1">
        <a:spcBef>
          <a:spcPct val="0"/>
        </a:spcBef>
        <a:spcAft>
          <a:spcPct val="0"/>
        </a:spcAft>
        <a:defRPr sz="2338" b="1">
          <a:solidFill>
            <a:srgbClr val="1966B2"/>
          </a:solidFill>
          <a:latin typeface="Arial" panose="020B0604020202020204" pitchFamily="34" charset="0"/>
        </a:defRPr>
      </a:lvl7pPr>
      <a:lvl8pPr marL="2004540" algn="l" defTabSz="897868" rtl="0" eaLnBrk="1" fontAlgn="base" hangingPunct="1">
        <a:spcBef>
          <a:spcPct val="0"/>
        </a:spcBef>
        <a:spcAft>
          <a:spcPct val="0"/>
        </a:spcAft>
        <a:defRPr sz="2338" b="1">
          <a:solidFill>
            <a:srgbClr val="1966B2"/>
          </a:solidFill>
          <a:latin typeface="Arial" panose="020B0604020202020204" pitchFamily="34" charset="0"/>
        </a:defRPr>
      </a:lvl8pPr>
      <a:lvl9pPr marL="2672721" algn="l" defTabSz="897868" rtl="0" eaLnBrk="1" fontAlgn="base" hangingPunct="1">
        <a:spcBef>
          <a:spcPct val="0"/>
        </a:spcBef>
        <a:spcAft>
          <a:spcPct val="0"/>
        </a:spcAft>
        <a:defRPr sz="2338" b="1">
          <a:solidFill>
            <a:srgbClr val="1966B2"/>
          </a:solidFill>
          <a:latin typeface="Arial" panose="020B0604020202020204" pitchFamily="34" charset="0"/>
        </a:defRPr>
      </a:lvl9pPr>
    </p:titleStyle>
    <p:bodyStyle>
      <a:lvl1pPr marL="228531" indent="-228531" algn="l" defTabSz="896669" rtl="0" eaLnBrk="1" fontAlgn="base" hangingPunct="1">
        <a:lnSpc>
          <a:spcPct val="100000"/>
        </a:lnSpc>
        <a:spcBef>
          <a:spcPts val="900"/>
        </a:spcBef>
        <a:spcAft>
          <a:spcPts val="0"/>
        </a:spcAft>
        <a:buClr>
          <a:srgbClr val="00649D"/>
        </a:buClr>
        <a:buSzPct val="100000"/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063" indent="-228531" algn="l" defTabSz="896669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00649D"/>
        </a:buClr>
        <a:buSzPct val="80000"/>
        <a:buFont typeface="Wingdings" panose="05000000000000000000" pitchFamily="2" charset="2"/>
        <a:buChar char="§"/>
        <a:defRPr sz="1799" b="0" i="0" u="none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594" indent="-228531" algn="l" defTabSz="896669" rtl="0" eaLnBrk="1" fontAlgn="base" hangingPunct="1">
        <a:lnSpc>
          <a:spcPct val="100000"/>
        </a:lnSpc>
        <a:spcBef>
          <a:spcPts val="200"/>
        </a:spcBef>
        <a:spcAft>
          <a:spcPts val="0"/>
        </a:spcAft>
        <a:buClr>
          <a:srgbClr val="00649D"/>
        </a:buClr>
        <a:buSzPct val="80000"/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0833" indent="0" algn="l" defTabSz="896669" rtl="0" eaLnBrk="1" fontAlgn="base" hangingPunct="1">
        <a:spcBef>
          <a:spcPct val="0"/>
        </a:spcBef>
        <a:spcAft>
          <a:spcPct val="25000"/>
        </a:spcAft>
        <a:buClr>
          <a:srgbClr val="1966B2"/>
        </a:buClr>
        <a:buFont typeface="Arial" panose="020B0604020202020204" pitchFamily="34" charset="0"/>
        <a:buNone/>
        <a:defRPr sz="1699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22026" indent="-223771" algn="l" defTabSz="896669" rtl="0" eaLnBrk="1" fontAlgn="base" hangingPunct="1">
        <a:spcBef>
          <a:spcPct val="0"/>
        </a:spcBef>
        <a:spcAft>
          <a:spcPct val="25000"/>
        </a:spcAft>
        <a:buClr>
          <a:srgbClr val="1966B2"/>
        </a:buClr>
        <a:buFont typeface="Arial" panose="020B0604020202020204" pitchFamily="34" charset="0"/>
        <a:buChar char="&gt;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674991" indent="-334090" algn="l" defTabSz="1336360" rtl="0" eaLnBrk="1" latinLnBrk="0" hangingPunct="1">
        <a:lnSpc>
          <a:spcPct val="90000"/>
        </a:lnSpc>
        <a:spcBef>
          <a:spcPts val="731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6pPr>
      <a:lvl7pPr marL="4343171" indent="-334090" algn="l" defTabSz="1336360" rtl="0" eaLnBrk="1" latinLnBrk="0" hangingPunct="1">
        <a:lnSpc>
          <a:spcPct val="90000"/>
        </a:lnSpc>
        <a:spcBef>
          <a:spcPts val="731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7pPr>
      <a:lvl8pPr marL="5011351" indent="-334090" algn="l" defTabSz="1336360" rtl="0" eaLnBrk="1" latinLnBrk="0" hangingPunct="1">
        <a:lnSpc>
          <a:spcPct val="90000"/>
        </a:lnSpc>
        <a:spcBef>
          <a:spcPts val="731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8pPr>
      <a:lvl9pPr marL="5679532" indent="-334090" algn="l" defTabSz="1336360" rtl="0" eaLnBrk="1" latinLnBrk="0" hangingPunct="1">
        <a:lnSpc>
          <a:spcPct val="90000"/>
        </a:lnSpc>
        <a:spcBef>
          <a:spcPts val="731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36360" rtl="0" eaLnBrk="1" latinLnBrk="0" hangingPunct="1">
        <a:defRPr sz="2630" kern="1200">
          <a:solidFill>
            <a:schemeClr val="tx1"/>
          </a:solidFill>
          <a:latin typeface="+mn-lt"/>
          <a:ea typeface="+mn-ea"/>
          <a:cs typeface="+mn-cs"/>
        </a:defRPr>
      </a:lvl1pPr>
      <a:lvl2pPr marL="668180" algn="l" defTabSz="1336360" rtl="0" eaLnBrk="1" latinLnBrk="0" hangingPunct="1">
        <a:defRPr sz="2630" kern="1200">
          <a:solidFill>
            <a:schemeClr val="tx1"/>
          </a:solidFill>
          <a:latin typeface="+mn-lt"/>
          <a:ea typeface="+mn-ea"/>
          <a:cs typeface="+mn-cs"/>
        </a:defRPr>
      </a:lvl2pPr>
      <a:lvl3pPr marL="1336360" algn="l" defTabSz="1336360" rtl="0" eaLnBrk="1" latinLnBrk="0" hangingPunct="1">
        <a:defRPr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004540" algn="l" defTabSz="1336360" rtl="0" eaLnBrk="1" latinLnBrk="0" hangingPunct="1">
        <a:defRPr sz="2630" kern="1200">
          <a:solidFill>
            <a:schemeClr val="tx1"/>
          </a:solidFill>
          <a:latin typeface="+mn-lt"/>
          <a:ea typeface="+mn-ea"/>
          <a:cs typeface="+mn-cs"/>
        </a:defRPr>
      </a:lvl4pPr>
      <a:lvl5pPr marL="2672721" algn="l" defTabSz="1336360" rtl="0" eaLnBrk="1" latinLnBrk="0" hangingPunct="1">
        <a:defRPr sz="2630" kern="1200">
          <a:solidFill>
            <a:schemeClr val="tx1"/>
          </a:solidFill>
          <a:latin typeface="+mn-lt"/>
          <a:ea typeface="+mn-ea"/>
          <a:cs typeface="+mn-cs"/>
        </a:defRPr>
      </a:lvl5pPr>
      <a:lvl6pPr marL="3340900" algn="l" defTabSz="1336360" rtl="0" eaLnBrk="1" latinLnBrk="0" hangingPunct="1">
        <a:defRPr sz="2630" kern="1200">
          <a:solidFill>
            <a:schemeClr val="tx1"/>
          </a:solidFill>
          <a:latin typeface="+mn-lt"/>
          <a:ea typeface="+mn-ea"/>
          <a:cs typeface="+mn-cs"/>
        </a:defRPr>
      </a:lvl6pPr>
      <a:lvl7pPr marL="4009081" algn="l" defTabSz="1336360" rtl="0" eaLnBrk="1" latinLnBrk="0" hangingPunct="1">
        <a:defRPr sz="2630" kern="1200">
          <a:solidFill>
            <a:schemeClr val="tx1"/>
          </a:solidFill>
          <a:latin typeface="+mn-lt"/>
          <a:ea typeface="+mn-ea"/>
          <a:cs typeface="+mn-cs"/>
        </a:defRPr>
      </a:lvl7pPr>
      <a:lvl8pPr marL="4677261" algn="l" defTabSz="1336360" rtl="0" eaLnBrk="1" latinLnBrk="0" hangingPunct="1">
        <a:defRPr sz="2630" kern="1200">
          <a:solidFill>
            <a:schemeClr val="tx1"/>
          </a:solidFill>
          <a:latin typeface="+mn-lt"/>
          <a:ea typeface="+mn-ea"/>
          <a:cs typeface="+mn-cs"/>
        </a:defRPr>
      </a:lvl8pPr>
      <a:lvl9pPr marL="5345441" algn="l" defTabSz="1336360" rtl="0" eaLnBrk="1" latinLnBrk="0" hangingPunct="1">
        <a:defRPr sz="2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ubernetes/chart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helm.sh/" TargetMode="External"/><Relationship Id="rId4" Type="http://schemas.openxmlformats.org/officeDocument/2006/relationships/hyperlink" Target="https://github.com/kubernetes/helm" TargetMode="External"/><Relationship Id="rId5" Type="http://schemas.openxmlformats.org/officeDocument/2006/relationships/hyperlink" Target="https://github.com/kubernetes/helm/blob/master/docs/index.md" TargetMode="External"/><Relationship Id="rId6" Type="http://schemas.openxmlformats.org/officeDocument/2006/relationships/hyperlink" Target="https://www.youtube.com/watch?v=zBc1goRfk3k" TargetMode="External"/><Relationship Id="rId7" Type="http://schemas.openxmlformats.org/officeDocument/2006/relationships/hyperlink" Target="https://docs.helm.sh/using_helm/#installing-hel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elm.sh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charts/tree/master/stable" TargetMode="External"/><Relationship Id="rId4" Type="http://schemas.openxmlformats.org/officeDocument/2006/relationships/hyperlink" Target="https://golang.org/pkg/text/template" TargetMode="External"/><Relationship Id="rId5" Type="http://schemas.openxmlformats.org/officeDocument/2006/relationships/hyperlink" Target="https://godoc.org/github.com/Masterminds/sprig" TargetMode="External"/><Relationship Id="rId6" Type="http://schemas.openxmlformats.org/officeDocument/2006/relationships/hyperlink" Target="https://deis.com/blog/2016/getting-started-authoring-helm-charts" TargetMode="External"/><Relationship Id="rId7" Type="http://schemas.openxmlformats.org/officeDocument/2006/relationships/hyperlink" Target="https://docs.bitnami.com/kubernetes/how-to/create-your-first-helm-chart" TargetMode="External"/><Relationship Id="rId8" Type="http://schemas.openxmlformats.org/officeDocument/2006/relationships/hyperlink" Target="https://www.influxdata.com/packaged-kubernetes-deployments-writing-helm-char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ubernetes/helm/tree/master/docs/exampl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helm.sh/using_helm/#installing-helm" TargetMode="External"/><Relationship Id="rId3" Type="http://schemas.openxmlformats.org/officeDocument/2006/relationships/hyperlink" Target="https://github.com/kubernetes/helm/release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Helm</a:t>
            </a:r>
            <a:endParaRPr lang="en-US" dirty="0"/>
          </a:p>
        </p:txBody>
      </p:sp>
      <p:pic>
        <p:nvPicPr>
          <p:cNvPr id="1026" name="Picture 2" descr="mage result for kubernetes hel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30" y="2993137"/>
            <a:ext cx="12192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646" y="2553033"/>
            <a:ext cx="2548128" cy="251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34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Repositories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helm repo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list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NAME  	URL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stable	https://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kubernetes-charts.storage.googleapis.com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helm search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jenkins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NAME          	VERSION	DESCRIPTION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stable/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jenkins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	0.1.14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Jenkins Helm chart for Kubernetes.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helm repo add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my-charts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https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://my-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charts.storage.googleapis.com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helm repo list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NAME  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stable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https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://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kubernetes-charts.storage.googleapis.com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my-charts	https://my-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charts.storage.googleapis.com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5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 Application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56099" y="1647930"/>
            <a:ext cx="6876120" cy="503374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helm search 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mysql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NAME               	VERSION	DESCRIPTION</a:t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stable/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mysql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0.1.1	Chart for MySQL</a:t>
            </a:r>
          </a:p>
          <a:p>
            <a:pPr marL="0" indent="0">
              <a:buNone/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helm install stable/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mysql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Fetched stable/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mysql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to mysql-0.1.1.tgz</a:t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NAME: loping-toad</a:t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LAST DEPLOYED: Thu Oct 20 14:54:24 2016</a:t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NAMESPACE: default</a:t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STATUS: DEPLOYED</a:t>
            </a:r>
          </a:p>
          <a:p>
            <a:pPr marL="0" indent="0"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RESOURCES:</a:t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==&gt; v1/Secret</a:t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NAME		TYPE	DATA	AGE</a:t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loping-toad-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mysql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Opaque	2	3s</a:t>
            </a:r>
          </a:p>
          <a:p>
            <a:pPr marL="0" indent="0"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==&gt; v1/Service</a:t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NAME		CLUSTER-IP	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EXTERNAL-IP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PORT(S)	AGE</a:t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loping-toad-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mysql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192.168.1.5	&lt;none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	3306/TCP	3s</a:t>
            </a:r>
            <a:endParaRPr lang="en-US" sz="12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==&gt;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extensions/Deployment</a:t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NAME		DESIRED	CURRENT	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UP-TO-DATE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AVAILABLE	AGE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loping-toad-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mysql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1	0	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	0	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3s</a:t>
            </a:r>
            <a:endParaRPr lang="en-US" sz="12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==&gt; v1/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PersistentVolumeClaim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NAME		STATUS	VOLUME	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CAPACITY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ACCESSMODES	AGE</a:t>
            </a:r>
            <a:br>
              <a:rPr lang="en-US" sz="12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loping-toad-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mysql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	Pending 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7335297" y="1647930"/>
            <a:ext cx="4516556" cy="4890539"/>
          </a:xfrm>
        </p:spPr>
        <p:txBody>
          <a:bodyPr/>
          <a:lstStyle/>
          <a:p>
            <a:r>
              <a:rPr lang="en-US" dirty="0" smtClean="0"/>
              <a:t>Install output</a:t>
            </a:r>
          </a:p>
          <a:p>
            <a:pPr lvl="1"/>
            <a:r>
              <a:rPr lang="en-US" dirty="0" smtClean="0"/>
              <a:t>Details about the release</a:t>
            </a:r>
          </a:p>
          <a:p>
            <a:pPr lvl="1"/>
            <a:r>
              <a:rPr lang="en-US" dirty="0" smtClean="0"/>
              <a:t>Details about its resources</a:t>
            </a:r>
          </a:p>
          <a:p>
            <a:r>
              <a:rPr lang="en-US" dirty="0" smtClean="0"/>
              <a:t>Chart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stable/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mysql</a:t>
            </a:r>
            <a:endParaRPr lang="en-US" dirty="0"/>
          </a:p>
          <a:p>
            <a:r>
              <a:rPr lang="en-US" dirty="0" smtClean="0"/>
              <a:t>Release name</a:t>
            </a:r>
          </a:p>
          <a:p>
            <a:pPr lvl="1"/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loping-toad</a:t>
            </a:r>
            <a:r>
              <a:rPr lang="en-US" dirty="0" smtClean="0"/>
              <a:t> (</a:t>
            </a:r>
            <a:r>
              <a:rPr lang="en-US" dirty="0"/>
              <a:t>a</a:t>
            </a:r>
            <a:r>
              <a:rPr lang="en-US" dirty="0" smtClean="0"/>
              <a:t>uto generated)</a:t>
            </a:r>
            <a:endParaRPr lang="en-US" dirty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Four total, one of each type</a:t>
            </a:r>
          </a:p>
          <a:p>
            <a:pPr lvl="1"/>
            <a:r>
              <a:rPr lang="en-US" dirty="0" smtClean="0"/>
              <a:t>All named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loping-toad-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mysql</a:t>
            </a:r>
            <a:endParaRPr lang="en-US" dirty="0" smtClean="0"/>
          </a:p>
          <a:p>
            <a:pPr lvl="1"/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Secret</a:t>
            </a:r>
          </a:p>
          <a:p>
            <a:pPr lvl="1"/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Service</a:t>
            </a:r>
          </a:p>
          <a:p>
            <a:pPr lvl="1"/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Deployment</a:t>
            </a:r>
          </a:p>
          <a:p>
            <a:pPr lvl="1"/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PersistentVolumeClaim</a:t>
            </a:r>
            <a:endParaRPr lang="en-US" sz="18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256098" y="1165722"/>
            <a:ext cx="11798833" cy="48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7996" rIns="0" bIns="0" numCol="1" anchor="t" anchorCtr="0" compatLnSpc="1">
            <a:prstTxWarp prst="textNoShape">
              <a:avLst/>
            </a:prstTxWarp>
          </a:bodyPr>
          <a:lstStyle>
            <a:lvl1pPr marL="228531" indent="-228531" algn="l" defTabSz="896669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49D"/>
              </a:buClr>
              <a:buSzPct val="100000"/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063" indent="-228531" algn="l" defTabSz="896669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649D"/>
              </a:buClr>
              <a:buSzPct val="80000"/>
              <a:buFont typeface="Wingdings" panose="05000000000000000000" pitchFamily="2" charset="2"/>
              <a:buChar char="§"/>
              <a:defRPr sz="1799" b="0" i="0" u="none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594" indent="-228531" algn="l" defTabSz="896669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649D"/>
              </a:buClr>
              <a:buSzPct val="80000"/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79780" indent="0" algn="l" defTabSz="896669" rtl="0" eaLnBrk="1" fontAlgn="base" hangingPunct="1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None/>
              <a:defRPr sz="169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22026" indent="-223771" algn="l" defTabSz="896669" rtl="0" eaLnBrk="1" fontAlgn="base" hangingPunct="1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74991" indent="-33409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Char char="•"/>
              <a:defRPr sz="2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43171" indent="-33409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Char char="•"/>
              <a:defRPr sz="2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11351" indent="-33409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Char char="•"/>
              <a:defRPr sz="2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79532" indent="-33409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Char char="•"/>
              <a:defRPr sz="2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deploy an application into Kubernetes, install that application’s Helm chart</a:t>
            </a:r>
          </a:p>
        </p:txBody>
      </p:sp>
    </p:spTree>
    <p:extLst>
      <p:ext uri="{BB962C8B-B14F-4D97-AF65-F5344CB8AC3E}">
        <p14:creationId xmlns:p14="http://schemas.microsoft.com/office/powerpoint/2010/main" val="1689828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values are stored in the chart</a:t>
            </a:r>
          </a:p>
          <a:p>
            <a:pPr marL="228532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&lt;chart-path&gt;/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values.yaml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Helm CLI uses Kubernetes CLI’s configuration to connect to your current cluster</a:t>
            </a:r>
          </a:p>
          <a:p>
            <a:pPr marL="228532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~/.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kube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config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228532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view</a:t>
            </a:r>
          </a:p>
          <a:p>
            <a:endParaRPr lang="en-US" dirty="0" smtClean="0"/>
          </a:p>
          <a:p>
            <a:r>
              <a:rPr lang="en-US" dirty="0" smtClean="0"/>
              <a:t>To specify a </a:t>
            </a:r>
            <a:r>
              <a:rPr lang="en-US" dirty="0"/>
              <a:t>release’s name, use the </a:t>
            </a:r>
            <a:r>
              <a:rPr lang="en-US" i="1" dirty="0" smtClean="0"/>
              <a:t>name</a:t>
            </a:r>
            <a:r>
              <a:rPr lang="en-US" dirty="0" smtClean="0"/>
              <a:t> </a:t>
            </a:r>
            <a:r>
              <a:rPr lang="en-US" dirty="0"/>
              <a:t>flag</a:t>
            </a:r>
          </a:p>
          <a:p>
            <a:pPr marL="228532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helm install --name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CustomerDB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stable/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mysql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To deploy the release into a particular Kubernetes namespace, use the </a:t>
            </a:r>
            <a:r>
              <a:rPr lang="en-US" i="1" dirty="0" smtClean="0"/>
              <a:t>namespace</a:t>
            </a:r>
            <a:r>
              <a:rPr lang="en-US" dirty="0" smtClean="0"/>
              <a:t> flag</a:t>
            </a:r>
          </a:p>
          <a:p>
            <a:pPr marL="228532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helm install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--namespace ordering-system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stable/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mysql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To override an individual value, use the </a:t>
            </a:r>
            <a:r>
              <a:rPr lang="en-US" i="1" dirty="0" smtClean="0"/>
              <a:t>set</a:t>
            </a:r>
            <a:r>
              <a:rPr lang="en-US" dirty="0" smtClean="0"/>
              <a:t> flag</a:t>
            </a:r>
            <a:endParaRPr lang="en-US" dirty="0"/>
          </a:p>
          <a:p>
            <a:pPr marL="228532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helm install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--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set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user.name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='student',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user.password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'passw0rd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stable/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mysql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To override values with a values file, use the </a:t>
            </a:r>
            <a:r>
              <a:rPr lang="en-US" i="1" dirty="0" smtClean="0"/>
              <a:t>values</a:t>
            </a:r>
            <a:r>
              <a:rPr lang="en-US" dirty="0" smtClean="0"/>
              <a:t> or </a:t>
            </a:r>
            <a:r>
              <a:rPr lang="en-US" i="1" dirty="0" smtClean="0"/>
              <a:t>f</a:t>
            </a:r>
            <a:r>
              <a:rPr lang="en-US" dirty="0" smtClean="0"/>
              <a:t> flag</a:t>
            </a:r>
          </a:p>
          <a:p>
            <a:pPr marL="228532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helm install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--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values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myvalues.yaml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stable/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mysql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8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Charts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31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Chart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new chart generates a directory with sample files</a:t>
            </a:r>
          </a:p>
          <a:p>
            <a:pPr lvl="2"/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helm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create my-chart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tree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my-chart</a:t>
            </a:r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  <a:tabLst>
                <a:tab pos="449263" algn="l"/>
                <a:tab pos="909638" algn="l"/>
                <a:tab pos="2279650" algn="l"/>
              </a:tabLst>
            </a:pP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my-chart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/			#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The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content of this directory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is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the chart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	|-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Chart.yaml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			# Information about the chart</a:t>
            </a:r>
            <a:br>
              <a:rPr lang="en-US" sz="1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	|-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values.yaml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			#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The default configuration values for this chart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	|- charts/			# Charts that this chart depends on</a:t>
            </a:r>
            <a:br>
              <a:rPr lang="en-US" sz="1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	|- templates/			# This chart's template files</a:t>
            </a:r>
            <a:br>
              <a:rPr lang="en-US" sz="1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	|-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NOTES.txt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		#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OPTIONAL: A plain text file containing short usage notes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		|- _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helpers.tpl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	#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OPTIONAL: 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The default 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location for template partials</a:t>
            </a:r>
            <a:br>
              <a:rPr lang="en-US" sz="16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		|-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deployment.yaml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	# Sample template for a deployment resource</a:t>
            </a:r>
            <a:br>
              <a:rPr lang="en-US" sz="1600" dirty="0" smtClean="0">
                <a:latin typeface="Courier" charset="0"/>
                <a:ea typeface="Courier" charset="0"/>
                <a:cs typeface="Courier" charset="0"/>
              </a:rPr>
            </a:b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		|- </a:t>
            </a:r>
            <a:r>
              <a:rPr lang="en-US" sz="1600" dirty="0" err="1" smtClean="0">
                <a:latin typeface="Courier" charset="0"/>
                <a:ea typeface="Courier" charset="0"/>
                <a:cs typeface="Courier" charset="0"/>
              </a:rPr>
              <a:t>service.yaml</a:t>
            </a:r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	# Sample template for a service resource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  <a:p>
            <a:pPr lvl="2"/>
            <a:endParaRPr lang="en-US" dirty="0" smtClean="0"/>
          </a:p>
          <a:p>
            <a:r>
              <a:rPr lang="en-US" dirty="0" smtClean="0"/>
              <a:t>By default, a chart starts with sample templates for a Kubernetes deployment and service</a:t>
            </a:r>
          </a:p>
          <a:p>
            <a:pPr lvl="1"/>
            <a:r>
              <a:rPr lang="en-US" dirty="0" smtClean="0"/>
              <a:t>In the simplest case, just edit the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values.yaml</a:t>
            </a:r>
            <a:r>
              <a:rPr lang="en-US" dirty="0" smtClean="0"/>
              <a:t> file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129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Install Uses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step of installing a chart is rendering its templates</a:t>
            </a:r>
          </a:p>
          <a:p>
            <a:pPr lvl="1"/>
            <a:endParaRPr lang="en-US" dirty="0"/>
          </a:p>
          <a:p>
            <a:r>
              <a:rPr lang="en-US" dirty="0" smtClean="0"/>
              <a:t>How Helm installs a chart</a:t>
            </a:r>
          </a:p>
          <a:p>
            <a:pPr marL="685732" lvl="1" indent="-457200">
              <a:buFont typeface="+mj-lt"/>
              <a:buAutoNum type="arabicPeriod"/>
            </a:pPr>
            <a:r>
              <a:rPr lang="en-US" dirty="0"/>
              <a:t>User </a:t>
            </a:r>
            <a:r>
              <a:rPr lang="en-US" dirty="0" smtClean="0"/>
              <a:t>runs an install in the Helm CLI</a:t>
            </a:r>
          </a:p>
          <a:p>
            <a:pPr marL="457063" lvl="2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$ helm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install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myapp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685732" lvl="1" indent="-457200">
              <a:buFont typeface="+mj-lt"/>
              <a:buAutoNum type="arabicPeriod"/>
            </a:pPr>
            <a:r>
              <a:rPr lang="en-US" dirty="0" smtClean="0"/>
              <a:t>Helm CLI loads the chart into </a:t>
            </a:r>
            <a:r>
              <a:rPr lang="en-US" dirty="0"/>
              <a:t>Tiller</a:t>
            </a:r>
          </a:p>
          <a:p>
            <a:pPr marL="685732" lvl="1" indent="-457200">
              <a:buFont typeface="+mj-lt"/>
              <a:buAutoNum type="arabicPeriod"/>
            </a:pPr>
            <a:r>
              <a:rPr lang="en-US" b="1" dirty="0"/>
              <a:t>Tiller renders the </a:t>
            </a:r>
            <a:r>
              <a:rPr lang="en-US" b="1" dirty="0" smtClean="0"/>
              <a:t>chart templates</a:t>
            </a:r>
            <a:endParaRPr lang="en-US" b="1" dirty="0"/>
          </a:p>
          <a:p>
            <a:pPr marL="685732" lvl="1" indent="-457200">
              <a:buFont typeface="+mj-lt"/>
              <a:buAutoNum type="arabicPeriod"/>
            </a:pPr>
            <a:r>
              <a:rPr lang="en-US" dirty="0" smtClean="0"/>
              <a:t>Tiller </a:t>
            </a:r>
            <a:r>
              <a:rPr lang="en-US" dirty="0"/>
              <a:t>loads the resulting resources into Kubernetes</a:t>
            </a:r>
          </a:p>
          <a:p>
            <a:pPr marL="685732" lvl="1" indent="-457200">
              <a:buFont typeface="+mj-lt"/>
              <a:buAutoNum type="arabicPeriod"/>
            </a:pPr>
            <a:r>
              <a:rPr lang="en-US" dirty="0" smtClean="0"/>
              <a:t>Tiller </a:t>
            </a:r>
            <a:r>
              <a:rPr lang="en-US" dirty="0"/>
              <a:t>returns the release data to the client</a:t>
            </a:r>
          </a:p>
          <a:p>
            <a:pPr marL="685732" lvl="1" indent="-457200">
              <a:buFont typeface="+mj-lt"/>
              <a:buAutoNum type="arabicPeriod"/>
            </a:pPr>
            <a:r>
              <a:rPr lang="en-US" dirty="0"/>
              <a:t>The client exits</a:t>
            </a:r>
          </a:p>
          <a:p>
            <a:pPr lvl="1"/>
            <a:endParaRPr lang="en-US" dirty="0"/>
          </a:p>
          <a:p>
            <a:r>
              <a:rPr lang="en-US" dirty="0" smtClean="0"/>
              <a:t>Rendering the templates</a:t>
            </a:r>
          </a:p>
          <a:p>
            <a:pPr lvl="1"/>
            <a:r>
              <a:rPr lang="en-US" dirty="0" smtClean="0"/>
              <a:t>Each template generates a Kubernetes resource manifest file (</a:t>
            </a:r>
            <a:r>
              <a:rPr lang="en-US" dirty="0" err="1" smtClean="0"/>
              <a:t>yaml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Tiller runs each of the template files, generating the resource files</a:t>
            </a:r>
          </a:p>
          <a:p>
            <a:r>
              <a:rPr lang="en-US" dirty="0" smtClean="0"/>
              <a:t>Tiller then loads the resources—as described by the manifests—into the Kubernetes cluster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20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Lifecycle Hooks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56098" y="1230063"/>
            <a:ext cx="5487829" cy="285250"/>
          </a:xfrm>
        </p:spPr>
        <p:txBody>
          <a:bodyPr/>
          <a:lstStyle/>
          <a:p>
            <a:r>
              <a:rPr lang="en-US" dirty="0" smtClean="0"/>
              <a:t>Hooks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56100" y="1617784"/>
            <a:ext cx="5487829" cy="506388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pre-install</a:t>
            </a:r>
          </a:p>
          <a:p>
            <a:pPr lvl="1"/>
            <a:r>
              <a:rPr lang="en-US" dirty="0" smtClean="0"/>
              <a:t>Executes </a:t>
            </a:r>
            <a:r>
              <a:rPr lang="en-US" dirty="0"/>
              <a:t>after templates are </a:t>
            </a:r>
            <a:r>
              <a:rPr lang="en-US" dirty="0" smtClean="0"/>
              <a:t>rendered</a:t>
            </a:r>
          </a:p>
          <a:p>
            <a:pPr lvl="1"/>
            <a:r>
              <a:rPr lang="en-US" dirty="0" smtClean="0"/>
              <a:t>Before any </a:t>
            </a:r>
            <a:r>
              <a:rPr lang="en-US" dirty="0"/>
              <a:t>resources are created in </a:t>
            </a:r>
            <a:r>
              <a:rPr lang="en-US" dirty="0" smtClean="0"/>
              <a:t>Kubernetes</a:t>
            </a:r>
            <a:endParaRPr lang="en-US" dirty="0"/>
          </a:p>
          <a:p>
            <a:r>
              <a:rPr lang="en-US" b="1" dirty="0" smtClean="0"/>
              <a:t>post-install</a:t>
            </a:r>
          </a:p>
          <a:p>
            <a:pPr lvl="1"/>
            <a:r>
              <a:rPr lang="en-US" dirty="0" smtClean="0"/>
              <a:t>Executes </a:t>
            </a:r>
            <a:r>
              <a:rPr lang="en-US" dirty="0"/>
              <a:t>after all resources are loaded into Kubernetes</a:t>
            </a:r>
          </a:p>
          <a:p>
            <a:r>
              <a:rPr lang="en-US" b="1" dirty="0" smtClean="0"/>
              <a:t>pre-delete</a:t>
            </a:r>
          </a:p>
          <a:p>
            <a:pPr lvl="1"/>
            <a:r>
              <a:rPr lang="en-US" dirty="0" smtClean="0"/>
              <a:t>Executes before </a:t>
            </a:r>
            <a:r>
              <a:rPr lang="en-US" dirty="0"/>
              <a:t>any resources are deleted from </a:t>
            </a:r>
            <a:r>
              <a:rPr lang="en-US" dirty="0" smtClean="0"/>
              <a:t>Kubernetes</a:t>
            </a:r>
            <a:endParaRPr lang="en-US" dirty="0"/>
          </a:p>
          <a:p>
            <a:r>
              <a:rPr lang="en-US" b="1" dirty="0" smtClean="0"/>
              <a:t>post-delete</a:t>
            </a:r>
          </a:p>
          <a:p>
            <a:pPr lvl="1"/>
            <a:r>
              <a:rPr lang="en-US" dirty="0" smtClean="0"/>
              <a:t>Executes after </a:t>
            </a:r>
            <a:r>
              <a:rPr lang="en-US" dirty="0"/>
              <a:t>all of the release’s resources have been </a:t>
            </a:r>
            <a:r>
              <a:rPr lang="en-US" dirty="0" smtClean="0"/>
              <a:t>deleted</a:t>
            </a:r>
            <a:endParaRPr lang="en-US" dirty="0"/>
          </a:p>
          <a:p>
            <a:r>
              <a:rPr lang="en-US" b="1" dirty="0" smtClean="0"/>
              <a:t>pre-upgrade</a:t>
            </a:r>
          </a:p>
          <a:p>
            <a:pPr lvl="1"/>
            <a:r>
              <a:rPr lang="en-US" dirty="0" smtClean="0"/>
              <a:t>Executes after </a:t>
            </a:r>
            <a:r>
              <a:rPr lang="en-US" dirty="0"/>
              <a:t>templates are </a:t>
            </a:r>
            <a:r>
              <a:rPr lang="en-US" dirty="0" smtClean="0"/>
              <a:t>rendered</a:t>
            </a:r>
          </a:p>
          <a:p>
            <a:pPr lvl="1"/>
            <a:r>
              <a:rPr lang="en-US" dirty="0" smtClean="0"/>
              <a:t>Before any </a:t>
            </a:r>
            <a:r>
              <a:rPr lang="en-US" dirty="0"/>
              <a:t>resources are loaded into </a:t>
            </a:r>
            <a:r>
              <a:rPr lang="en-US" dirty="0" smtClean="0"/>
              <a:t>Kubernetes</a:t>
            </a:r>
            <a:endParaRPr lang="en-US" dirty="0"/>
          </a:p>
          <a:p>
            <a:r>
              <a:rPr lang="en-US" b="1" dirty="0" smtClean="0"/>
              <a:t>post-upgrade</a:t>
            </a:r>
          </a:p>
          <a:p>
            <a:pPr lvl="1"/>
            <a:r>
              <a:rPr lang="en-US" dirty="0" smtClean="0"/>
              <a:t>Executes after </a:t>
            </a:r>
            <a:r>
              <a:rPr lang="en-US" dirty="0"/>
              <a:t>all resources have been </a:t>
            </a:r>
            <a:r>
              <a:rPr lang="en-US" dirty="0" smtClean="0"/>
              <a:t>upgraded</a:t>
            </a:r>
            <a:endParaRPr lang="en-US" dirty="0"/>
          </a:p>
          <a:p>
            <a:r>
              <a:rPr lang="en-US" b="1" dirty="0" smtClean="0"/>
              <a:t>pre-rollback</a:t>
            </a:r>
          </a:p>
          <a:p>
            <a:pPr lvl="1"/>
            <a:r>
              <a:rPr lang="en-US" dirty="0" smtClean="0"/>
              <a:t>Executes after </a:t>
            </a:r>
            <a:r>
              <a:rPr lang="en-US" dirty="0"/>
              <a:t>templates are </a:t>
            </a:r>
            <a:r>
              <a:rPr lang="en-US" dirty="0" smtClean="0"/>
              <a:t>rendered</a:t>
            </a:r>
          </a:p>
          <a:p>
            <a:pPr lvl="1"/>
            <a:r>
              <a:rPr lang="en-US" dirty="0" smtClean="0"/>
              <a:t>Before any </a:t>
            </a:r>
            <a:r>
              <a:rPr lang="en-US" dirty="0"/>
              <a:t>resources have been rolled </a:t>
            </a:r>
            <a:r>
              <a:rPr lang="en-US" dirty="0" smtClean="0"/>
              <a:t>back</a:t>
            </a:r>
            <a:endParaRPr lang="en-US" dirty="0"/>
          </a:p>
          <a:p>
            <a:r>
              <a:rPr lang="en-US" b="1" dirty="0" smtClean="0"/>
              <a:t>post-rollback</a:t>
            </a:r>
          </a:p>
          <a:p>
            <a:pPr lvl="1"/>
            <a:r>
              <a:rPr lang="en-US" dirty="0" smtClean="0"/>
              <a:t>Executes after </a:t>
            </a:r>
            <a:r>
              <a:rPr lang="en-US" dirty="0"/>
              <a:t>all resources have been </a:t>
            </a:r>
            <a:r>
              <a:rPr lang="en-US" dirty="0" smtClean="0"/>
              <a:t>modified</a:t>
            </a:r>
            <a:endParaRPr lang="en-US" dirty="0"/>
          </a:p>
          <a:p>
            <a:pPr marL="0" indent="0"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71024" y="1230063"/>
            <a:ext cx="5487829" cy="285250"/>
          </a:xfrm>
        </p:spPr>
        <p:txBody>
          <a:bodyPr/>
          <a:lstStyle/>
          <a:p>
            <a:r>
              <a:rPr lang="en-US" dirty="0" smtClean="0"/>
              <a:t>Hooks in the Helm Install Lifecycle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71024" y="1617785"/>
            <a:ext cx="5487829" cy="50638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User runs an install in the Helm CLI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Helm CLI loads the chart into Tiller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Tiller </a:t>
            </a:r>
            <a:r>
              <a:rPr lang="en-US" dirty="0"/>
              <a:t>renders the </a:t>
            </a:r>
            <a:r>
              <a:rPr lang="en-US" dirty="0" smtClean="0"/>
              <a:t>chart templates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Tiller </a:t>
            </a:r>
            <a:r>
              <a:rPr lang="en-US" b="1" dirty="0" smtClean="0"/>
              <a:t>executes </a:t>
            </a:r>
            <a:r>
              <a:rPr lang="en-US" b="1" dirty="0"/>
              <a:t>the pre-install </a:t>
            </a:r>
            <a:r>
              <a:rPr lang="en-US" b="1" dirty="0" smtClean="0"/>
              <a:t>hooks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Tiller loads the resulting resources into Kubernetes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Tiller executes the post-install hook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Tiller </a:t>
            </a:r>
            <a:r>
              <a:rPr lang="en-US" dirty="0"/>
              <a:t>returns the release </a:t>
            </a:r>
            <a:r>
              <a:rPr lang="en-US" dirty="0" smtClean="0"/>
              <a:t>data to </a:t>
            </a:r>
            <a:r>
              <a:rPr lang="en-US" dirty="0"/>
              <a:t>the client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client </a:t>
            </a:r>
            <a:r>
              <a:rPr lang="en-US" dirty="0" smtClean="0"/>
              <a:t>exits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hook can be any Kubernetes resource</a:t>
            </a:r>
          </a:p>
          <a:p>
            <a:pPr lvl="1"/>
            <a:r>
              <a:rPr lang="en-US" dirty="0" smtClean="0"/>
              <a:t>A hook is often a Kubernetes job</a:t>
            </a:r>
          </a:p>
          <a:p>
            <a:pPr lvl="1"/>
            <a:r>
              <a:rPr lang="en-US" dirty="0" smtClean="0"/>
              <a:t>Goes in the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templates</a:t>
            </a:r>
            <a:r>
              <a:rPr lang="en-US" dirty="0" smtClean="0"/>
              <a:t> directory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13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Charts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chart is a directory</a:t>
            </a:r>
          </a:p>
          <a:p>
            <a:pPr lvl="1"/>
            <a:r>
              <a:rPr lang="en-US" dirty="0" smtClean="0"/>
              <a:t>Easy for a Helm client to use the chart directories on the same computer</a:t>
            </a:r>
          </a:p>
          <a:p>
            <a:pPr lvl="1"/>
            <a:r>
              <a:rPr lang="en-US" dirty="0" smtClean="0"/>
              <a:t>Difficult to share with other users on other computers</a:t>
            </a:r>
          </a:p>
          <a:p>
            <a:pPr lvl="1"/>
            <a:endParaRPr lang="en-US" dirty="0"/>
          </a:p>
          <a:p>
            <a:r>
              <a:rPr lang="en-US" dirty="0" smtClean="0"/>
              <a:t>Packaging a chart</a:t>
            </a:r>
          </a:p>
          <a:p>
            <a:pPr lvl="1"/>
            <a:r>
              <a:rPr lang="en-US" dirty="0" smtClean="0"/>
              <a:t>Bundle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Chart.yaml</a:t>
            </a:r>
            <a:r>
              <a:rPr lang="en-US" dirty="0" smtClean="0"/>
              <a:t> and related files into a tar file </a:t>
            </a:r>
          </a:p>
          <a:p>
            <a:pPr marL="228532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helm package &lt;chart-path&gt;		# Bundles chart directory into a tar file</a:t>
            </a:r>
          </a:p>
          <a:p>
            <a:pPr marL="228532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helm install &lt;chart-name&gt;.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tgz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	# Installs the chart in the chart file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/>
          </a:p>
          <a:p>
            <a:r>
              <a:rPr lang="en-US" dirty="0" smtClean="0"/>
              <a:t>Chart repository</a:t>
            </a:r>
          </a:p>
          <a:p>
            <a:pPr lvl="1"/>
            <a:r>
              <a:rPr lang="en-US" dirty="0"/>
              <a:t>HTTP server that houses an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index.yaml</a:t>
            </a:r>
            <a:r>
              <a:rPr lang="en-US" dirty="0"/>
              <a:t> file and optionally some packaged </a:t>
            </a:r>
            <a:r>
              <a:rPr lang="en-US" dirty="0" smtClean="0"/>
              <a:t>charts</a:t>
            </a:r>
          </a:p>
          <a:p>
            <a:pPr lvl="1"/>
            <a:r>
              <a:rPr lang="en-US" dirty="0"/>
              <a:t>Server can be any HTTP server that can serve YAML and tar files and can answer GET requests</a:t>
            </a:r>
            <a:endParaRPr lang="en-US" dirty="0" smtClean="0"/>
          </a:p>
          <a:p>
            <a:pPr lvl="2"/>
            <a:r>
              <a:rPr lang="en-US" dirty="0" smtClean="0"/>
              <a:t>Ex: Google </a:t>
            </a:r>
            <a:r>
              <a:rPr lang="en-US" dirty="0"/>
              <a:t>Cloud Storage (GCS) bucket, Amazon S3 bucket, </a:t>
            </a:r>
            <a:r>
              <a:rPr lang="en-US" dirty="0" err="1"/>
              <a:t>Github</a:t>
            </a:r>
            <a:r>
              <a:rPr lang="en-US" dirty="0"/>
              <a:t> Pages, or </a:t>
            </a:r>
            <a:r>
              <a:rPr lang="en-US" dirty="0" smtClean="0"/>
              <a:t>even create your </a:t>
            </a:r>
            <a:r>
              <a:rPr lang="en-US" dirty="0"/>
              <a:t>own web </a:t>
            </a: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To add a chart to the repository, copy it to the directory and regenerate the index</a:t>
            </a:r>
          </a:p>
          <a:p>
            <a:pPr marL="228532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helm repo index &lt;charts-path&gt;		# Generates an index of the charts in the repo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031B8-DB9D-417A-AA11-302E152BB28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92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Templates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A031B8-DB9D-417A-AA11-302E152BB28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776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Templates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aspect of implementing a chart is implementing its </a:t>
            </a:r>
            <a:r>
              <a:rPr lang="en-US" dirty="0" smtClean="0"/>
              <a:t>templates</a:t>
            </a:r>
          </a:p>
          <a:p>
            <a:r>
              <a:rPr lang="en-US" dirty="0" smtClean="0"/>
              <a:t>A related task: Create and populate the files that contain the settings used by the templates</a:t>
            </a:r>
          </a:p>
          <a:p>
            <a:pPr lvl="1"/>
            <a:r>
              <a:rPr lang="en-US" dirty="0" smtClean="0"/>
              <a:t>These settings files, particularly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values.yaml</a:t>
            </a:r>
            <a:r>
              <a:rPr lang="en-US" dirty="0" smtClean="0"/>
              <a:t>, define the chart’s API</a:t>
            </a:r>
          </a:p>
          <a:p>
            <a:pPr lvl="1"/>
            <a:r>
              <a:rPr lang="en-US" dirty="0" smtClean="0"/>
              <a:t>The settings files list the variables the templates can use, therefore the only values worth changing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Examples </a:t>
            </a:r>
            <a:r>
              <a:rPr lang="en-US" dirty="0"/>
              <a:t>of chart templates can be found in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github.com/kubernetes/charts/</a:t>
            </a:r>
            <a:endParaRPr lang="en-US" dirty="0" smtClean="0"/>
          </a:p>
          <a:p>
            <a:pPr lvl="1"/>
            <a:r>
              <a:rPr lang="en-US" dirty="0" smtClean="0"/>
              <a:t>Each file is a </a:t>
            </a:r>
            <a:r>
              <a:rPr lang="en-US" dirty="0" err="1" smtClean="0"/>
              <a:t>Golang</a:t>
            </a:r>
            <a:r>
              <a:rPr lang="en-US" dirty="0" smtClean="0"/>
              <a:t> template</a:t>
            </a:r>
          </a:p>
          <a:p>
            <a:pPr lvl="1"/>
            <a:r>
              <a:rPr lang="en-US" dirty="0" smtClean="0"/>
              <a:t>Includes functions </a:t>
            </a:r>
            <a:r>
              <a:rPr lang="en-US" dirty="0"/>
              <a:t>from the Sprig template library</a:t>
            </a:r>
          </a:p>
          <a:p>
            <a:pPr lvl="1"/>
            <a:r>
              <a:rPr lang="en-US" dirty="0"/>
              <a:t>A template can create the manifest for any type of Kubernetes resource</a:t>
            </a:r>
          </a:p>
          <a:p>
            <a:endParaRPr lang="en-US" dirty="0" smtClean="0"/>
          </a:p>
          <a:p>
            <a:r>
              <a:rPr lang="en-US" dirty="0" smtClean="0"/>
              <a:t>Each file in a chart’s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templates</a:t>
            </a:r>
            <a:r>
              <a:rPr lang="en-US" dirty="0" smtClean="0"/>
              <a:t> directory is expected to be a template</a:t>
            </a:r>
          </a:p>
          <a:p>
            <a:pPr lvl="1"/>
            <a:r>
              <a:rPr lang="en-US" dirty="0" smtClean="0"/>
              <a:t>Expected to generate a Kubernetes resource manifest</a:t>
            </a:r>
          </a:p>
          <a:p>
            <a:pPr lvl="1"/>
            <a:r>
              <a:rPr lang="en-US" dirty="0" smtClean="0"/>
              <a:t>Filename can be anything, should describe the resource it defines</a:t>
            </a:r>
          </a:p>
          <a:p>
            <a:pPr lvl="1"/>
            <a:r>
              <a:rPr lang="en-US" dirty="0" smtClean="0"/>
              <a:t>Exception: The notes file (i.e</a:t>
            </a:r>
            <a:r>
              <a:rPr lang="en-US" dirty="0"/>
              <a:t>.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NOTES.txt</a:t>
            </a:r>
            <a:r>
              <a:rPr lang="en-US" dirty="0"/>
              <a:t>) </a:t>
            </a:r>
            <a:r>
              <a:rPr lang="en-US" dirty="0" smtClean="0"/>
              <a:t>provides </a:t>
            </a:r>
            <a:r>
              <a:rPr lang="en-US" dirty="0"/>
              <a:t>instructions to </a:t>
            </a:r>
            <a:r>
              <a:rPr lang="en-US" dirty="0" smtClean="0"/>
              <a:t>the chart’s </a:t>
            </a:r>
            <a:r>
              <a:rPr lang="en-US" dirty="0"/>
              <a:t>users</a:t>
            </a:r>
          </a:p>
          <a:p>
            <a:pPr lvl="1"/>
            <a:r>
              <a:rPr lang="en-US" dirty="0" smtClean="0"/>
              <a:t>Exception: Files whose names begin with an underscore (e.g</a:t>
            </a:r>
            <a:r>
              <a:rPr lang="en-US" dirty="0"/>
              <a:t>.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_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helpers.tpl</a:t>
            </a:r>
            <a:r>
              <a:rPr lang="en-US" dirty="0" smtClean="0"/>
              <a:t>) are expected to contain partials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AFEF3C-BFF5-4598-9D1B-1BD302EA279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6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Helm?</a:t>
            </a:r>
          </a:p>
          <a:p>
            <a:r>
              <a:rPr lang="en-US" dirty="0"/>
              <a:t>Using Helm</a:t>
            </a:r>
            <a:endParaRPr lang="en-US" dirty="0" smtClean="0"/>
          </a:p>
          <a:p>
            <a:r>
              <a:rPr lang="en-US" dirty="0" smtClean="0"/>
              <a:t>Developing charts</a:t>
            </a:r>
          </a:p>
          <a:p>
            <a:r>
              <a:rPr lang="en-US" dirty="0" smtClean="0"/>
              <a:t>Developing templates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Resources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21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Template for Deployment </a:t>
            </a:r>
            <a:r>
              <a:rPr lang="en-US" dirty="0"/>
              <a:t>Manifest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56098" y="1230063"/>
            <a:ext cx="5487829" cy="285252"/>
          </a:xfrm>
        </p:spPr>
        <p:txBody>
          <a:bodyPr/>
          <a:lstStyle/>
          <a:p>
            <a:r>
              <a:rPr lang="en-US" dirty="0" smtClean="0"/>
              <a:t>Kubernetes Deployment Manifest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56100" y="1617785"/>
            <a:ext cx="5487829" cy="4554416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apiVersion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apps/v1beta1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kind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Deployment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metadata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nginx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-deployment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spec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replicas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3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template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metadata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0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labels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sz="20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app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nginx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spec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0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containers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			- </a:t>
            </a:r>
            <a:r>
              <a:rPr lang="en-US" sz="20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nginx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			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image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nginx:1.7.9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			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ports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				 - </a:t>
            </a:r>
            <a:r>
              <a:rPr lang="en-US" sz="20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containerPort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80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71024" y="1230063"/>
            <a:ext cx="5487829" cy="285250"/>
          </a:xfrm>
        </p:spPr>
        <p:txBody>
          <a:bodyPr/>
          <a:lstStyle/>
          <a:p>
            <a:r>
              <a:rPr lang="en-US" dirty="0" smtClean="0"/>
              <a:t>Helm Deployment Template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71024" y="1617785"/>
            <a:ext cx="5487829" cy="4554415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apiVersion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apps/v1beta1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kind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Deployment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metadata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{{ template "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fullname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" . 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labels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: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app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{{ template "name" . 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chart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{{ .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Chart.Name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}}-{{ .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Chart.Version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heritage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{{ .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Release.Service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release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{{ .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Release.Name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spec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replicas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{{ .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Values.replicaCount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template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metadata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{{- if .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Values.podAnnotations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sz="14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annotations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toYaml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.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Values.podAnnotations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| indent 8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{{-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end 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labels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		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app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{{ template "name" . 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		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release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{{ .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Release.Name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spec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containers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			- 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{{ template "name" . 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			  </a:t>
            </a:r>
            <a:r>
              <a:rPr lang="en-US" sz="14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image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"{{ .</a:t>
            </a:r>
            <a:r>
              <a:rPr lang="en-US" sz="900" dirty="0" err="1">
                <a:latin typeface="Courier" charset="0"/>
                <a:ea typeface="Courier" charset="0"/>
                <a:cs typeface="Courier" charset="0"/>
              </a:rPr>
              <a:t>Values.image.repository</a:t>
            </a:r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}}:{{ .</a:t>
            </a:r>
            <a:r>
              <a:rPr lang="en-US" sz="900" dirty="0" err="1">
                <a:latin typeface="Courier" charset="0"/>
                <a:ea typeface="Courier" charset="0"/>
                <a:cs typeface="Courier" charset="0"/>
              </a:rPr>
              <a:t>Values.image.tag</a:t>
            </a:r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}}"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			  </a:t>
            </a:r>
            <a:r>
              <a:rPr lang="en-US" sz="14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imagePullPolicy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{{ .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Values.image.pullPolicy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}}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			   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ports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				- 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: http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				  </a:t>
            </a:r>
            <a:r>
              <a:rPr lang="en-US" sz="1400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containerPort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80</a:t>
            </a:r>
            <a:endParaRPr lang="en-US" sz="13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3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					  protocol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TCP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. . .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4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Template for Service </a:t>
            </a:r>
            <a:r>
              <a:rPr lang="en-US" dirty="0"/>
              <a:t>Manifest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56098" y="1230063"/>
            <a:ext cx="5487829" cy="285250"/>
          </a:xfrm>
        </p:spPr>
        <p:txBody>
          <a:bodyPr/>
          <a:lstStyle/>
          <a:p>
            <a:r>
              <a:rPr lang="en-US" dirty="0" smtClean="0"/>
              <a:t>Kubernetes Service </a:t>
            </a:r>
            <a:r>
              <a:rPr lang="en-US" dirty="0"/>
              <a:t>Manifest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56100" y="1617785"/>
            <a:ext cx="5487829" cy="455441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apiVersion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v1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kind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 Service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metadata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 my-service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spec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selector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app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MyApp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ports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- </a:t>
            </a:r>
            <a:r>
              <a:rPr lang="en-US" sz="20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protocol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: TCP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	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port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: 80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		  </a:t>
            </a:r>
            <a:r>
              <a:rPr lang="en-US" sz="20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targetPort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: 9376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71024" y="1230063"/>
            <a:ext cx="5487829" cy="285250"/>
          </a:xfrm>
        </p:spPr>
        <p:txBody>
          <a:bodyPr/>
          <a:lstStyle/>
          <a:p>
            <a:r>
              <a:rPr lang="en-US" dirty="0" smtClean="0"/>
              <a:t>Helm Service Template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71024" y="1617785"/>
            <a:ext cx="5487829" cy="4554415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apiVersion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v1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kind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Service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metadata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{{- if .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Values.service.annotations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annotations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toYaml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.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Values.service.annotations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| indent 4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{{-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end 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{{ template "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fullname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" . 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labels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: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app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{{ template "name" . 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4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chart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: {{ .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Chart.Name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}}-{{ .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Chart.Version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4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heritage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: {{ .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Release.Service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4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release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: {{ .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Release.Name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spec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selector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: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app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{{ template "name" . 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release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{{ .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Release.Name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ports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	- 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http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	  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protocol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TCP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	  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port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{{ .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Values.service.port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	  </a:t>
            </a:r>
            <a:r>
              <a:rPr lang="en-US" sz="14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targetPort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http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300" dirty="0" smtClean="0">
                <a:latin typeface="Courier" charset="0"/>
                <a:ea typeface="Courier" charset="0"/>
                <a:cs typeface="Courier" charset="0"/>
              </a:rPr>
              <a:t>		 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{{-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if (and 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eq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.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Values.service.type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NodePort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") </a:t>
            </a:r>
            <a:r>
              <a:rPr lang="en-US" sz="1200" dirty="0" smtClean="0">
                <a:latin typeface="Courier" charset="0"/>
                <a:ea typeface="Courier" charset="0"/>
                <a:cs typeface="Courier" charset="0"/>
              </a:rPr>
              <a:t>...) 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	  </a:t>
            </a:r>
            <a:r>
              <a:rPr lang="en-US" sz="14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nodePort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{{ .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Values.service.nodePort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		  {{-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end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. . .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78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YAML </a:t>
            </a:r>
            <a:r>
              <a:rPr lang="mr-IN" dirty="0" smtClean="0"/>
              <a:t>–</a:t>
            </a:r>
            <a:r>
              <a:rPr lang="en-US" dirty="0" smtClean="0"/>
              <a:t> A Chart’s API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56098" y="1230063"/>
            <a:ext cx="5487829" cy="285250"/>
          </a:xfrm>
        </p:spPr>
        <p:txBody>
          <a:bodyPr/>
          <a:lstStyle/>
          <a:p>
            <a:r>
              <a:rPr lang="en-US" dirty="0" smtClean="0"/>
              <a:t>Values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values.yaml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56100" y="1617785"/>
            <a:ext cx="5487829" cy="4554416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replicaCount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restartPolicy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Never</a:t>
            </a:r>
          </a:p>
          <a:p>
            <a:pPr marL="0" indent="0">
              <a:spcBef>
                <a:spcPts val="60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Evaluated by the post-install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hook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sleepyTime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"10"</a:t>
            </a:r>
          </a:p>
          <a:p>
            <a:pPr marL="0" indent="0">
              <a:spcBef>
                <a:spcPts val="60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index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 &gt;-  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h1&gt;Hello&lt;/h1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p&gt;This is a test&lt;/p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marL="0" indent="0">
              <a:spcBef>
                <a:spcPts val="60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image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repository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nginx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tag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1.11.0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pullPolicy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IfNotPresent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60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service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annotations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{}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clusterIP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externalIPs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[]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loadBalancerIP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loadBalancerSourceRanges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[]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ClusterIP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port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8888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nodePort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60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podAnnotations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 {}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resources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{}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20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nodeSelector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: {}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71024" y="1230063"/>
            <a:ext cx="5487829" cy="285250"/>
          </a:xfrm>
        </p:spPr>
        <p:txBody>
          <a:bodyPr/>
          <a:lstStyle/>
          <a:p>
            <a:r>
              <a:rPr lang="en-US" dirty="0"/>
              <a:t>Helm </a:t>
            </a:r>
            <a:r>
              <a:rPr lang="en-US" dirty="0" smtClean="0"/>
              <a:t>Deployment Template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71024" y="1617786"/>
            <a:ext cx="5487829" cy="2019717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. .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spec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replicas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{{ </a:t>
            </a:r>
            <a:r>
              <a:rPr lang="en-US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1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Values.replicaCount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template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metadata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{{- if </a:t>
            </a:r>
            <a:r>
              <a:rPr lang="en-US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1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Values.podAnnotations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annotations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toYaml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1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Values.podAnnotations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| indent 8 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{{- end 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. 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  <p:sp>
        <p:nvSpPr>
          <p:cNvPr id="15" name="Text Placeholder 9"/>
          <p:cNvSpPr txBox="1">
            <a:spLocks/>
          </p:cNvSpPr>
          <p:nvPr/>
        </p:nvSpPr>
        <p:spPr bwMode="gray">
          <a:xfrm>
            <a:off x="6171024" y="3764761"/>
            <a:ext cx="5487829" cy="28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7996" rIns="0" bIns="0" numCol="1" anchor="b" anchorCtr="0" compatLnSpc="1">
            <a:prstTxWarp prst="textNoShape">
              <a:avLst/>
            </a:prstTxWarp>
          </a:bodyPr>
          <a:lstStyle>
            <a:lvl1pPr marL="0" indent="0" algn="l" defTabSz="896669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49D"/>
              </a:buClr>
              <a:buSzPct val="100000"/>
              <a:buFont typeface="Arial" panose="020B0604020202020204" pitchFamily="34" charset="0"/>
              <a:buNone/>
              <a:defRPr sz="1999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68180" indent="0" algn="l" defTabSz="896669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649D"/>
              </a:buClr>
              <a:buSzPct val="80000"/>
              <a:buFont typeface="Wingdings" panose="05000000000000000000" pitchFamily="2" charset="2"/>
              <a:buNone/>
              <a:defRPr sz="2923" b="1" i="0" u="none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36360" indent="0" algn="l" defTabSz="896669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649D"/>
              </a:buClr>
              <a:buSzPct val="80000"/>
              <a:buFont typeface="Arial" panose="020B0604020202020204" pitchFamily="34" charset="0"/>
              <a:buNone/>
              <a:defRPr sz="263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004540" indent="0" algn="l" defTabSz="896669" rtl="0" eaLnBrk="1" fontAlgn="base" hangingPunct="1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None/>
              <a:defRPr sz="2338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672721" indent="0" algn="l" defTabSz="896669" rtl="0" eaLnBrk="1" fontAlgn="base" hangingPunct="1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None/>
              <a:defRPr sz="233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0900" indent="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None/>
              <a:defRPr sz="233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09081" indent="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None/>
              <a:defRPr sz="233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77261" indent="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None/>
              <a:defRPr sz="233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45441" indent="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None/>
              <a:defRPr sz="2338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Helm Service </a:t>
            </a:r>
            <a:r>
              <a:rPr lang="en-US" dirty="0"/>
              <a:t>Template</a:t>
            </a:r>
          </a:p>
        </p:txBody>
      </p:sp>
      <p:sp>
        <p:nvSpPr>
          <p:cNvPr id="16" name="Content Placeholder 10"/>
          <p:cNvSpPr txBox="1">
            <a:spLocks/>
          </p:cNvSpPr>
          <p:nvPr/>
        </p:nvSpPr>
        <p:spPr bwMode="gray">
          <a:xfrm>
            <a:off x="6171024" y="4152484"/>
            <a:ext cx="5487829" cy="2019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7996" rIns="0" bIns="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531" indent="-228531" algn="l" defTabSz="896669" rtl="0" eaLnBrk="1" fontAlgn="base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49D"/>
              </a:buClr>
              <a:buSzPct val="100000"/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44459" indent="-342797" algn="l" defTabSz="896669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649D"/>
              </a:buClr>
              <a:buSzPct val="80000"/>
              <a:buFont typeface="Wingdings" panose="05000000000000000000" pitchFamily="2" charset="2"/>
              <a:buChar char="§"/>
              <a:defRPr sz="1799" b="0" i="0" u="none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594" indent="-228531" algn="l" defTabSz="896669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649D"/>
              </a:buClr>
              <a:buSzPct val="80000"/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79780" indent="0" algn="l" defTabSz="896669" rtl="0" eaLnBrk="1" fontAlgn="base" hangingPunct="1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None/>
              <a:defRPr sz="1753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22026" indent="-223771" algn="l" defTabSz="896669" rtl="0" eaLnBrk="1" fontAlgn="base" hangingPunct="1">
              <a:spcBef>
                <a:spcPct val="0"/>
              </a:spcBef>
              <a:spcAft>
                <a:spcPct val="25000"/>
              </a:spcAft>
              <a:buClr>
                <a:srgbClr val="1966B2"/>
              </a:buClr>
              <a:buFont typeface="Arial" panose="020B0604020202020204" pitchFamily="34" charset="0"/>
              <a:buChar char="&gt;"/>
              <a:defRPr sz="16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74991" indent="-33409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Char char="•"/>
              <a:defRPr sz="2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43171" indent="-33409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Char char="•"/>
              <a:defRPr sz="2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11351" indent="-33409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Char char="•"/>
              <a:defRPr sz="2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79532" indent="-334090" algn="l" defTabSz="1336360" rtl="0" eaLnBrk="1" latinLnBrk="0" hangingPunct="1">
              <a:lnSpc>
                <a:spcPct val="90000"/>
              </a:lnSpc>
              <a:spcBef>
                <a:spcPts val="731"/>
              </a:spcBef>
              <a:buFont typeface="Arial" panose="020B0604020202020204" pitchFamily="34" charset="0"/>
              <a:buChar char="•"/>
              <a:defRPr sz="2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. . .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spec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ports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	- 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http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	  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protocol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TCP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	  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port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{{ </a:t>
            </a:r>
            <a:r>
              <a:rPr lang="en-US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1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Values.service.port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	  </a:t>
            </a:r>
            <a:r>
              <a:rPr lang="en-US" sz="14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targetPort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http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300" dirty="0">
                <a:latin typeface="Courier" charset="0"/>
                <a:ea typeface="Courier" charset="0"/>
                <a:cs typeface="Courier" charset="0"/>
              </a:rPr>
              <a:t>		  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{{- if (and (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eq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Values.service.type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 "</a:t>
            </a:r>
            <a:r>
              <a:rPr lang="en-US" sz="1200" dirty="0" err="1">
                <a:latin typeface="Courier" charset="0"/>
                <a:ea typeface="Courier" charset="0"/>
                <a:cs typeface="Courier" charset="0"/>
              </a:rPr>
              <a:t>NodePort</a:t>
            </a:r>
            <a:r>
              <a:rPr lang="en-US" sz="1200" dirty="0">
                <a:latin typeface="Courier" charset="0"/>
                <a:ea typeface="Courier" charset="0"/>
                <a:cs typeface="Courier" charset="0"/>
              </a:rPr>
              <a:t>") ...) 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	  </a:t>
            </a:r>
            <a:r>
              <a:rPr lang="en-US" sz="14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nodePort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{{ </a:t>
            </a:r>
            <a:r>
              <a:rPr lang="en-US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1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Values.service.nodePort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	  {{- end }}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. . .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59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YAML </a:t>
            </a:r>
            <a:r>
              <a:rPr lang="mr-IN" dirty="0" smtClean="0"/>
              <a:t>–</a:t>
            </a:r>
            <a:r>
              <a:rPr lang="en-US" dirty="0" smtClean="0"/>
              <a:t> A Chart’s </a:t>
            </a:r>
            <a:r>
              <a:rPr lang="en-US" dirty="0"/>
              <a:t>M</a:t>
            </a:r>
            <a:r>
              <a:rPr lang="en-US" dirty="0" smtClean="0"/>
              <a:t>eta Information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56098" y="1230063"/>
            <a:ext cx="5487829" cy="285250"/>
          </a:xfrm>
        </p:spPr>
        <p:txBody>
          <a:bodyPr/>
          <a:lstStyle/>
          <a:p>
            <a:r>
              <a:rPr lang="en-US" dirty="0" smtClean="0"/>
              <a:t>Chart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Chart.yaml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56100" y="1617785"/>
            <a:ext cx="5487829" cy="455441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nginx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description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A basic NGINX HTTP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server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0.1.0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keywords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	- http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- 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nginx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- www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- web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home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https://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github.com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kubernetes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/helm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sources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- 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https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://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hub.docker.com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/_/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nginx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/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maintainers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- 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technosophos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email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mbutcher@deis.com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71024" y="1230063"/>
            <a:ext cx="5487829" cy="285250"/>
          </a:xfrm>
        </p:spPr>
        <p:txBody>
          <a:bodyPr/>
          <a:lstStyle/>
          <a:p>
            <a:r>
              <a:rPr lang="en-US" dirty="0"/>
              <a:t>Helm </a:t>
            </a:r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71024" y="1617786"/>
            <a:ext cx="5862227" cy="455441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. .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metadata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{{- if .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Values.service.annotations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annotations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toYaml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.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Values.service.annotations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| indent 4 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{{- end 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{{ template "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fullname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" . 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labels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app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{{ template "name" . 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chart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{{ </a:t>
            </a:r>
            <a:r>
              <a:rPr lang="en-US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1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Chart.Name</a:t>
            </a:r>
            <a:r>
              <a:rPr lang="en-US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}}-{{ </a:t>
            </a:r>
            <a:r>
              <a:rPr lang="en-US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1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Chart.Version</a:t>
            </a:r>
            <a:r>
              <a:rPr lang="en-US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heritage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{{ .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Release.Service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release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{{ .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Release.Name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. . .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31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Template Helpers </a:t>
            </a:r>
            <a:r>
              <a:rPr lang="mr-IN" dirty="0" smtClean="0"/>
              <a:t>–</a:t>
            </a:r>
            <a:r>
              <a:rPr lang="en-US" dirty="0" smtClean="0"/>
              <a:t> More Default Settings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56098" y="1230063"/>
            <a:ext cx="5487829" cy="285250"/>
          </a:xfrm>
        </p:spPr>
        <p:txBody>
          <a:bodyPr/>
          <a:lstStyle/>
          <a:p>
            <a:r>
              <a:rPr lang="en-US" dirty="0" smtClean="0"/>
              <a:t>Helpers (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templates/_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helpers.tpl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53613" y="1618488"/>
            <a:ext cx="11777151" cy="2464136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{{/* vim: set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filetype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=mustache: */}}</a:t>
            </a:r>
            <a:endParaRPr lang="en-US" sz="1400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spcBef>
                <a:spcPts val="60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{{/* Expand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the name of the chart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. */}}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{{-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define "</a:t>
            </a: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-}}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{{-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default </a:t>
            </a:r>
            <a:r>
              <a:rPr lang="en-US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1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Chart.Name</a:t>
            </a:r>
            <a:r>
              <a:rPr lang="en-US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.</a:t>
            </a:r>
            <a:r>
              <a:rPr lang="en-US" sz="1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Values.nameOverride</a:t>
            </a:r>
            <a:r>
              <a:rPr lang="en-US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|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trunc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63 |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trimSuffix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"-"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-}}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{{-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end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-}}</a:t>
            </a:r>
          </a:p>
          <a:p>
            <a:pPr marL="0" indent="0">
              <a:spcBef>
                <a:spcPts val="60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{{/* Create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a default fully qualified app name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. We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truncate at 63 chars because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. . . */}}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{{-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define "</a:t>
            </a:r>
            <a:r>
              <a:rPr lang="en-US" sz="1400" b="1" dirty="0" err="1">
                <a:latin typeface="Courier" charset="0"/>
                <a:ea typeface="Courier" charset="0"/>
                <a:cs typeface="Courier" charset="0"/>
              </a:rPr>
              <a:t>fullname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-}}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{{-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$name := default </a:t>
            </a:r>
            <a:r>
              <a:rPr lang="en-US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1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Chart.Name</a:t>
            </a:r>
            <a:r>
              <a:rPr lang="en-US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.</a:t>
            </a:r>
            <a:r>
              <a:rPr lang="en-US" sz="1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Values.nameOverride</a:t>
            </a:r>
            <a:r>
              <a:rPr lang="en-US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-}}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{{-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"%s-%s" </a:t>
            </a:r>
            <a:r>
              <a:rPr lang="en-US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1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Release.Name</a:t>
            </a:r>
            <a:r>
              <a:rPr lang="en-US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$name |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trunc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63 |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trimSuffix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"-"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-}}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{{-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end </a:t>
            </a: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-}}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256098" y="4206240"/>
            <a:ext cx="5487829" cy="285250"/>
          </a:xfrm>
          <a:noFill/>
        </p:spPr>
        <p:txBody>
          <a:bodyPr/>
          <a:lstStyle/>
          <a:p>
            <a:r>
              <a:rPr lang="en-US" dirty="0"/>
              <a:t>Helm </a:t>
            </a:r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253613" y="4592097"/>
            <a:ext cx="5862227" cy="2089577"/>
          </a:xfrm>
          <a:noFill/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. .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metadata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{{ </a:t>
            </a:r>
            <a:r>
              <a:rPr lang="en-US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template "</a:t>
            </a:r>
            <a:r>
              <a:rPr lang="en-US" sz="1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fullname</a:t>
            </a:r>
            <a:r>
              <a:rPr lang="en-US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. 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labels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app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{{ </a:t>
            </a:r>
            <a:r>
              <a:rPr lang="en-US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template "name"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. 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chart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{{ .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Chart.Name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}}-{{ .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Chart.Version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heritage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{{ .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Release.Service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release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{{ .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Release.Name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. . .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69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 Predefined Values </a:t>
            </a:r>
            <a:r>
              <a:rPr lang="mr-IN" dirty="0" smtClean="0"/>
              <a:t>–</a:t>
            </a:r>
            <a:r>
              <a:rPr lang="en-US" dirty="0"/>
              <a:t> More Default Settings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56098" y="1230063"/>
            <a:ext cx="5487829" cy="285250"/>
          </a:xfrm>
        </p:spPr>
        <p:txBody>
          <a:bodyPr/>
          <a:lstStyle/>
          <a:p>
            <a:r>
              <a:rPr lang="en-US" dirty="0"/>
              <a:t>Predefined Values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56100" y="1617785"/>
            <a:ext cx="5487829" cy="455441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Release</a:t>
            </a:r>
            <a:r>
              <a:rPr lang="en-US" sz="1400" dirty="0" smtClean="0"/>
              <a:t> </a:t>
            </a:r>
            <a:r>
              <a:rPr lang="mr-IN" sz="1400" dirty="0"/>
              <a:t>–</a:t>
            </a:r>
            <a:r>
              <a:rPr lang="en-US" sz="1400" dirty="0"/>
              <a:t> Information about the </a:t>
            </a:r>
            <a:r>
              <a:rPr lang="en-US" sz="1400" dirty="0" smtClean="0"/>
              <a:t>release being created</a:t>
            </a:r>
            <a:endParaRPr lang="en-US" sz="1400" dirty="0"/>
          </a:p>
          <a:p>
            <a:pPr lvl="1">
              <a:spcBef>
                <a:spcPts val="0"/>
              </a:spcBef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200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Release.Name</a:t>
            </a:r>
            <a:r>
              <a:rPr lang="en-US" sz="1200" dirty="0" smtClean="0"/>
              <a:t> </a:t>
            </a:r>
            <a:r>
              <a:rPr lang="mr-IN" sz="1200" dirty="0" smtClean="0"/>
              <a:t>–</a:t>
            </a:r>
            <a:r>
              <a:rPr lang="en-US" sz="1200" dirty="0"/>
              <a:t> The name of the release (not the chart</a:t>
            </a:r>
            <a:r>
              <a:rPr lang="en-US" sz="1200" dirty="0" smtClean="0"/>
              <a:t>)</a:t>
            </a:r>
          </a:p>
          <a:p>
            <a:pPr lvl="1">
              <a:spcBef>
                <a:spcPts val="0"/>
              </a:spcBef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2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Release.Service</a:t>
            </a:r>
            <a:r>
              <a:rPr lang="en-US" sz="1200" dirty="0"/>
              <a:t> </a:t>
            </a:r>
            <a:r>
              <a:rPr lang="mr-IN" sz="1200" dirty="0"/>
              <a:t>–</a:t>
            </a:r>
            <a:r>
              <a:rPr lang="en-US" sz="1200" dirty="0"/>
              <a:t> </a:t>
            </a:r>
            <a:r>
              <a:rPr lang="en-US" sz="1200" dirty="0" smtClean="0"/>
              <a:t>The </a:t>
            </a:r>
            <a:r>
              <a:rPr lang="en-US" sz="1200" dirty="0"/>
              <a:t>service that conducted the </a:t>
            </a:r>
            <a:r>
              <a:rPr lang="en-US" sz="1200" dirty="0" smtClean="0"/>
              <a:t>release</a:t>
            </a:r>
          </a:p>
          <a:p>
            <a:pPr lvl="2">
              <a:spcBef>
                <a:spcPts val="0"/>
              </a:spcBef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001" dirty="0" smtClean="0"/>
              <a:t>Usually this is Tiller</a:t>
            </a:r>
          </a:p>
          <a:p>
            <a:pPr lvl="1">
              <a:spcBef>
                <a:spcPts val="0"/>
              </a:spcBef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200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Release.Revision</a:t>
            </a:r>
            <a:r>
              <a:rPr lang="en-US" sz="1200" dirty="0" smtClean="0"/>
              <a:t> </a:t>
            </a:r>
            <a:r>
              <a:rPr lang="mr-IN" sz="1200" dirty="0"/>
              <a:t>–</a:t>
            </a:r>
            <a:r>
              <a:rPr lang="en-US" sz="1200" dirty="0"/>
              <a:t> </a:t>
            </a:r>
            <a:r>
              <a:rPr lang="en-US" sz="1200" dirty="0" smtClean="0"/>
              <a:t>The </a:t>
            </a:r>
            <a:r>
              <a:rPr lang="en-US" sz="1200" dirty="0"/>
              <a:t>revision </a:t>
            </a:r>
            <a:r>
              <a:rPr lang="en-US" sz="1200" dirty="0" smtClean="0"/>
              <a:t>number</a:t>
            </a:r>
          </a:p>
          <a:p>
            <a:pPr lvl="2">
              <a:spcBef>
                <a:spcPts val="0"/>
              </a:spcBef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001" dirty="0" smtClean="0"/>
              <a:t>It begins at 1, and increments with each helm upgrade</a:t>
            </a:r>
          </a:p>
          <a:p>
            <a:pPr lvl="1">
              <a:spcBef>
                <a:spcPts val="0"/>
              </a:spcBef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200" dirty="0" smtClean="0"/>
              <a:t>Lots of other Release values</a:t>
            </a:r>
          </a:p>
          <a:p>
            <a:pPr>
              <a:spcBef>
                <a:spcPts val="0"/>
              </a:spcBef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endParaRPr lang="en-US" sz="1400" dirty="0" smtClean="0"/>
          </a:p>
          <a:p>
            <a:pPr>
              <a:spcBef>
                <a:spcPts val="0"/>
              </a:spcBef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Chart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The </a:t>
            </a:r>
            <a:r>
              <a:rPr lang="en-US" sz="1400" dirty="0"/>
              <a:t>contents of the </a:t>
            </a:r>
            <a:r>
              <a:rPr lang="en-US" sz="1400" dirty="0" err="1" smtClean="0">
                <a:latin typeface="Courier" charset="0"/>
                <a:ea typeface="Courier" charset="0"/>
                <a:cs typeface="Courier" charset="0"/>
              </a:rPr>
              <a:t>Chart.yaml</a:t>
            </a:r>
            <a:endParaRPr lang="en-US" sz="1400" dirty="0" smtClean="0"/>
          </a:p>
          <a:p>
            <a:pPr lvl="1">
              <a:spcBef>
                <a:spcPts val="0"/>
              </a:spcBef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200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Chart.Name</a:t>
            </a:r>
            <a:r>
              <a:rPr lang="en-US" sz="1200" dirty="0" smtClean="0"/>
              <a:t> </a:t>
            </a:r>
            <a:r>
              <a:rPr lang="mr-IN" sz="1200" dirty="0"/>
              <a:t>–</a:t>
            </a:r>
            <a:r>
              <a:rPr lang="en-US" sz="1200" dirty="0"/>
              <a:t> The chart </a:t>
            </a:r>
            <a:r>
              <a:rPr lang="en-US" sz="1200" dirty="0" smtClean="0"/>
              <a:t>name</a:t>
            </a:r>
            <a:endParaRPr lang="en-US" sz="1200" dirty="0"/>
          </a:p>
          <a:p>
            <a:pPr lvl="1">
              <a:spcBef>
                <a:spcPts val="0"/>
              </a:spcBef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200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Chart.Version</a:t>
            </a:r>
            <a:r>
              <a:rPr lang="en-US" sz="1200" dirty="0" smtClean="0"/>
              <a:t> </a:t>
            </a:r>
            <a:r>
              <a:rPr lang="mr-IN" sz="1200" dirty="0" smtClean="0"/>
              <a:t>–</a:t>
            </a:r>
            <a:r>
              <a:rPr lang="en-US" sz="1200" dirty="0" smtClean="0"/>
              <a:t> The chart version</a:t>
            </a:r>
          </a:p>
          <a:p>
            <a:pPr lvl="1">
              <a:spcBef>
                <a:spcPts val="0"/>
              </a:spcBef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2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Chart.Maintainers</a:t>
            </a:r>
            <a:r>
              <a:rPr lang="en-US" sz="1200" dirty="0" smtClean="0"/>
              <a:t> </a:t>
            </a:r>
            <a:r>
              <a:rPr lang="mr-IN" sz="1200" dirty="0" smtClean="0"/>
              <a:t>–</a:t>
            </a:r>
            <a:r>
              <a:rPr lang="en-US" sz="1200" dirty="0" smtClean="0"/>
              <a:t> The maintainers</a:t>
            </a:r>
          </a:p>
          <a:p>
            <a:pPr lvl="1">
              <a:spcBef>
                <a:spcPts val="0"/>
              </a:spcBef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200" dirty="0" smtClean="0"/>
              <a:t>Etc.</a:t>
            </a:r>
          </a:p>
          <a:p>
            <a:pPr>
              <a:spcBef>
                <a:spcPts val="0"/>
              </a:spcBef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endParaRPr lang="en-US" sz="1400" dirty="0" smtClean="0"/>
          </a:p>
          <a:p>
            <a:pPr>
              <a:spcBef>
                <a:spcPts val="0"/>
              </a:spcBef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Files</a:t>
            </a:r>
            <a:r>
              <a:rPr lang="en-US" sz="1400" dirty="0"/>
              <a:t> </a:t>
            </a:r>
            <a:r>
              <a:rPr lang="mr-IN" sz="1400" dirty="0" smtClean="0"/>
              <a:t>–</a:t>
            </a:r>
            <a:r>
              <a:rPr lang="en-US" sz="1400" dirty="0"/>
              <a:t> </a:t>
            </a:r>
            <a:r>
              <a:rPr lang="en-US" sz="1400" dirty="0" smtClean="0"/>
              <a:t>Map of all </a:t>
            </a:r>
            <a:r>
              <a:rPr lang="en-US" sz="1400" dirty="0"/>
              <a:t>non-special files in the chart</a:t>
            </a:r>
          </a:p>
          <a:p>
            <a:pPr>
              <a:spcBef>
                <a:spcPts val="0"/>
              </a:spcBef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endParaRPr lang="en-US" sz="1400" dirty="0"/>
          </a:p>
          <a:p>
            <a:pPr>
              <a:spcBef>
                <a:spcPts val="0"/>
              </a:spcBef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Capabilities</a:t>
            </a:r>
            <a:r>
              <a:rPr lang="en-US" sz="1400" dirty="0" smtClean="0"/>
              <a:t> </a:t>
            </a:r>
            <a:r>
              <a:rPr lang="mr-IN" sz="1400" dirty="0"/>
              <a:t>–</a:t>
            </a:r>
            <a:r>
              <a:rPr lang="en-US" sz="1400" dirty="0"/>
              <a:t> Map of </a:t>
            </a:r>
            <a:r>
              <a:rPr lang="en-US" sz="1400" dirty="0" smtClean="0"/>
              <a:t>info about Kubernetes and Helm</a:t>
            </a:r>
            <a:endParaRPr lang="en-US" sz="1400" dirty="0"/>
          </a:p>
          <a:p>
            <a:pPr lvl="1">
              <a:spcBef>
                <a:spcPts val="0"/>
              </a:spcBef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200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Capabilities.KubeVersion</a:t>
            </a:r>
            <a:r>
              <a:rPr lang="en-US" sz="1200" dirty="0" smtClean="0"/>
              <a:t> </a:t>
            </a:r>
            <a:r>
              <a:rPr lang="mr-IN" sz="1200" dirty="0"/>
              <a:t>–</a:t>
            </a:r>
            <a:r>
              <a:rPr lang="en-US" sz="1200" dirty="0"/>
              <a:t> </a:t>
            </a:r>
            <a:r>
              <a:rPr lang="en-US" sz="1200" dirty="0" smtClean="0"/>
              <a:t>Version of Kubernetes</a:t>
            </a:r>
            <a:endParaRPr lang="en-US" sz="1200" dirty="0"/>
          </a:p>
          <a:p>
            <a:pPr lvl="1">
              <a:spcBef>
                <a:spcPts val="0"/>
              </a:spcBef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200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Capabilities.TillerVersion</a:t>
            </a:r>
            <a:r>
              <a:rPr lang="en-US" sz="1200" dirty="0" smtClean="0"/>
              <a:t> </a:t>
            </a:r>
            <a:r>
              <a:rPr lang="mr-IN" sz="1200" dirty="0"/>
              <a:t>–</a:t>
            </a:r>
            <a:r>
              <a:rPr lang="en-US" sz="1200" dirty="0"/>
              <a:t> Version of </a:t>
            </a:r>
            <a:r>
              <a:rPr lang="en-US" sz="1200" dirty="0" smtClean="0"/>
              <a:t>Tiller</a:t>
            </a:r>
            <a:endParaRPr lang="en-US" sz="1200" dirty="0"/>
          </a:p>
          <a:p>
            <a:pPr lvl="1">
              <a:spcBef>
                <a:spcPts val="0"/>
              </a:spcBef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200" dirty="0" err="1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Capabilities.APIVersions</a:t>
            </a:r>
            <a:r>
              <a:rPr lang="en-US" sz="1200" dirty="0" smtClean="0"/>
              <a:t> </a:t>
            </a:r>
            <a:r>
              <a:rPr lang="mr-IN" sz="1200" dirty="0"/>
              <a:t>–</a:t>
            </a:r>
            <a:r>
              <a:rPr lang="en-US" sz="1200" dirty="0"/>
              <a:t> Kubernetes API versions</a:t>
            </a:r>
          </a:p>
          <a:p>
            <a:pPr>
              <a:spcBef>
                <a:spcPts val="0"/>
              </a:spcBef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endParaRPr lang="en-US" sz="1400" dirty="0" smtClean="0"/>
          </a:p>
          <a:p>
            <a:pPr>
              <a:spcBef>
                <a:spcPts val="0"/>
              </a:spcBef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Template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/>
              <a:t> </a:t>
            </a:r>
            <a:r>
              <a:rPr lang="en-US" sz="1400" dirty="0" smtClean="0"/>
              <a:t>Information about </a:t>
            </a:r>
            <a:r>
              <a:rPr lang="en-US" sz="1400" dirty="0"/>
              <a:t>the current </a:t>
            </a:r>
            <a:r>
              <a:rPr lang="en-US" sz="1400" dirty="0" smtClean="0"/>
              <a:t>template</a:t>
            </a:r>
          </a:p>
          <a:p>
            <a:pPr>
              <a:spcBef>
                <a:spcPts val="0"/>
              </a:spcBef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endParaRPr lang="en-US" sz="1400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71024" y="1230063"/>
            <a:ext cx="5487829" cy="285250"/>
          </a:xfrm>
        </p:spPr>
        <p:txBody>
          <a:bodyPr/>
          <a:lstStyle/>
          <a:p>
            <a:r>
              <a:rPr lang="en-US" dirty="0"/>
              <a:t>Helm </a:t>
            </a:r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71024" y="1617786"/>
            <a:ext cx="5862227" cy="455441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 smtClean="0">
                <a:latin typeface="Courier" charset="0"/>
                <a:ea typeface="Courier" charset="0"/>
                <a:cs typeface="Courier" charset="0"/>
              </a:rPr>
              <a:t>.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. .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metadata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{{- if .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Values.service.annotations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annotations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</a:t>
            </a:r>
            <a:br>
              <a:rPr lang="en-US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toYaml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.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Values.service.annotations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 | indent 4 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{{- end 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{{ template "</a:t>
            </a:r>
            <a:r>
              <a:rPr lang="en-US" sz="1400" dirty="0" err="1">
                <a:latin typeface="Courier" charset="0"/>
                <a:ea typeface="Courier" charset="0"/>
                <a:cs typeface="Courier" charset="0"/>
              </a:rPr>
              <a:t>fullname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" . 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labels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app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{{ template "name" . 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chart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{{ </a:t>
            </a:r>
            <a:r>
              <a:rPr lang="en-US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1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Chart.Name</a:t>
            </a:r>
            <a:r>
              <a:rPr lang="en-US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}}-{{ </a:t>
            </a:r>
            <a:r>
              <a:rPr lang="en-US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1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Chart.Version</a:t>
            </a:r>
            <a:r>
              <a:rPr lang="en-US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heritage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{{ </a:t>
            </a:r>
            <a:r>
              <a:rPr lang="en-US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1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Release.Service</a:t>
            </a:r>
            <a:r>
              <a:rPr lang="en-US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4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release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: {{ </a:t>
            </a:r>
            <a:r>
              <a:rPr lang="en-US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sz="1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Release.Name</a:t>
            </a:r>
            <a:r>
              <a:rPr lang="en-US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}}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r>
              <a:rPr lang="en-US" sz="1400" dirty="0">
                <a:latin typeface="Courier" charset="0"/>
                <a:ea typeface="Courier" charset="0"/>
                <a:cs typeface="Courier" charset="0"/>
              </a:rPr>
              <a:t>. . .</a:t>
            </a:r>
          </a:p>
          <a:p>
            <a:pPr marL="0" indent="0">
              <a:spcBef>
                <a:spcPts val="0"/>
              </a:spcBef>
              <a:buNone/>
              <a:tabLst>
                <a:tab pos="219075" algn="l"/>
                <a:tab pos="449263" algn="l"/>
                <a:tab pos="679450" algn="l"/>
                <a:tab pos="909638" algn="l"/>
                <a:tab pos="1139825" algn="l"/>
                <a:tab pos="1368425" algn="l"/>
              </a:tabLst>
            </a:pP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7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and IBM Cloud Private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22" y="3317487"/>
            <a:ext cx="7404742" cy="2902202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1"/>
          </p:nvPr>
        </p:nvPicPr>
        <p:blipFill>
          <a:blip r:embed="rId4"/>
          <a:stretch>
            <a:fillRect/>
          </a:stretch>
        </p:blipFill>
        <p:spPr>
          <a:xfrm>
            <a:off x="4245393" y="939328"/>
            <a:ext cx="7404742" cy="39817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3023" y="1429814"/>
            <a:ext cx="3205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IBM Plex Sans Regular"/>
              </a:rPr>
              <a:t>AppCenter</a:t>
            </a:r>
            <a:r>
              <a:rPr lang="en-US" sz="2000" dirty="0">
                <a:latin typeface="IBM Plex Sans Regular"/>
              </a:rPr>
              <a:t> entries are helm charts that can be deployed from the chart repositories.</a:t>
            </a:r>
          </a:p>
        </p:txBody>
      </p:sp>
    </p:spTree>
    <p:extLst>
      <p:ext uri="{BB962C8B-B14F-4D97-AF65-F5344CB8AC3E}">
        <p14:creationId xmlns:p14="http://schemas.microsoft.com/office/powerpoint/2010/main" val="104457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repository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07274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607274"/>
              <a:t>27</a:t>
            </a:fld>
            <a:endParaRPr lang="en-US" dirty="0">
              <a:solidFill>
                <a:srgbClr val="6D7777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1"/>
          </p:nvPr>
        </p:nvPicPr>
        <p:blipFill rotWithShape="1">
          <a:blip r:embed="rId3"/>
          <a:srcRect t="52506"/>
          <a:stretch/>
        </p:blipFill>
        <p:spPr>
          <a:xfrm>
            <a:off x="474422" y="1104387"/>
            <a:ext cx="7404742" cy="1378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794" y="2343378"/>
            <a:ext cx="6674428" cy="1892464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7" name="Rectangle: Rounded Corners 6"/>
          <p:cNvSpPr/>
          <p:nvPr/>
        </p:nvSpPr>
        <p:spPr>
          <a:xfrm>
            <a:off x="2758786" y="1700561"/>
            <a:ext cx="4433751" cy="21373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4195" y="3534529"/>
            <a:ext cx="5569433" cy="2260796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9" name="Rectangle: Rounded Corners 8"/>
          <p:cNvSpPr/>
          <p:nvPr/>
        </p:nvSpPr>
        <p:spPr>
          <a:xfrm>
            <a:off x="4185161" y="3567052"/>
            <a:ext cx="953693" cy="21373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cxnSp>
        <p:nvCxnSpPr>
          <p:cNvPr id="11" name="Connector: Curved 10"/>
          <p:cNvCxnSpPr>
            <a:stCxn id="7" idx="3"/>
            <a:endCxn id="5" idx="0"/>
          </p:cNvCxnSpPr>
          <p:nvPr/>
        </p:nvCxnSpPr>
        <p:spPr>
          <a:xfrm>
            <a:off x="7192537" y="1807427"/>
            <a:ext cx="321471" cy="535951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/>
          <p:cNvCxnSpPr>
            <a:stCxn id="9" idx="3"/>
            <a:endCxn id="8" idx="1"/>
          </p:cNvCxnSpPr>
          <p:nvPr/>
        </p:nvCxnSpPr>
        <p:spPr>
          <a:xfrm>
            <a:off x="5138855" y="3673919"/>
            <a:ext cx="695341" cy="991008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7"/>
          <p:cNvPicPr>
            <a:picLocks noChangeAspect="1"/>
          </p:cNvPicPr>
          <p:nvPr/>
        </p:nvPicPr>
        <p:blipFill rotWithShape="1">
          <a:blip r:embed="rId6"/>
          <a:srcRect r="49783"/>
          <a:stretch/>
        </p:blipFill>
        <p:spPr>
          <a:xfrm>
            <a:off x="8780570" y="983987"/>
            <a:ext cx="2974752" cy="318543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0092" y="2677011"/>
            <a:ext cx="4705402" cy="4247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IBM Plex Sans Regular"/>
              </a:rPr>
              <a:t>Chart repository:</a:t>
            </a:r>
          </a:p>
          <a:p>
            <a:pPr marL="285739" indent="-285739">
              <a:buFont typeface="Arial" panose="020B0604020202020204" pitchFamily="34" charset="0"/>
              <a:buChar char="•"/>
            </a:pPr>
            <a:r>
              <a:rPr lang="en-US" sz="2000" dirty="0">
                <a:latin typeface="IBM Plex Sans Regular"/>
              </a:rPr>
              <a:t>HTTP server that houses an</a:t>
            </a:r>
            <a:br>
              <a:rPr lang="en-US" sz="2000" dirty="0">
                <a:latin typeface="IBM Plex Sans Regular"/>
              </a:rPr>
            </a:br>
            <a:r>
              <a:rPr lang="en-US" sz="1667" dirty="0" err="1">
                <a:latin typeface="IBM Plex Mono" panose="020B0509050000000000" pitchFamily="49" charset="0"/>
                <a:ea typeface="Courier" charset="0"/>
                <a:cs typeface="Courier" charset="0"/>
              </a:rPr>
              <a:t>index.yaml</a:t>
            </a:r>
            <a:r>
              <a:rPr lang="en-US" sz="1667" dirty="0">
                <a:latin typeface="IBM Plex Mono" panose="020B0509050000000000" pitchFamily="49" charset="0"/>
              </a:rPr>
              <a:t> </a:t>
            </a:r>
            <a:r>
              <a:rPr lang="en-US" sz="2000" dirty="0">
                <a:latin typeface="IBM Plex Sans Regular"/>
              </a:rPr>
              <a:t>file and optionally </a:t>
            </a:r>
            <a:br>
              <a:rPr lang="en-US" sz="2000" dirty="0">
                <a:latin typeface="IBM Plex Sans Regular"/>
              </a:rPr>
            </a:br>
            <a:r>
              <a:rPr lang="en-US" sz="2000" dirty="0">
                <a:latin typeface="IBM Plex Sans Regular"/>
              </a:rPr>
              <a:t>some packaged charts</a:t>
            </a:r>
          </a:p>
          <a:p>
            <a:pPr marL="285739" indent="-285739">
              <a:buFont typeface="Arial" panose="020B0604020202020204" pitchFamily="34" charset="0"/>
              <a:buChar char="•"/>
            </a:pPr>
            <a:r>
              <a:rPr lang="en-US" sz="2000" dirty="0">
                <a:latin typeface="IBM Plex Sans Regular"/>
              </a:rPr>
              <a:t>Server can be any HTTP server </a:t>
            </a:r>
            <a:br>
              <a:rPr lang="en-US" sz="2000" dirty="0">
                <a:latin typeface="IBM Plex Sans Regular"/>
              </a:rPr>
            </a:br>
            <a:r>
              <a:rPr lang="en-US" sz="2000" dirty="0">
                <a:latin typeface="IBM Plex Sans Regular"/>
              </a:rPr>
              <a:t>that can serve YAML and tar files and can answer GET requests</a:t>
            </a:r>
          </a:p>
          <a:p>
            <a:r>
              <a:rPr lang="en-US" sz="2000" dirty="0">
                <a:latin typeface="IBM Plex Sans Regular"/>
              </a:rPr>
              <a:t>To serve a local repo</a:t>
            </a:r>
          </a:p>
          <a:p>
            <a:r>
              <a:rPr lang="en-US" sz="1667" dirty="0">
                <a:latin typeface="IBM Plex Mono" panose="020B0509050000000000" pitchFamily="49" charset="0"/>
                <a:ea typeface="Courier" charset="0"/>
                <a:cs typeface="Courier" charset="0"/>
              </a:rPr>
              <a:t>  $ helm serve</a:t>
            </a:r>
            <a:endParaRPr lang="en-US" sz="1667" dirty="0">
              <a:latin typeface="IBM Plex Sans Regular"/>
            </a:endParaRPr>
          </a:p>
          <a:p>
            <a:r>
              <a:rPr lang="en-US" sz="2000" dirty="0">
                <a:latin typeface="IBM Plex Sans Regular"/>
              </a:rPr>
              <a:t>To add a chart to the repository, copy it to the directory and regenerate the index</a:t>
            </a:r>
          </a:p>
          <a:p>
            <a:pPr marL="228523" lvl="1"/>
            <a:r>
              <a:rPr lang="en-US" sz="1667" dirty="0">
                <a:latin typeface="IBM Plex Mono" panose="020B0509050000000000" pitchFamily="49" charset="0"/>
                <a:ea typeface="Courier" charset="0"/>
                <a:cs typeface="Courier" charset="0"/>
              </a:rPr>
              <a:t>$ helm repo index &lt;charts-path&gt;</a:t>
            </a:r>
            <a:endParaRPr lang="en-US" sz="1500" dirty="0">
              <a:latin typeface="IBM Plex Mono" panose="020B0509050000000000" pitchFamily="49" charset="0"/>
            </a:endParaRPr>
          </a:p>
          <a:p>
            <a:pPr marL="228523" lvl="1"/>
            <a:endParaRPr lang="en-US" sz="1667" dirty="0">
              <a:latin typeface="IBM Plex Mono" panose="020B0509050000000000" pitchFamily="49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69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Cloud Private catalog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607274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607274"/>
              <a:t>28</a:t>
            </a:fld>
            <a:endParaRPr lang="en-US" dirty="0">
              <a:solidFill>
                <a:srgbClr val="6D7777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2331734" y="1665902"/>
            <a:ext cx="7004657" cy="41532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1734" y="1217061"/>
            <a:ext cx="35317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IBM Plex Mono" panose="020B0509050000000000" pitchFamily="49" charset="0"/>
              </a:rPr>
              <a:t>https://&lt;master&gt;:8443/catalog</a:t>
            </a:r>
          </a:p>
        </p:txBody>
      </p:sp>
    </p:spTree>
    <p:extLst>
      <p:ext uri="{BB962C8B-B14F-4D97-AF65-F5344CB8AC3E}">
        <p14:creationId xmlns:p14="http://schemas.microsoft.com/office/powerpoint/2010/main" val="195121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8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Helm?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14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Helm?</a:t>
            </a:r>
          </a:p>
          <a:p>
            <a:r>
              <a:rPr lang="en-US" dirty="0"/>
              <a:t>Using Helm</a:t>
            </a:r>
          </a:p>
          <a:p>
            <a:r>
              <a:rPr lang="en-US" dirty="0"/>
              <a:t>Developing charts</a:t>
            </a:r>
          </a:p>
          <a:p>
            <a:r>
              <a:rPr lang="en-US" dirty="0"/>
              <a:t>Developing </a:t>
            </a:r>
            <a:r>
              <a:rPr lang="en-US" dirty="0" smtClean="0"/>
              <a:t>templates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37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</a:t>
            </a:r>
            <a:r>
              <a:rPr lang="mr-IN" dirty="0" smtClean="0"/>
              <a:t>–</a:t>
            </a:r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Helm - The Kubernetes Package Manager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helm.sh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docs.helm.sh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github.com/kubernetes/helm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github.com/kubernetes/helm/blob/master/docs/index.md</a:t>
            </a:r>
            <a:endParaRPr lang="en-US" dirty="0" smtClean="0"/>
          </a:p>
          <a:p>
            <a:r>
              <a:rPr lang="en-US" dirty="0" smtClean="0"/>
              <a:t>Taking </a:t>
            </a:r>
            <a:r>
              <a:rPr lang="en-US" dirty="0"/>
              <a:t>the Helm: Delivering Kubernetes-Native Applications by Michelle </a:t>
            </a:r>
            <a:r>
              <a:rPr lang="en-US" dirty="0" err="1" smtClean="0"/>
              <a:t>Noorali</a:t>
            </a:r>
            <a:r>
              <a:rPr lang="en-US" dirty="0" smtClean="0"/>
              <a:t> (</a:t>
            </a:r>
            <a:r>
              <a:rPr lang="en-US" dirty="0" err="1" smtClean="0"/>
              <a:t>KubeCon</a:t>
            </a:r>
            <a:r>
              <a:rPr lang="en-US" dirty="0" smtClean="0"/>
              <a:t> 2016)</a:t>
            </a:r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www.youtube.com/watch?v=zBc1goRfk3k</a:t>
            </a:r>
            <a:endParaRPr lang="en-US" dirty="0" smtClean="0"/>
          </a:p>
          <a:p>
            <a:r>
              <a:rPr lang="en-US" dirty="0"/>
              <a:t>Installing Helm</a:t>
            </a:r>
          </a:p>
          <a:p>
            <a:pPr lvl="1"/>
            <a:r>
              <a:rPr lang="en-US" dirty="0">
                <a:hlinkClick r:id="rId7"/>
              </a:rPr>
              <a:t>https://docs.helm.sh/using_helm/#installing-helm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8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</a:t>
            </a:r>
            <a:r>
              <a:rPr lang="mr-IN" dirty="0" smtClean="0"/>
              <a:t>–</a:t>
            </a:r>
            <a:r>
              <a:rPr lang="en-US" dirty="0" smtClean="0"/>
              <a:t> Developing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Helm </a:t>
            </a:r>
            <a:r>
              <a:rPr lang="en-US" dirty="0" smtClean="0"/>
              <a:t>examples</a:t>
            </a:r>
            <a:endParaRPr lang="en-US" dirty="0"/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://github.com/kubernetes/helm/tree/master/docs/examples</a:t>
            </a:r>
            <a:endParaRPr lang="en-US" dirty="0"/>
          </a:p>
          <a:p>
            <a:r>
              <a:rPr lang="en-US" dirty="0" smtClean="0"/>
              <a:t>Stable </a:t>
            </a:r>
            <a:r>
              <a:rPr lang="en-US" dirty="0"/>
              <a:t>Helm charts</a:t>
            </a:r>
          </a:p>
          <a:p>
            <a:pPr lvl="1"/>
            <a:r>
              <a:rPr lang="en-US" dirty="0">
                <a:hlinkClick r:id="rId3"/>
              </a:rPr>
              <a:t>https://github.com/kubernetes/charts/tree/master/stable</a:t>
            </a:r>
            <a:endParaRPr lang="en-US" dirty="0"/>
          </a:p>
          <a:p>
            <a:r>
              <a:rPr lang="en-US" dirty="0" err="1"/>
              <a:t>Golang</a:t>
            </a:r>
            <a:r>
              <a:rPr lang="en-US" dirty="0"/>
              <a:t> templates</a:t>
            </a:r>
          </a:p>
          <a:p>
            <a:pPr lvl="1"/>
            <a:r>
              <a:rPr lang="en-US" dirty="0">
                <a:hlinkClick r:id="rId4"/>
              </a:rPr>
              <a:t>https://golang.org/pkg/text/template</a:t>
            </a:r>
            <a:endParaRPr lang="en-US" dirty="0"/>
          </a:p>
          <a:p>
            <a:r>
              <a:rPr lang="en-US" dirty="0"/>
              <a:t>Sprig template library</a:t>
            </a:r>
          </a:p>
          <a:p>
            <a:pPr lvl="1"/>
            <a:r>
              <a:rPr lang="en-US" dirty="0">
                <a:hlinkClick r:id="rId5"/>
              </a:rPr>
              <a:t>https://godoc.org/github.com/Masterminds/sprig</a:t>
            </a:r>
            <a:endParaRPr lang="en-US" dirty="0"/>
          </a:p>
          <a:p>
            <a:r>
              <a:rPr lang="en-US" dirty="0"/>
              <a:t>Getting Started Authoring Helm Charts</a:t>
            </a:r>
          </a:p>
          <a:p>
            <a:pPr lvl="1"/>
            <a:r>
              <a:rPr lang="en-US" dirty="0">
                <a:hlinkClick r:id="rId6"/>
              </a:rPr>
              <a:t>https://deis.com/blog/2016/getting-started-authoring-helm-charts</a:t>
            </a:r>
            <a:endParaRPr lang="en-US" dirty="0"/>
          </a:p>
          <a:p>
            <a:r>
              <a:rPr lang="en-US" dirty="0"/>
              <a:t>How to Create Your First Helm Chart</a:t>
            </a:r>
          </a:p>
          <a:p>
            <a:pPr lvl="1"/>
            <a:r>
              <a:rPr lang="en-US" dirty="0">
                <a:hlinkClick r:id="rId7"/>
              </a:rPr>
              <a:t>https://docs.bitnami.com/kubernetes/how-to/create-your-first-helm-chart</a:t>
            </a:r>
            <a:endParaRPr lang="en-US" dirty="0"/>
          </a:p>
          <a:p>
            <a:r>
              <a:rPr lang="en-US" dirty="0"/>
              <a:t>Packaged Kubernetes Deployments – Writing a Helm Chart</a:t>
            </a:r>
          </a:p>
          <a:p>
            <a:pPr lvl="1"/>
            <a:r>
              <a:rPr lang="en-US" dirty="0">
                <a:hlinkClick r:id="rId8"/>
              </a:rPr>
              <a:t>https://www.influxdata.com/packaged-kubernetes-deployments-writing-helm-chart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Helm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>A package manager for 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package manager?</a:t>
            </a:r>
          </a:p>
          <a:p>
            <a:pPr lvl="1"/>
            <a:r>
              <a:rPr lang="en-US" dirty="0" smtClean="0"/>
              <a:t>Automates the </a:t>
            </a:r>
            <a:r>
              <a:rPr lang="en-US" dirty="0"/>
              <a:t>process of installing, configuring, </a:t>
            </a:r>
            <a:r>
              <a:rPr lang="en-US" dirty="0" smtClean="0"/>
              <a:t>upgrading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/>
              <a:t>removing </a:t>
            </a:r>
            <a:r>
              <a:rPr lang="en-US" dirty="0" smtClean="0"/>
              <a:t>computer programs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/>
              <a:t>Red Hat Package Manager (RPM), Homebrew, Windows </a:t>
            </a:r>
            <a:r>
              <a:rPr lang="en-US" dirty="0" err="1"/>
              <a:t>Pkgmgr</a:t>
            </a:r>
            <a:r>
              <a:rPr lang="en-US" dirty="0"/>
              <a:t>/</a:t>
            </a:r>
            <a:r>
              <a:rPr lang="en-US" dirty="0" err="1"/>
              <a:t>PackageManagement</a:t>
            </a:r>
            <a:endParaRPr lang="en-US" dirty="0"/>
          </a:p>
          <a:p>
            <a:r>
              <a:rPr lang="en-US" dirty="0" smtClean="0"/>
              <a:t>Helm enables multiple Kubernetes resources to be created with a single command</a:t>
            </a:r>
          </a:p>
          <a:p>
            <a:pPr lvl="1"/>
            <a:r>
              <a:rPr lang="en-US" dirty="0" smtClean="0"/>
              <a:t>Deploying an application often involves creating and configuring multiple resources</a:t>
            </a:r>
          </a:p>
          <a:p>
            <a:pPr lvl="1"/>
            <a:r>
              <a:rPr lang="en-US" dirty="0" smtClean="0"/>
              <a:t>A Helm chart defines multiple resources as a set</a:t>
            </a:r>
          </a:p>
          <a:p>
            <a:endParaRPr lang="en-US" dirty="0" smtClean="0"/>
          </a:p>
          <a:p>
            <a:r>
              <a:rPr lang="en-US" dirty="0" smtClean="0"/>
              <a:t>An application in Kubernetes typically consists of (at least) two resource types</a:t>
            </a:r>
          </a:p>
          <a:p>
            <a:pPr lvl="1"/>
            <a:r>
              <a:rPr lang="en-US" dirty="0" smtClean="0"/>
              <a:t>Deployment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>Describes a set of pods to be deployed together</a:t>
            </a:r>
            <a:endParaRPr lang="en-US" dirty="0" smtClean="0"/>
          </a:p>
          <a:p>
            <a:pPr lvl="1"/>
            <a:r>
              <a:rPr lang="en-US" dirty="0" smtClean="0"/>
              <a:t>Services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>Endpoints for accessing the APIs in those </a:t>
            </a:r>
            <a:r>
              <a:rPr lang="en-US" dirty="0" smtClean="0"/>
              <a:t>pods</a:t>
            </a:r>
          </a:p>
          <a:p>
            <a:pPr lvl="1"/>
            <a:r>
              <a:rPr lang="en-US" dirty="0" smtClean="0"/>
              <a:t>Could also include </a:t>
            </a:r>
            <a:r>
              <a:rPr lang="en-US" dirty="0" err="1" smtClean="0"/>
              <a:t>ConfigMaps</a:t>
            </a:r>
            <a:r>
              <a:rPr lang="en-US" dirty="0"/>
              <a:t>, Secrets, </a:t>
            </a:r>
            <a:r>
              <a:rPr lang="en-US" dirty="0" smtClean="0"/>
              <a:t>Ingress, etc</a:t>
            </a:r>
            <a:r>
              <a:rPr lang="en-US" dirty="0"/>
              <a:t>.</a:t>
            </a:r>
          </a:p>
          <a:p>
            <a:r>
              <a:rPr lang="en-US" dirty="0" smtClean="0"/>
              <a:t>A default chart for an application consists of a deployment template and a service template</a:t>
            </a:r>
          </a:p>
          <a:p>
            <a:pPr lvl="1"/>
            <a:r>
              <a:rPr lang="en-US" dirty="0" smtClean="0"/>
              <a:t>The chart creates all of these resources in a Kubernetes cluster as a set</a:t>
            </a:r>
          </a:p>
          <a:p>
            <a:pPr lvl="1"/>
            <a:r>
              <a:rPr lang="en-US" dirty="0" smtClean="0"/>
              <a:t>Rather than manually having to create each one separately via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kubectl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8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Helm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Helm </a:t>
            </a:r>
            <a:r>
              <a:rPr lang="mr-IN" dirty="0" smtClean="0"/>
              <a:t>–</a:t>
            </a:r>
            <a:r>
              <a:rPr lang="en-US" dirty="0" smtClean="0"/>
              <a:t> The CLI</a:t>
            </a:r>
          </a:p>
          <a:p>
            <a:pPr lvl="1"/>
            <a:r>
              <a:rPr lang="en-US" dirty="0"/>
              <a:t>Helm installs charts into Kubernetes, creating a new release for each </a:t>
            </a:r>
            <a:r>
              <a:rPr lang="en-US" dirty="0" smtClean="0"/>
              <a:t>installation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find new charts, </a:t>
            </a:r>
            <a:r>
              <a:rPr lang="en-US" dirty="0" smtClean="0"/>
              <a:t>search </a:t>
            </a:r>
            <a:r>
              <a:rPr lang="en-US" dirty="0"/>
              <a:t>Helm chart </a:t>
            </a:r>
            <a:r>
              <a:rPr lang="en-US" dirty="0" smtClean="0"/>
              <a:t>repositories</a:t>
            </a:r>
            <a:endParaRPr lang="en-US" dirty="0"/>
          </a:p>
          <a:p>
            <a:r>
              <a:rPr lang="en-US" dirty="0" smtClean="0"/>
              <a:t>Chart </a:t>
            </a:r>
            <a:r>
              <a:rPr lang="mr-IN" dirty="0" smtClean="0"/>
              <a:t>–</a:t>
            </a:r>
            <a:r>
              <a:rPr lang="en-US" dirty="0" smtClean="0"/>
              <a:t> The application package</a:t>
            </a:r>
          </a:p>
          <a:p>
            <a:pPr lvl="1"/>
            <a:r>
              <a:rPr lang="en-US" dirty="0" smtClean="0"/>
              <a:t>Templates for a set of resources necessary to run an application</a:t>
            </a:r>
          </a:p>
          <a:p>
            <a:pPr lvl="1"/>
            <a:r>
              <a:rPr lang="en-US" dirty="0" smtClean="0"/>
              <a:t>The chart includes a values file that configures the resources</a:t>
            </a:r>
          </a:p>
          <a:p>
            <a:r>
              <a:rPr lang="en-US" dirty="0" smtClean="0"/>
              <a:t>Repository </a:t>
            </a:r>
            <a:r>
              <a:rPr lang="mr-IN" dirty="0" smtClean="0"/>
              <a:t>–</a:t>
            </a:r>
            <a:r>
              <a:rPr lang="en-US" dirty="0" smtClean="0"/>
              <a:t> The library</a:t>
            </a:r>
          </a:p>
          <a:p>
            <a:pPr lvl="1"/>
            <a:r>
              <a:rPr lang="en-US" dirty="0" smtClean="0"/>
              <a:t>Storage for Helm charts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stable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The namespace of the hub for official charts</a:t>
            </a:r>
          </a:p>
          <a:p>
            <a:r>
              <a:rPr lang="en-US" dirty="0" smtClean="0"/>
              <a:t>Release </a:t>
            </a:r>
            <a:r>
              <a:rPr lang="mr-IN" dirty="0" smtClean="0"/>
              <a:t>–</a:t>
            </a:r>
            <a:r>
              <a:rPr lang="en-US" dirty="0" smtClean="0"/>
              <a:t> The application runtime</a:t>
            </a:r>
          </a:p>
          <a:p>
            <a:pPr lvl="1"/>
            <a:r>
              <a:rPr lang="en-US" dirty="0" smtClean="0"/>
              <a:t>An instance of a chart running in a Kubernetes cluster</a:t>
            </a:r>
          </a:p>
          <a:p>
            <a:pPr lvl="1"/>
            <a:r>
              <a:rPr lang="en-US" dirty="0" smtClean="0"/>
              <a:t>The same chart installed multiple times creates many releases</a:t>
            </a:r>
          </a:p>
          <a:p>
            <a:r>
              <a:rPr lang="en-US" dirty="0" smtClean="0"/>
              <a:t>Tiller </a:t>
            </a:r>
            <a:r>
              <a:rPr lang="mr-IN" dirty="0" smtClean="0"/>
              <a:t>–</a:t>
            </a:r>
            <a:r>
              <a:rPr lang="en-US" dirty="0" smtClean="0"/>
              <a:t> The server-side engine</a:t>
            </a:r>
          </a:p>
          <a:p>
            <a:pPr lvl="1"/>
            <a:r>
              <a:rPr lang="en-US" dirty="0" smtClean="0"/>
              <a:t>Helm templating engine, runs in a pod in a Kubernetes cluster</a:t>
            </a:r>
          </a:p>
          <a:p>
            <a:pPr lvl="1"/>
            <a:r>
              <a:rPr lang="en-US" dirty="0" smtClean="0"/>
              <a:t>Tiller processes the chart to generate the resource manifests, then installs the release into the cluster</a:t>
            </a:r>
          </a:p>
          <a:p>
            <a:pPr lvl="1"/>
            <a:r>
              <a:rPr lang="en-US" dirty="0" smtClean="0"/>
              <a:t>Tiller stores each release as a Kubernetes </a:t>
            </a:r>
            <a:r>
              <a:rPr lang="en-US" dirty="0" err="1" smtClean="0"/>
              <a:t>config</a:t>
            </a:r>
            <a:r>
              <a:rPr lang="en-US" dirty="0" smtClean="0"/>
              <a:t> map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8DD8-55F1-4DDB-A894-47428CF8036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IBM Corporation 2017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802401" y="2021932"/>
            <a:ext cx="4230850" cy="3801412"/>
            <a:chOff x="7802401" y="2021932"/>
            <a:chExt cx="4230850" cy="380141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7802402" y="4465519"/>
              <a:ext cx="4230849" cy="135782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6143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latin typeface="Arial" panose="020B0604020202020204" pitchFamily="34" charset="0"/>
                </a:rPr>
                <a:t>Kubernetes </a:t>
              </a:r>
              <a:br>
                <a:rPr lang="en-US" sz="1600" b="1" dirty="0">
                  <a:latin typeface="Arial" panose="020B0604020202020204" pitchFamily="34" charset="0"/>
                </a:rPr>
              </a:br>
              <a:r>
                <a:rPr lang="en-US" sz="1600" b="1" dirty="0">
                  <a:latin typeface="Arial" panose="020B0604020202020204" pitchFamily="34" charset="0"/>
                </a:rPr>
                <a:t>cluster</a:t>
              </a:r>
            </a:p>
          </p:txBody>
        </p:sp>
        <p:pic>
          <p:nvPicPr>
            <p:cNvPr id="12" name="Picture 2" descr="mage result for kubernetes helm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0405" y="3112568"/>
              <a:ext cx="961163" cy="998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ounded Rectangle 13"/>
            <p:cNvSpPr/>
            <p:nvPr/>
          </p:nvSpPr>
          <p:spPr bwMode="auto">
            <a:xfrm>
              <a:off x="7802401" y="2021932"/>
              <a:ext cx="1408176" cy="7315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143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dirty="0">
                  <a:latin typeface="Arial" panose="020B0604020202020204" pitchFamily="34" charset="0"/>
                </a:rPr>
                <a:t>Chart</a:t>
              </a:r>
              <a:br>
                <a:rPr lang="en-US" dirty="0">
                  <a:latin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</a:rPr>
                <a:t>(templates)</a:t>
              </a: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10625075" y="2021932"/>
              <a:ext cx="1408176" cy="7315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143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dirty="0">
                  <a:latin typeface="Arial" panose="020B0604020202020204" pitchFamily="34" charset="0"/>
                </a:rPr>
                <a:t>Values</a:t>
              </a:r>
              <a:br>
                <a:rPr lang="en-US" dirty="0">
                  <a:latin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</a:rPr>
                <a:t>(</a:t>
              </a:r>
              <a:r>
                <a:rPr lang="en-US" dirty="0" err="1">
                  <a:latin typeface="Arial" panose="020B0604020202020204" pitchFamily="34" charset="0"/>
                </a:rPr>
                <a:t>config</a:t>
              </a:r>
              <a:r>
                <a:rPr lang="en-US" dirty="0"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25075" y="3427256"/>
              <a:ext cx="1039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nstall</a:t>
              </a:r>
              <a:endParaRPr lang="en-US" dirty="0"/>
            </a:p>
          </p:txBody>
        </p:sp>
        <p:sp>
          <p:nvSpPr>
            <p:cNvPr id="20" name="Rounded Rectangle 19"/>
            <p:cNvSpPr>
              <a:spLocks noChangeAspect="1"/>
            </p:cNvSpPr>
            <p:nvPr/>
          </p:nvSpPr>
          <p:spPr bwMode="auto">
            <a:xfrm>
              <a:off x="11151458" y="4641755"/>
              <a:ext cx="704088" cy="365760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143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Tiller</a:t>
              </a:r>
            </a:p>
          </p:txBody>
        </p:sp>
        <p:sp>
          <p:nvSpPr>
            <p:cNvPr id="611" name="Rounded Rectangle 610"/>
            <p:cNvSpPr/>
            <p:nvPr/>
          </p:nvSpPr>
          <p:spPr bwMode="auto">
            <a:xfrm>
              <a:off x="9373548" y="4894840"/>
              <a:ext cx="1408176" cy="731520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143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10" name="Rounded Rectangle 609"/>
            <p:cNvSpPr/>
            <p:nvPr/>
          </p:nvSpPr>
          <p:spPr bwMode="auto">
            <a:xfrm>
              <a:off x="9294217" y="4837694"/>
              <a:ext cx="1408176" cy="731520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143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9216899" y="4775349"/>
              <a:ext cx="1408176" cy="731520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143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dirty="0">
                  <a:latin typeface="Arial" panose="020B0604020202020204" pitchFamily="34" charset="0"/>
                </a:rPr>
                <a:t>Release</a:t>
              </a:r>
            </a:p>
            <a:p>
              <a:pPr algn="ctr" defTabSz="6143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dirty="0">
                  <a:latin typeface="Arial" panose="020B0604020202020204" pitchFamily="34" charset="0"/>
                </a:rPr>
                <a:t>(resources)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9210577" y="2753452"/>
              <a:ext cx="325943" cy="359116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H="1">
              <a:off x="10299132" y="2753452"/>
              <a:ext cx="325943" cy="359116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Arrow Connector 20"/>
            <p:cNvCxnSpPr/>
            <p:nvPr/>
          </p:nvCxnSpPr>
          <p:spPr bwMode="auto">
            <a:xfrm>
              <a:off x="10299132" y="4075603"/>
              <a:ext cx="806523" cy="566152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Arrow Connector 21"/>
            <p:cNvCxnSpPr>
              <a:endCxn id="13" idx="3"/>
            </p:cNvCxnSpPr>
            <p:nvPr/>
          </p:nvCxnSpPr>
          <p:spPr bwMode="auto">
            <a:xfrm flipH="1">
              <a:off x="10625075" y="5031671"/>
              <a:ext cx="519830" cy="109438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6" name="Straight Arrow Connector 605"/>
            <p:cNvCxnSpPr>
              <a:endCxn id="13" idx="0"/>
            </p:cNvCxnSpPr>
            <p:nvPr/>
          </p:nvCxnSpPr>
          <p:spPr bwMode="auto">
            <a:xfrm>
              <a:off x="9917826" y="4238045"/>
              <a:ext cx="3161" cy="537304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2626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Using Helm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6097" y="1165722"/>
            <a:ext cx="11795760" cy="5513832"/>
          </a:xfrm>
        </p:spPr>
        <p:txBody>
          <a:bodyPr/>
          <a:lstStyle/>
          <a:p>
            <a:r>
              <a:rPr lang="en-US" dirty="0" smtClean="0"/>
              <a:t>Deploy all of the resources for an application with a single command</a:t>
            </a:r>
          </a:p>
          <a:p>
            <a:pPr lvl="1"/>
            <a:r>
              <a:rPr lang="en-US" dirty="0" smtClean="0"/>
              <a:t>Makes deployment easy and repeatable</a:t>
            </a:r>
          </a:p>
          <a:p>
            <a:pPr marL="228532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helm install &lt;chart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Separates configuration settings from manifest formats</a:t>
            </a:r>
          </a:p>
          <a:p>
            <a:pPr lvl="1"/>
            <a:r>
              <a:rPr lang="en-US" dirty="0" smtClean="0"/>
              <a:t>Edit the values without changing the rest of the manifest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values.yaml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Update to deploy the application differently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2"/>
            <a:endParaRPr lang="en-US" dirty="0"/>
          </a:p>
          <a:p>
            <a:r>
              <a:rPr lang="en-US" dirty="0" smtClean="0"/>
              <a:t>Upgrade a running release to a new chart version</a:t>
            </a:r>
          </a:p>
          <a:p>
            <a:pPr marL="228532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helm upgrade &lt;release&gt; &lt;chart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Rollback a running release to a previous revision</a:t>
            </a:r>
          </a:p>
          <a:p>
            <a:pPr marL="228532" lvl="1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$ helm rollback &lt;release&gt; &lt;revision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Delete a running release</a:t>
            </a:r>
          </a:p>
          <a:p>
            <a:pPr marL="228532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helm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delete &lt;release&gt;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7402466" y="1408178"/>
            <a:ext cx="4649391" cy="5028919"/>
            <a:chOff x="836126" y="813916"/>
            <a:chExt cx="4649391" cy="5028919"/>
          </a:xfrm>
        </p:grpSpPr>
        <p:sp>
          <p:nvSpPr>
            <p:cNvPr id="40" name="Multiply 39"/>
            <p:cNvSpPr/>
            <p:nvPr/>
          </p:nvSpPr>
          <p:spPr bwMode="auto">
            <a:xfrm>
              <a:off x="3921926" y="4928435"/>
              <a:ext cx="914400" cy="914400"/>
            </a:xfrm>
            <a:prstGeom prst="mathMultiply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4376137" y="4404359"/>
              <a:ext cx="0" cy="694905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Box 41"/>
            <p:cNvSpPr txBox="1"/>
            <p:nvPr/>
          </p:nvSpPr>
          <p:spPr>
            <a:xfrm>
              <a:off x="4367403" y="4614557"/>
              <a:ext cx="9378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delete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84046" y="813916"/>
              <a:ext cx="2201471" cy="502891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6143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latin typeface="Arial" panose="020B0604020202020204" pitchFamily="34" charset="0"/>
                </a:rPr>
                <a:t>Kubernetes </a:t>
              </a:r>
              <a:br>
                <a:rPr lang="en-US" sz="1600" b="1" dirty="0">
                  <a:latin typeface="Arial" panose="020B0604020202020204" pitchFamily="34" charset="0"/>
                </a:rPr>
              </a:br>
              <a:r>
                <a:rPr lang="en-US" sz="1600" b="1" dirty="0">
                  <a:latin typeface="Arial" panose="020B0604020202020204" pitchFamily="34" charset="0"/>
                </a:rPr>
                <a:t>cluster</a:t>
              </a: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3633910" y="1485537"/>
              <a:ext cx="1484454" cy="731520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143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dirty="0">
                  <a:latin typeface="Arial" panose="020B0604020202020204" pitchFamily="34" charset="0"/>
                </a:rPr>
                <a:t>Release</a:t>
              </a:r>
            </a:p>
            <a:p>
              <a:pPr algn="ctr" defTabSz="6143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dirty="0" err="1">
                  <a:latin typeface="Arial" panose="020B0604020202020204" pitchFamily="34" charset="0"/>
                </a:rPr>
                <a:t>myapp</a:t>
              </a:r>
              <a:r>
                <a:rPr lang="en-US" dirty="0">
                  <a:latin typeface="Arial" panose="020B0604020202020204" pitchFamily="34" charset="0"/>
                </a:rPr>
                <a:t> </a:t>
              </a:r>
              <a:r>
                <a:rPr lang="en-US" dirty="0" smtClean="0">
                  <a:latin typeface="Arial" panose="020B0604020202020204" pitchFamily="34" charset="0"/>
                </a:rPr>
                <a:t>r1</a:t>
              </a:r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3633910" y="3672839"/>
              <a:ext cx="1484454" cy="731520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143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dirty="0">
                  <a:latin typeface="Arial" panose="020B0604020202020204" pitchFamily="34" charset="0"/>
                </a:rPr>
                <a:t>Release</a:t>
              </a:r>
            </a:p>
            <a:p>
              <a:pPr algn="ctr" defTabSz="6143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dirty="0" err="1">
                  <a:latin typeface="Arial" panose="020B0604020202020204" pitchFamily="34" charset="0"/>
                </a:rPr>
                <a:t>myapp</a:t>
              </a:r>
              <a:r>
                <a:rPr lang="en-US" dirty="0">
                  <a:latin typeface="Arial" panose="020B0604020202020204" pitchFamily="34" charset="0"/>
                </a:rPr>
                <a:t> </a:t>
              </a:r>
              <a:r>
                <a:rPr lang="en-US" dirty="0" smtClean="0">
                  <a:latin typeface="Arial" panose="020B0604020202020204" pitchFamily="34" charset="0"/>
                </a:rPr>
                <a:t>r2</a:t>
              </a:r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6" name="Arc 45"/>
            <p:cNvSpPr/>
            <p:nvPr/>
          </p:nvSpPr>
          <p:spPr bwMode="auto">
            <a:xfrm flipH="1">
              <a:off x="3629543" y="2161382"/>
              <a:ext cx="737860" cy="1570132"/>
            </a:xfrm>
            <a:prstGeom prst="arc">
              <a:avLst>
                <a:gd name="adj1" fmla="val 16920645"/>
                <a:gd name="adj2" fmla="val 4854175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upgrade</a:t>
              </a:r>
            </a:p>
          </p:txBody>
        </p:sp>
        <p:sp>
          <p:nvSpPr>
            <p:cNvPr id="47" name="Arc 46"/>
            <p:cNvSpPr/>
            <p:nvPr/>
          </p:nvSpPr>
          <p:spPr bwMode="auto">
            <a:xfrm flipH="1">
              <a:off x="4376137" y="2161383"/>
              <a:ext cx="737860" cy="1570130"/>
            </a:xfrm>
            <a:prstGeom prst="arc">
              <a:avLst>
                <a:gd name="adj1" fmla="val 5988855"/>
                <a:gd name="adj2" fmla="val 15542155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614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rollback</a:t>
              </a: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836126" y="1485537"/>
              <a:ext cx="1481328" cy="7315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143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dirty="0">
                  <a:latin typeface="Arial" panose="020B0604020202020204" pitchFamily="34" charset="0"/>
                </a:rPr>
                <a:t>Chart</a:t>
              </a:r>
            </a:p>
            <a:p>
              <a:pPr algn="ctr" defTabSz="6143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dirty="0" err="1" smtClean="0">
                  <a:latin typeface="Arial" panose="020B0604020202020204" pitchFamily="34" charset="0"/>
                </a:rPr>
                <a:t>myapp</a:t>
              </a:r>
              <a:r>
                <a:rPr lang="en-US" dirty="0" smtClean="0">
                  <a:latin typeface="Arial" panose="020B0604020202020204" pitchFamily="34" charset="0"/>
                </a:rPr>
                <a:t> v1</a:t>
              </a:r>
              <a:endParaRPr lang="en-US" dirty="0">
                <a:latin typeface="Arial" panose="020B0604020202020204" pitchFamily="34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>
              <a:off x="2317454" y="1851297"/>
              <a:ext cx="1316456" cy="0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TextBox 49"/>
            <p:cNvSpPr txBox="1"/>
            <p:nvPr/>
          </p:nvSpPr>
          <p:spPr>
            <a:xfrm>
              <a:off x="2321821" y="1533372"/>
              <a:ext cx="9378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install</a:t>
              </a:r>
              <a:endParaRPr lang="en-US" sz="1200" dirty="0"/>
            </a:p>
          </p:txBody>
        </p:sp>
        <p:sp>
          <p:nvSpPr>
            <p:cNvPr id="51" name="Rounded Rectangle 50"/>
            <p:cNvSpPr/>
            <p:nvPr/>
          </p:nvSpPr>
          <p:spPr bwMode="auto">
            <a:xfrm>
              <a:off x="844644" y="2607930"/>
              <a:ext cx="1481328" cy="7315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143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dirty="0">
                  <a:latin typeface="Arial" panose="020B0604020202020204" pitchFamily="34" charset="0"/>
                </a:rPr>
                <a:t>Chart</a:t>
              </a:r>
            </a:p>
            <a:p>
              <a:pPr algn="ctr" defTabSz="614363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dirty="0" err="1">
                  <a:latin typeface="Arial" panose="020B0604020202020204" pitchFamily="34" charset="0"/>
                </a:rPr>
                <a:t>myapp</a:t>
              </a:r>
              <a:r>
                <a:rPr lang="en-US" dirty="0">
                  <a:latin typeface="Arial" panose="020B0604020202020204" pitchFamily="34" charset="0"/>
                </a:rPr>
                <a:t> </a:t>
              </a:r>
              <a:r>
                <a:rPr lang="en-US" dirty="0" smtClean="0">
                  <a:latin typeface="Arial" panose="020B0604020202020204" pitchFamily="34" charset="0"/>
                </a:rPr>
                <a:t>v2</a:t>
              </a:r>
              <a:endParaRPr lang="en-US" dirty="0">
                <a:latin typeface="Arial" panose="020B0604020202020204" pitchFamily="34" charset="0"/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 bwMode="auto">
            <a:xfrm flipV="1">
              <a:off x="2325972" y="2973689"/>
              <a:ext cx="1312089" cy="1"/>
            </a:xfrm>
            <a:prstGeom prst="straightConnector1">
              <a:avLst/>
            </a:prstGeom>
            <a:solidFill>
              <a:srgbClr val="FDFDFD"/>
            </a:solidFill>
            <a:ln w="158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TextBox 52"/>
            <p:cNvSpPr txBox="1"/>
            <p:nvPr/>
          </p:nvSpPr>
          <p:spPr>
            <a:xfrm>
              <a:off x="2314883" y="2658272"/>
              <a:ext cx="9378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(upgrade)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267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Helm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Helm runs as a CLI client</a:t>
            </a:r>
          </a:p>
          <a:p>
            <a:pPr lvl="1"/>
            <a:r>
              <a:rPr lang="en-US" dirty="0" smtClean="0"/>
              <a:t>Typically installed on your laptop</a:t>
            </a:r>
          </a:p>
          <a:p>
            <a:endParaRPr lang="en-US" dirty="0"/>
          </a:p>
          <a:p>
            <a:r>
              <a:rPr lang="en-US" dirty="0"/>
              <a:t>See Installing Helm</a:t>
            </a:r>
          </a:p>
          <a:p>
            <a:pPr lvl="1"/>
            <a:r>
              <a:rPr lang="en-US" dirty="0">
                <a:hlinkClick r:id="rId2"/>
              </a:rPr>
              <a:t>https://docs.helm.sh/using_helm/#installing-helm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Options for installing Helm</a:t>
            </a:r>
          </a:p>
          <a:p>
            <a:pPr marL="571432" lvl="1" indent="-342900">
              <a:buFont typeface="+mj-lt"/>
              <a:buAutoNum type="arabicPeriod"/>
            </a:pPr>
            <a:r>
              <a:rPr lang="en-US" dirty="0" smtClean="0"/>
              <a:t>Download the release, including the binary</a:t>
            </a:r>
          </a:p>
          <a:p>
            <a:pPr lvl="2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github.com/kubernetes/helm/releases</a:t>
            </a:r>
            <a:endParaRPr lang="en-US" dirty="0" smtClean="0"/>
          </a:p>
          <a:p>
            <a:pPr marL="571432" lvl="1" indent="-342900">
              <a:buFont typeface="+mj-lt"/>
              <a:buAutoNum type="arabicPeriod"/>
            </a:pPr>
            <a:r>
              <a:rPr lang="en-US" dirty="0" smtClean="0"/>
              <a:t>Homebrew on </a:t>
            </a:r>
            <a:r>
              <a:rPr lang="en-US" dirty="0" err="1" smtClean="0"/>
              <a:t>MacOS</a:t>
            </a:r>
            <a:endParaRPr lang="en-US" dirty="0" smtClean="0"/>
          </a:p>
          <a:p>
            <a:pPr lvl="2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brew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install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kubernetes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-helm</a:t>
            </a:r>
          </a:p>
          <a:p>
            <a:pPr marL="571432" lvl="1" indent="-342900">
              <a:buFont typeface="+mj-lt"/>
              <a:buAutoNum type="arabicPeriod"/>
            </a:pPr>
            <a:r>
              <a:rPr lang="en-US" dirty="0"/>
              <a:t>Installer </a:t>
            </a:r>
            <a:r>
              <a:rPr lang="en-US" dirty="0" smtClean="0"/>
              <a:t>script</a:t>
            </a:r>
          </a:p>
          <a:p>
            <a:pPr lvl="2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curl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https://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raw.githubusercontent.com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kubernetes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/helm/master/scripts/get &gt;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get_helm.sh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hlinkClick r:id="rId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A68DD8-55F1-4DDB-A894-47428CF8036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29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Helm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15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Helm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 smtClean="0"/>
              <a:t>Install Tiller</a:t>
            </a:r>
            <a:endParaRPr lang="en-US" sz="1800" dirty="0"/>
          </a:p>
          <a:p>
            <a:pPr marL="374630" indent="0"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helm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init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831693" lvl="2" indent="0"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Create a chart</a:t>
            </a:r>
          </a:p>
          <a:p>
            <a:pPr marL="374630" indent="0"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helm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create &lt;chart&gt;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831693" lvl="2" indent="0"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smtClean="0"/>
              <a:t>List </a:t>
            </a:r>
            <a:r>
              <a:rPr lang="en-US" sz="1800" dirty="0"/>
              <a:t>the repositories</a:t>
            </a:r>
          </a:p>
          <a:p>
            <a:pPr marL="374630" indent="0"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helm repo list</a:t>
            </a:r>
          </a:p>
          <a:p>
            <a:pPr marL="831693" lvl="2" indent="0"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smtClean="0"/>
              <a:t>Search for a chart</a:t>
            </a:r>
            <a:endParaRPr lang="en-US" sz="1800" dirty="0"/>
          </a:p>
          <a:p>
            <a:pPr marL="374630" indent="0"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helm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search &lt;keyword&gt;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831693" lvl="2" indent="0"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smtClean="0"/>
              <a:t>Info about a </a:t>
            </a:r>
            <a:r>
              <a:rPr lang="en-US" sz="1800" dirty="0"/>
              <a:t>chart</a:t>
            </a:r>
          </a:p>
          <a:p>
            <a:pPr marL="374630" indent="0"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helm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inspect &lt;chart&gt;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831693" lvl="2" indent="0"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smtClean="0"/>
              <a:t>Deploy a chart (creates a release)</a:t>
            </a:r>
            <a:endParaRPr lang="en-US" sz="1800" dirty="0"/>
          </a:p>
          <a:p>
            <a:pPr marL="374630" indent="0"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helm install &lt;chart&gt;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831693" lvl="2" indent="0">
              <a:spcBef>
                <a:spcPts val="0"/>
              </a:spcBef>
              <a:buNone/>
            </a:pPr>
            <a:endParaRPr lang="en-US" sz="1800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/>
              <a:t>List all releases</a:t>
            </a:r>
          </a:p>
          <a:p>
            <a:pPr marL="374630" indent="0"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helm list --all</a:t>
            </a:r>
          </a:p>
          <a:p>
            <a:pPr marL="831693" lvl="2" indent="0"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smtClean="0"/>
              <a:t>Get </a:t>
            </a:r>
            <a:r>
              <a:rPr lang="en-US" sz="1800" dirty="0"/>
              <a:t>the status of a release</a:t>
            </a:r>
          </a:p>
          <a:p>
            <a:pPr marL="374630" indent="0"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helm status &lt;release&gt;</a:t>
            </a:r>
          </a:p>
          <a:p>
            <a:pPr marL="831693" lvl="2" indent="0"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Get the details about a release</a:t>
            </a:r>
          </a:p>
          <a:p>
            <a:pPr marL="374630" indent="0"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helm get &lt;release&gt;</a:t>
            </a:r>
          </a:p>
          <a:p>
            <a:pPr marL="831693" lvl="2" indent="0"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smtClean="0"/>
              <a:t>Upgrade </a:t>
            </a:r>
            <a:r>
              <a:rPr lang="en-US" sz="1800" dirty="0"/>
              <a:t>a release</a:t>
            </a:r>
          </a:p>
          <a:p>
            <a:pPr marL="374630" indent="0"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helm upgrade &lt;release&gt; &lt;chart&gt;</a:t>
            </a:r>
          </a:p>
          <a:p>
            <a:pPr marL="831693" lvl="2" indent="0"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smtClean="0"/>
              <a:t>Rollback a </a:t>
            </a:r>
            <a:r>
              <a:rPr lang="en-US" sz="1800" dirty="0"/>
              <a:t>release</a:t>
            </a:r>
          </a:p>
          <a:p>
            <a:pPr marL="374630" indent="0">
              <a:spcBef>
                <a:spcPts val="0"/>
              </a:spcBef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$ helm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rollback &lt;release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&lt;revision&gt;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831693" lvl="2" indent="0"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 smtClean="0"/>
              <a:t>Delete a release</a:t>
            </a:r>
            <a:endParaRPr lang="en-US" sz="1800" dirty="0"/>
          </a:p>
          <a:p>
            <a:pPr marL="374630" indent="0"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helm delete &lt;release&gt;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831693" lvl="2" indent="0">
              <a:spcBef>
                <a:spcPts val="0"/>
              </a:spcBef>
              <a:buNone/>
            </a:pPr>
            <a:endParaRPr lang="en-US" sz="1800" dirty="0"/>
          </a:p>
          <a:p>
            <a:pPr>
              <a:spcBef>
                <a:spcPts val="0"/>
              </a:spcBef>
            </a:pPr>
            <a:endParaRPr lang="en-US" sz="2199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Copyright IBM Corporation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195F61-18A5-496F-99BC-14D9FC7ECCF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ASSAUTHORUNITTITLE" val="1"/>
</p:tagLst>
</file>

<file path=ppt/theme/theme1.xml><?xml version="1.0" encoding="utf-8"?>
<a:theme xmlns:a="http://schemas.openxmlformats.org/drawingml/2006/main" name="1_CLFAug15wide">
  <a:themeElements>
    <a:clrScheme name="">
      <a:dk1>
        <a:srgbClr val="000000"/>
      </a:dk1>
      <a:lt1>
        <a:srgbClr val="FFFFFF"/>
      </a:lt1>
      <a:dk2>
        <a:srgbClr val="8CC63F"/>
      </a:dk2>
      <a:lt2>
        <a:srgbClr val="F389AF"/>
      </a:lt2>
      <a:accent1>
        <a:srgbClr val="008ABF"/>
      </a:accent1>
      <a:accent2>
        <a:srgbClr val="8CC63F"/>
      </a:accent2>
      <a:accent3>
        <a:srgbClr val="FFCF01"/>
      </a:accent3>
      <a:accent4>
        <a:srgbClr val="B8471B"/>
      </a:accent4>
      <a:accent5>
        <a:srgbClr val="82D1F5"/>
      </a:accent5>
      <a:accent6>
        <a:srgbClr val="007670"/>
      </a:accent6>
      <a:hlink>
        <a:srgbClr val="00649D"/>
      </a:hlink>
      <a:folHlink>
        <a:srgbClr val="7F1C7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DFDFD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143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DFDFD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6143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D1WE_9.1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8ABF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454545"/>
        </a:accent6>
        <a:hlink>
          <a:srgbClr val="1C7270"/>
        </a:hlink>
        <a:folHlink>
          <a:srgbClr val="9E640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D1WE_9.1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onLookAug15">
        <a:dk1>
          <a:srgbClr val="000000"/>
        </a:dk1>
        <a:lt1>
          <a:srgbClr val="FFFFFF"/>
        </a:lt1>
        <a:dk2>
          <a:srgbClr val="000000"/>
        </a:dk2>
        <a:lt2>
          <a:srgbClr val="F389AF"/>
        </a:lt2>
        <a:accent1>
          <a:srgbClr val="008ABF"/>
        </a:accent1>
        <a:accent2>
          <a:srgbClr val="8CC63F"/>
        </a:accent2>
        <a:accent3>
          <a:srgbClr val="FFCF01"/>
        </a:accent3>
        <a:accent4>
          <a:srgbClr val="B8471B"/>
        </a:accent4>
        <a:accent5>
          <a:srgbClr val="82D1F5"/>
        </a:accent5>
        <a:accent6>
          <a:srgbClr val="007670"/>
        </a:accent6>
        <a:hlink>
          <a:srgbClr val="00649D"/>
        </a:hlink>
        <a:folHlink>
          <a:srgbClr val="7F1C7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nit template.potx" id="{BF646B42-B424-4096-A791-AE99DEC4B233}" vid="{4966A76D-EC37-402E-8AD2-695B9362C1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16526</TotalTime>
  <Words>1935</Words>
  <Application>Microsoft Macintosh PowerPoint</Application>
  <PresentationFormat>Widescreen</PresentationFormat>
  <Paragraphs>605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.AppleSystemUIFont</vt:lpstr>
      <vt:lpstr>Calibri</vt:lpstr>
      <vt:lpstr>Courier</vt:lpstr>
      <vt:lpstr>IBM Plex Mono</vt:lpstr>
      <vt:lpstr>IBM Plex Sans Regular</vt:lpstr>
      <vt:lpstr>LucidaGrande</vt:lpstr>
      <vt:lpstr>Verdana</vt:lpstr>
      <vt:lpstr>Wingdings</vt:lpstr>
      <vt:lpstr>Arial</vt:lpstr>
      <vt:lpstr>1_CLFAug15wide</vt:lpstr>
      <vt:lpstr>Introduction to Helm</vt:lpstr>
      <vt:lpstr>Agenda</vt:lpstr>
      <vt:lpstr>What is Helm?</vt:lpstr>
      <vt:lpstr>Helm – A package manager for Kubernetes</vt:lpstr>
      <vt:lpstr>Helm Terminology</vt:lpstr>
      <vt:lpstr>Advantages of Using Helm</vt:lpstr>
      <vt:lpstr>Installing Helm</vt:lpstr>
      <vt:lpstr>Using Helm</vt:lpstr>
      <vt:lpstr>Helm Commands</vt:lpstr>
      <vt:lpstr>Working with Repositories</vt:lpstr>
      <vt:lpstr>Installing an Application</vt:lpstr>
      <vt:lpstr>Overriding Values</vt:lpstr>
      <vt:lpstr>Developing Charts</vt:lpstr>
      <vt:lpstr>Creating a Chart</vt:lpstr>
      <vt:lpstr>How Install Uses Charts</vt:lpstr>
      <vt:lpstr>Chart Lifecycle Hooks</vt:lpstr>
      <vt:lpstr>Sharing Charts</vt:lpstr>
      <vt:lpstr>Developing Templates</vt:lpstr>
      <vt:lpstr>Creating Templates</vt:lpstr>
      <vt:lpstr>Chart Template for Deployment Manifest</vt:lpstr>
      <vt:lpstr>Chart Template for Service Manifest</vt:lpstr>
      <vt:lpstr>Values YAML – A Chart’s API</vt:lpstr>
      <vt:lpstr>Chart YAML – A Chart’s Meta Information</vt:lpstr>
      <vt:lpstr>Chart Template Helpers – More Default Settings</vt:lpstr>
      <vt:lpstr>Chart Predefined Values – More Default Settings</vt:lpstr>
      <vt:lpstr>Helm and IBM Cloud Private</vt:lpstr>
      <vt:lpstr>Chart repository</vt:lpstr>
      <vt:lpstr>IBM Cloud Private catalog</vt:lpstr>
      <vt:lpstr>Conclusion</vt:lpstr>
      <vt:lpstr>Conclusion</vt:lpstr>
      <vt:lpstr>Resources – Introduction</vt:lpstr>
      <vt:lpstr>Resources – Developing Charts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Helm</dc:title>
  <dc:creator>Bobby Woolf</dc:creator>
  <cp:lastModifiedBy>Guy Williamson</cp:lastModifiedBy>
  <cp:revision>123</cp:revision>
  <dcterms:created xsi:type="dcterms:W3CDTF">2017-08-04T15:08:18Z</dcterms:created>
  <dcterms:modified xsi:type="dcterms:W3CDTF">2018-08-07T20:50:48Z</dcterms:modified>
</cp:coreProperties>
</file>