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41.xml" ContentType="application/vnd.openxmlformats-officedocument.presentationml.notesSlide+xml"/>
  <Override PartName="/ppt/theme/themeOverride42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43.xml" ContentType="application/vnd.openxmlformats-officedocument.themeOverride+xml"/>
  <Override PartName="/ppt/notesSlides/notesSlide43.xml" ContentType="application/vnd.openxmlformats-officedocument.presentationml.notesSlide+xml"/>
  <Override PartName="/ppt/theme/themeOverride44.xml" ContentType="application/vnd.openxmlformats-officedocument.themeOverride+xml"/>
  <Override PartName="/ppt/notesSlides/notesSlide44.xml" ContentType="application/vnd.openxmlformats-officedocument.presentationml.notesSlide+xml"/>
  <Override PartName="/ppt/theme/themeOverride45.xml" ContentType="application/vnd.openxmlformats-officedocument.themeOverride+xml"/>
  <Override PartName="/ppt/notesSlides/notesSlide45.xml" ContentType="application/vnd.openxmlformats-officedocument.presentationml.notesSlide+xml"/>
  <Override PartName="/ppt/theme/themeOverride46.xml" ContentType="application/vnd.openxmlformats-officedocument.themeOverride+xml"/>
  <Override PartName="/ppt/notesSlides/notesSlide46.xml" ContentType="application/vnd.openxmlformats-officedocument.presentationml.notesSlide+xml"/>
  <Override PartName="/ppt/theme/themeOverride47.xml" ContentType="application/vnd.openxmlformats-officedocument.themeOverride+xml"/>
  <Override PartName="/ppt/notesSlides/notesSlide47.xml" ContentType="application/vnd.openxmlformats-officedocument.presentationml.notesSlide+xml"/>
  <Override PartName="/ppt/theme/themeOverride48.xml" ContentType="application/vnd.openxmlformats-officedocument.themeOverride+xml"/>
  <Override PartName="/ppt/notesSlides/notesSlide48.xml" ContentType="application/vnd.openxmlformats-officedocument.presentationml.notesSlide+xml"/>
  <Override PartName="/ppt/theme/themeOverride49.xml" ContentType="application/vnd.openxmlformats-officedocument.themeOverride+xml"/>
  <Override PartName="/ppt/notesSlides/notesSlide49.xml" ContentType="application/vnd.openxmlformats-officedocument.presentationml.notesSlide+xml"/>
  <Override PartName="/ppt/theme/themeOverride50.xml" ContentType="application/vnd.openxmlformats-officedocument.themeOverride+xml"/>
  <Override PartName="/ppt/notesSlides/notesSlide50.xml" ContentType="application/vnd.openxmlformats-officedocument.presentationml.notesSlide+xml"/>
  <Override PartName="/ppt/theme/themeOverride51.xml" ContentType="application/vnd.openxmlformats-officedocument.themeOverride+xml"/>
  <Override PartName="/ppt/notesSlides/notesSlide51.xml" ContentType="application/vnd.openxmlformats-officedocument.presentationml.notesSlide+xml"/>
  <Override PartName="/ppt/theme/themeOverride52.xml" ContentType="application/vnd.openxmlformats-officedocument.themeOverride+xml"/>
  <Override PartName="/ppt/notesSlides/notesSlide52.xml" ContentType="application/vnd.openxmlformats-officedocument.presentationml.notesSlide+xml"/>
  <Override PartName="/ppt/theme/themeOverride53.xml" ContentType="application/vnd.openxmlformats-officedocument.themeOverr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1"/>
    <p:sldMasterId id="2147484928" r:id="rId2"/>
  </p:sldMasterIdLst>
  <p:notesMasterIdLst>
    <p:notesMasterId r:id="rId57"/>
  </p:notesMasterIdLst>
  <p:handoutMasterIdLst>
    <p:handoutMasterId r:id="rId58"/>
  </p:handoutMasterIdLst>
  <p:sldIdLst>
    <p:sldId id="898" r:id="rId3"/>
    <p:sldId id="257" r:id="rId4"/>
    <p:sldId id="850" r:id="rId5"/>
    <p:sldId id="899" r:id="rId6"/>
    <p:sldId id="851" r:id="rId7"/>
    <p:sldId id="893" r:id="rId8"/>
    <p:sldId id="856" r:id="rId9"/>
    <p:sldId id="854" r:id="rId10"/>
    <p:sldId id="883" r:id="rId11"/>
    <p:sldId id="913" r:id="rId12"/>
    <p:sldId id="901" r:id="rId13"/>
    <p:sldId id="894" r:id="rId14"/>
    <p:sldId id="858" r:id="rId15"/>
    <p:sldId id="882" r:id="rId16"/>
    <p:sldId id="857" r:id="rId17"/>
    <p:sldId id="859" r:id="rId18"/>
    <p:sldId id="884" r:id="rId19"/>
    <p:sldId id="860" r:id="rId20"/>
    <p:sldId id="861" r:id="rId21"/>
    <p:sldId id="895" r:id="rId22"/>
    <p:sldId id="862" r:id="rId23"/>
    <p:sldId id="863" r:id="rId24"/>
    <p:sldId id="864" r:id="rId25"/>
    <p:sldId id="865" r:id="rId26"/>
    <p:sldId id="886" r:id="rId27"/>
    <p:sldId id="903" r:id="rId28"/>
    <p:sldId id="888" r:id="rId29"/>
    <p:sldId id="904" r:id="rId30"/>
    <p:sldId id="866" r:id="rId31"/>
    <p:sldId id="890" r:id="rId32"/>
    <p:sldId id="905" r:id="rId33"/>
    <p:sldId id="867" r:id="rId34"/>
    <p:sldId id="891" r:id="rId35"/>
    <p:sldId id="906" r:id="rId36"/>
    <p:sldId id="907" r:id="rId37"/>
    <p:sldId id="868" r:id="rId38"/>
    <p:sldId id="896" r:id="rId39"/>
    <p:sldId id="908" r:id="rId40"/>
    <p:sldId id="869" r:id="rId41"/>
    <p:sldId id="870" r:id="rId42"/>
    <p:sldId id="909" r:id="rId43"/>
    <p:sldId id="910" r:id="rId44"/>
    <p:sldId id="873" r:id="rId45"/>
    <p:sldId id="892" r:id="rId46"/>
    <p:sldId id="874" r:id="rId47"/>
    <p:sldId id="875" r:id="rId48"/>
    <p:sldId id="876" r:id="rId49"/>
    <p:sldId id="877" r:id="rId50"/>
    <p:sldId id="878" r:id="rId51"/>
    <p:sldId id="879" r:id="rId52"/>
    <p:sldId id="912" r:id="rId53"/>
    <p:sldId id="911" r:id="rId54"/>
    <p:sldId id="881" r:id="rId55"/>
    <p:sldId id="848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3300"/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89" autoAdjust="0"/>
    <p:restoredTop sz="94434" autoAdjust="0"/>
  </p:normalViewPr>
  <p:slideViewPr>
    <p:cSldViewPr>
      <p:cViewPr varScale="1">
        <p:scale>
          <a:sx n="87" d="100"/>
          <a:sy n="87" d="100"/>
        </p:scale>
        <p:origin x="6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0D6130F0-5801-4A71-96E8-4126A43680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37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6D2C1868-3750-40E7-9A43-BEADA5B370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99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7C9DBC-0077-443D-BEAE-BCF0FC346ED2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488082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5AC129-FF6D-425C-BBF7-6CC4970A491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67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5AC129-FF6D-425C-BBF7-6CC4970A491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665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97EB03-698E-4736-AC7F-9F6A3184506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18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FAF4A5-1D69-4488-9A49-BC4E0D408A9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39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F8EA8A-1BC3-4468-BBC7-AE7453970E8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73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9C08A2-A3F8-47E2-BB5E-158B68D5ADA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20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257A7A-AECD-4E75-B669-F7A6A89AF42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24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CE5AB1-9ECA-4F66-A6C3-AED6B0DE349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284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25026A-A0DD-4FCA-B5A4-7ECE256A642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79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25026A-A0DD-4FCA-B5A4-7ECE256A642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657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7E67AF-28F1-4828-9DB4-1E0F89EE297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80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023613-BFB4-4C33-B3D4-717AF7D18B1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03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A77DA4-9F29-455F-91B8-561F3EB38FF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29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695035-8CC6-464C-BB9A-399D04F089E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73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934774-420F-4B99-A2F7-321C104B00E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625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8DE08C-23A9-46B2-967A-9D96A9F8B0E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72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8DE08C-23A9-46B2-967A-9D96A9F8B0E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23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5DB5B7-3F64-4C7B-8B27-152D6795671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963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8DE08C-23A9-46B2-967A-9D96A9F8B0E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997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205A2-3DA7-4A0F-AA11-52E3BD18D3B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818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51CBC-2F2A-4A8E-97F9-40D85EBA7214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55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7E67AF-28F1-4828-9DB4-1E0F89EE297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40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51CBC-2F2A-4A8E-97F9-40D85EBA721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29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DECE56-E2C6-405B-BE08-0142F1B332B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790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852A0-904B-4228-A37A-F6E15250876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38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852A0-904B-4228-A37A-F6E15250876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078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852A0-904B-4228-A37A-F6E15250876A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241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4A81D7-61D4-4897-875F-38E203689B95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178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4A81D7-61D4-4897-875F-38E203689B95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93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4A81D7-61D4-4897-875F-38E203689B95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98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56A09C-8B19-46CB-B4AE-C0128CAC3B5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96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1CD4B4-816D-43A8-94AB-113DA09932AF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56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C7A853-FE94-4B42-B7B2-0F8794AD92B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309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1CD4B4-816D-43A8-94AB-113DA09932AF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043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4A81D7-61D4-4897-875F-38E203689B95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919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30FECB-246D-4FA3-A2D8-92F25C837209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746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BA9F8D-B836-48D0-BB48-6DCE529AB5A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413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EACA78-4D6E-479B-8307-78B0A2B0D1C0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954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533DDE-586D-458C-BB86-76D25BF772FA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154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0312AE-AB29-4DEA-B45A-7DBD3010F78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524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5194CC-5764-43FA-A7C3-213712BAA2CF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133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D2F3BA-276F-41DF-913B-ACA4BC50E72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266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EE12AC-D870-4A5F-85CC-0E995F66B74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63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AEC219-CDD3-4E13-B8C8-985B7A8CA4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87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EE12AC-D870-4A5F-85CC-0E995F66B74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467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EE12AC-D870-4A5F-85CC-0E995F66B74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643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8F79A1-5F3D-40F3-AEBE-D5F914A91773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189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45E28F-5CC1-41A8-865F-76C818E016DE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98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A0CC38-6EF5-45B0-80BE-0F88D45284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5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CC35D9-F5D2-495D-AC6E-659BB222DFC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10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5AC129-FF6D-425C-BBF7-6CC4970A491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93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5AC129-FF6D-425C-BBF7-6CC4970A491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092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Logic and Design, Ninth Edition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81DA4-543D-410F-8329-3240F344AD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Logic and Design, Ninth Edition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0EA12-76DC-45DF-8A83-6EE060355A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Logic and Design, Ninth Edition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AFFCB-B704-4F28-A71C-CC7B6F9D2D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163"/>
            <a:ext cx="9144000" cy="290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686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0FCC7BD-DA78-4ED7-8E9B-A962F9D690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Programming Logic and Design, Ninth Edition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B24AC6-0B22-491B-ABF1-C13D9865B6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Programming Logic and Design, Ninth Edition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BE8846-AB18-4CD8-BE42-DB9C5E7057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Programming Logic and Design, Ninth Edition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994DB7-D483-4E02-9E46-9C348CFF35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Programming Logic and Design, Ninth Edition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C05B6E-30C3-4C31-87BB-F5A2D3F2F9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Programming Logic and Design, Ninth Edition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29A635-63AC-4936-94B2-C5C5763C93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Programming Logic and Design, Ninth Edition 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7C8885-E69C-4029-AC3D-67B5165A61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Programming Logic and Design, Ninth Edition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Logic and Design, Ninth Edition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2D780-9F7B-4612-BF32-543D2FF944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FAE519-0AE0-4302-9CD6-EF58352239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Programming Logic and Design, Ninth Edition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2E7FD4-5325-451D-97E1-5A3F7D7EEC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Programming Logic and Design, Ninth Edition 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500106-3A3B-46E8-832D-2CB29AFCB2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smtClean="0"/>
              <a:t>Programming Logic and Design, Ninth Edition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Logic and Design, Ninth Edition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FBBAC-6868-407E-970F-CABF9234EF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Logic and Design, Ninth Edition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EC62E-23CD-4732-8312-CFFF2E6457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Logic and Design, Ninth Edition 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81CF4-C5CE-44DA-A7C7-0E5F803A42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Logic and Design, Ninth Edition 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16D76-5F74-4108-886D-21D15069D2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Logic and Design, Ninth Edition 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03930-C9B5-4EB9-AA06-A687ABEA09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Logic and Design, Ninth Edition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6A39B-4A95-48D8-872D-D6088FCAAD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Programming Logic and Design, Ninth Edition 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0475B-22D2-44F1-B6E0-9296C54D4B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222222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 dirty="0" smtClean="0"/>
              <a:t>Programming Logic and Design, Ninth Edition 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4BE8744-563B-48E9-9B85-6ECE5AE1F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51" r:id="rId1"/>
    <p:sldLayoutId id="2147484952" r:id="rId2"/>
    <p:sldLayoutId id="2147484953" r:id="rId3"/>
    <p:sldLayoutId id="2147484954" r:id="rId4"/>
    <p:sldLayoutId id="2147484955" r:id="rId5"/>
    <p:sldLayoutId id="2147484956" r:id="rId6"/>
    <p:sldLayoutId id="2147484957" r:id="rId7"/>
    <p:sldLayoutId id="2147484958" r:id="rId8"/>
    <p:sldLayoutId id="2147484959" r:id="rId9"/>
    <p:sldLayoutId id="2147484960" r:id="rId10"/>
    <p:sldLayoutId id="214748496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DECOLORED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fld id="{EFBEE045-2E96-438A-A84B-2D907B9457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Programming Logic and Design, Ninth Edition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62" r:id="rId1"/>
    <p:sldLayoutId id="2147484963" r:id="rId2"/>
    <p:sldLayoutId id="2147484964" r:id="rId3"/>
    <p:sldLayoutId id="2147484965" r:id="rId4"/>
    <p:sldLayoutId id="2147484966" r:id="rId5"/>
    <p:sldLayoutId id="2147484967" r:id="rId6"/>
    <p:sldLayoutId id="2147484968" r:id="rId7"/>
    <p:sldLayoutId id="2147484969" r:id="rId8"/>
    <p:sldLayoutId id="2147484970" r:id="rId9"/>
    <p:sldLayoutId id="2147484971" r:id="rId10"/>
    <p:sldLayoutId id="214748497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7.xml"/><Relationship Id="rId4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0.xml"/><Relationship Id="rId4" Type="http://schemas.openxmlformats.org/officeDocument/2006/relationships/image" Target="../media/image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2.xml"/><Relationship Id="rId4" Type="http://schemas.openxmlformats.org/officeDocument/2006/relationships/image" Target="../media/image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3.xml"/><Relationship Id="rId4" Type="http://schemas.openxmlformats.org/officeDocument/2006/relationships/image" Target="../media/image9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4.xml"/><Relationship Id="rId4" Type="http://schemas.openxmlformats.org/officeDocument/2006/relationships/image" Target="../media/image10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6.xml"/><Relationship Id="rId4" Type="http://schemas.openxmlformats.org/officeDocument/2006/relationships/image" Target="../media/image1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7.xml"/><Relationship Id="rId4" Type="http://schemas.openxmlformats.org/officeDocument/2006/relationships/image" Target="../media/image1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1.xml"/><Relationship Id="rId4" Type="http://schemas.openxmlformats.org/officeDocument/2006/relationships/image" Target="../media/image13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9.xml"/><Relationship Id="rId4" Type="http://schemas.openxmlformats.org/officeDocument/2006/relationships/image" Target="../media/image14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0.xml"/><Relationship Id="rId4" Type="http://schemas.openxmlformats.org/officeDocument/2006/relationships/image" Target="../media/image1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1.xml"/><Relationship Id="rId4" Type="http://schemas.openxmlformats.org/officeDocument/2006/relationships/image" Target="../media/image16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86" y="608807"/>
            <a:ext cx="8229600" cy="1143000"/>
          </a:xfrm>
        </p:spPr>
        <p:txBody>
          <a:bodyPr/>
          <a:lstStyle/>
          <a:p>
            <a:r>
              <a:rPr lang="en-US" dirty="0"/>
              <a:t>Programming Logic and Design</a:t>
            </a:r>
            <a:br>
              <a:rPr lang="en-US" dirty="0"/>
            </a:br>
            <a:r>
              <a:rPr lang="en-US" i="1" dirty="0"/>
              <a:t>Ninth Edition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3400" i="1" dirty="0"/>
              <a:t>Chapter </a:t>
            </a:r>
            <a:r>
              <a:rPr lang="en-US" sz="3400" i="1" dirty="0" smtClean="0"/>
              <a:t>2</a:t>
            </a:r>
            <a:endParaRPr lang="en-US" sz="3400" i="1" dirty="0"/>
          </a:p>
          <a:p>
            <a:pPr algn="ctr" eaLnBrk="1" hangingPunct="1">
              <a:buFont typeface="Arial" pitchFamily="34" charset="0"/>
              <a:buNone/>
              <a:defRPr/>
            </a:pPr>
            <a:r>
              <a:rPr lang="en-US" sz="3400" i="1" dirty="0"/>
              <a:t>Elements of High-Quality Programs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Programming Logic and Design, Ninth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9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Understanding a Declaration’s Identifier </a:t>
            </a:r>
            <a:r>
              <a:rPr lang="en-US" sz="1200" dirty="0" smtClean="0"/>
              <a:t>(</a:t>
            </a:r>
            <a:r>
              <a:rPr lang="en-US" sz="1200" dirty="0" smtClean="0"/>
              <a:t>continued -2)</a:t>
            </a:r>
            <a:endParaRPr lang="en-US" sz="1200" dirty="0" smtClean="0"/>
          </a:p>
        </p:txBody>
      </p:sp>
      <p:pic>
        <p:nvPicPr>
          <p:cNvPr id="4" name="Picture 3" descr="Flowchart and pseudocode of number-doubling program with variable declarations.&#10;&#10;num myNumber&#10;num myAnswer&#10;" title="Number-doubling program with variable declaration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94462"/>
            <a:ext cx="6172200" cy="45850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9080D9-8C71-4157-B21F-3FE5432AA9B6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141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Variable Naming Conventions</a:t>
            </a:r>
            <a:endParaRPr lang="en-US" sz="1200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b="1" dirty="0" smtClean="0"/>
              <a:t>Camel </a:t>
            </a:r>
            <a:r>
              <a:rPr lang="en-US" b="1" dirty="0" smtClean="0"/>
              <a:t>casing</a:t>
            </a:r>
          </a:p>
          <a:p>
            <a:pPr lvl="1" eaLnBrk="1" hangingPunct="1"/>
            <a:r>
              <a:rPr lang="en-US" dirty="0" smtClean="0"/>
              <a:t>Variable names </a:t>
            </a:r>
            <a:r>
              <a:rPr lang="en-US" dirty="0"/>
              <a:t>have a “hump” in the </a:t>
            </a:r>
            <a:r>
              <a:rPr lang="en-US" dirty="0" smtClean="0"/>
              <a:t>middle </a:t>
            </a:r>
            <a:r>
              <a:rPr lang="en-US" dirty="0" smtClean="0"/>
              <a:t>such </a:t>
            </a:r>
            <a:r>
              <a:rPr lang="en-US" dirty="0" smtClean="0"/>
              <a:t>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hourlyWage</a:t>
            </a:r>
            <a:r>
              <a:rPr lang="en-US" dirty="0" smtClean="0"/>
              <a:t> </a:t>
            </a:r>
            <a:endParaRPr lang="en-US" dirty="0" smtClean="0"/>
          </a:p>
          <a:p>
            <a:pPr eaLnBrk="1" hangingPunct="1"/>
            <a:r>
              <a:rPr lang="en-US" b="1" dirty="0" smtClean="0"/>
              <a:t>Pascal </a:t>
            </a:r>
            <a:r>
              <a:rPr lang="en-US" b="1" dirty="0"/>
              <a:t>casing</a:t>
            </a:r>
          </a:p>
          <a:p>
            <a:pPr lvl="1" eaLnBrk="1" hangingPunct="1"/>
            <a:r>
              <a:rPr lang="en-US" dirty="0"/>
              <a:t>Variable names </a:t>
            </a:r>
            <a:r>
              <a:rPr lang="en-US" dirty="0" smtClean="0"/>
              <a:t>have the first letter in each word in uppercase such </a:t>
            </a:r>
            <a:r>
              <a:rPr lang="en-US" dirty="0"/>
              <a:t>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HourlyWage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b="1" dirty="0" smtClean="0"/>
              <a:t>Hungarian notation</a:t>
            </a:r>
            <a:endParaRPr lang="en-US" b="1" dirty="0"/>
          </a:p>
          <a:p>
            <a:pPr lvl="1" eaLnBrk="1" hangingPunct="1"/>
            <a:r>
              <a:rPr lang="en-US" dirty="0" smtClean="0"/>
              <a:t>A form of camel casing in which the data type is part of the name such </a:t>
            </a:r>
            <a:r>
              <a:rPr lang="en-US" dirty="0"/>
              <a:t>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HourlyWage</a:t>
            </a:r>
            <a:r>
              <a:rPr lang="en-US" dirty="0" smtClean="0"/>
              <a:t> </a:t>
            </a:r>
            <a:endParaRPr lang="en-US" dirty="0"/>
          </a:p>
          <a:p>
            <a:pPr lvl="1"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9080D9-8C71-4157-B21F-3FE5432AA9B6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100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Variable Naming Conventions</a:t>
            </a:r>
            <a:r>
              <a:rPr lang="en-US" dirty="0" smtClean="0"/>
              <a:t> </a:t>
            </a:r>
            <a:r>
              <a:rPr lang="en-US" sz="1200" dirty="0" smtClean="0"/>
              <a:t>(continued)</a:t>
            </a:r>
            <a:endParaRPr lang="en-US" sz="1200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b="1" dirty="0" smtClean="0"/>
              <a:t>Snake </a:t>
            </a:r>
            <a:r>
              <a:rPr lang="en-US" b="1" dirty="0" smtClean="0"/>
              <a:t>casing</a:t>
            </a:r>
          </a:p>
          <a:p>
            <a:pPr lvl="1" eaLnBrk="1" hangingPunct="1"/>
            <a:r>
              <a:rPr lang="en-US" dirty="0" smtClean="0"/>
              <a:t>Parts of variable </a:t>
            </a:r>
            <a:r>
              <a:rPr lang="en-US" dirty="0" smtClean="0"/>
              <a:t>names </a:t>
            </a:r>
            <a:r>
              <a:rPr lang="en-US" dirty="0" smtClean="0"/>
              <a:t>are separated by underscores </a:t>
            </a:r>
            <a:r>
              <a:rPr lang="en-US" dirty="0" smtClean="0"/>
              <a:t>such </a:t>
            </a:r>
            <a:r>
              <a:rPr lang="en-US" dirty="0" smtClean="0"/>
              <a:t>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hourly_wage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b="1" dirty="0" smtClean="0"/>
              <a:t>Mixed case with underscores</a:t>
            </a:r>
            <a:endParaRPr lang="en-US" b="1" dirty="0"/>
          </a:p>
          <a:p>
            <a:pPr lvl="1" eaLnBrk="1" hangingPunct="1"/>
            <a:r>
              <a:rPr lang="en-US" dirty="0" smtClean="0"/>
              <a:t>Similar to snake casing, </a:t>
            </a:r>
            <a:r>
              <a:rPr lang="en-US" dirty="0"/>
              <a:t>but new words start with </a:t>
            </a:r>
            <a:r>
              <a:rPr lang="en-US" dirty="0" smtClean="0"/>
              <a:t>a uppercase letter such </a:t>
            </a:r>
            <a:r>
              <a:rPr lang="en-US" dirty="0"/>
              <a:t>as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Hourly_Wage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b="1" dirty="0" smtClean="0"/>
              <a:t>Kebob case</a:t>
            </a:r>
            <a:endParaRPr lang="en-US" b="1" dirty="0"/>
          </a:p>
          <a:p>
            <a:pPr lvl="1" eaLnBrk="1" hangingPunct="1"/>
            <a:r>
              <a:rPr lang="en-US" dirty="0"/>
              <a:t>Parts of variable names are separated by </a:t>
            </a:r>
            <a:r>
              <a:rPr lang="en-US" dirty="0" smtClean="0"/>
              <a:t>dashes </a:t>
            </a:r>
            <a:r>
              <a:rPr lang="en-US" dirty="0"/>
              <a:t>such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hourly-wage</a:t>
            </a:r>
            <a:r>
              <a:rPr lang="en-US" dirty="0" smtClean="0"/>
              <a:t> </a:t>
            </a:r>
            <a:endParaRPr lang="en-US" dirty="0"/>
          </a:p>
          <a:p>
            <a:pPr lvl="1"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9080D9-8C71-4157-B21F-3FE5432AA9B6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082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Assigning Values to Variables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Assignment statement</a:t>
            </a:r>
          </a:p>
          <a:p>
            <a:pPr lvl="1" eaLnBrk="1" hangingPunct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myAnswer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myNumber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 2</a:t>
            </a:r>
          </a:p>
          <a:p>
            <a:pPr eaLnBrk="1" hangingPunct="1"/>
            <a:r>
              <a:rPr lang="en-US" b="1" dirty="0" smtClean="0"/>
              <a:t>Assignment operator</a:t>
            </a:r>
          </a:p>
          <a:p>
            <a:pPr lvl="1" eaLnBrk="1" hangingPunct="1"/>
            <a:r>
              <a:rPr lang="en-US" dirty="0" smtClean="0"/>
              <a:t>Equal sign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binary operator</a:t>
            </a:r>
            <a:r>
              <a:rPr lang="en-US" dirty="0"/>
              <a:t>, meaning it requires two operands—one on each </a:t>
            </a:r>
            <a:r>
              <a:rPr lang="en-US" dirty="0" smtClean="0"/>
              <a:t>side</a:t>
            </a:r>
          </a:p>
          <a:p>
            <a:pPr lvl="1"/>
            <a:r>
              <a:rPr lang="en-US" sz="2400" dirty="0" smtClean="0"/>
              <a:t>Always </a:t>
            </a:r>
            <a:r>
              <a:rPr lang="en-US" sz="2400" dirty="0"/>
              <a:t>operates from right to </a:t>
            </a:r>
            <a:r>
              <a:rPr lang="en-US" sz="2400" dirty="0" smtClean="0"/>
              <a:t>left, which </a:t>
            </a:r>
            <a:r>
              <a:rPr lang="en-US" sz="2400" dirty="0"/>
              <a:t>means that it has </a:t>
            </a:r>
            <a:r>
              <a:rPr lang="en-US" sz="2400" b="1" dirty="0"/>
              <a:t>right-associativity</a:t>
            </a:r>
            <a:r>
              <a:rPr lang="en-US" sz="2400" dirty="0"/>
              <a:t> or </a:t>
            </a:r>
            <a:r>
              <a:rPr lang="en-US" sz="2400" b="1" dirty="0"/>
              <a:t>right-to-left </a:t>
            </a:r>
            <a:r>
              <a:rPr lang="en-US" sz="2400" b="1" dirty="0" smtClean="0"/>
              <a:t>associativity</a:t>
            </a:r>
          </a:p>
          <a:p>
            <a:pPr lvl="1"/>
            <a:r>
              <a:rPr lang="en-US" dirty="0"/>
              <a:t>The result to the left of an assignment operator </a:t>
            </a:r>
            <a:r>
              <a:rPr lang="en-US" dirty="0" smtClean="0"/>
              <a:t>is called </a:t>
            </a:r>
            <a:r>
              <a:rPr lang="en-US" dirty="0"/>
              <a:t>an </a:t>
            </a:r>
            <a:r>
              <a:rPr lang="en-US" b="1" dirty="0" err="1"/>
              <a:t>lvalue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B6A42A-601A-4286-B35A-419EC3CBC7C5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Initializing a Variable</a:t>
            </a:r>
            <a:endParaRPr lang="en-US" sz="12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Initializing </a:t>
            </a:r>
            <a:r>
              <a:rPr lang="en-US" b="1" dirty="0" smtClean="0"/>
              <a:t>the variable - </a:t>
            </a:r>
            <a:r>
              <a:rPr lang="en-US" dirty="0" smtClean="0"/>
              <a:t>declare </a:t>
            </a:r>
            <a:r>
              <a:rPr lang="en-US" dirty="0" smtClean="0"/>
              <a:t>a starting </a:t>
            </a:r>
            <a:r>
              <a:rPr lang="en-US" dirty="0" smtClean="0"/>
              <a:t>value</a:t>
            </a:r>
          </a:p>
          <a:p>
            <a:pPr lvl="1" eaLnBrk="1" hangingPunct="1"/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yourSalary</a:t>
            </a:r>
            <a:r>
              <a:rPr lang="en-US" dirty="0" smtClean="0"/>
              <a:t> = 14.55 </a:t>
            </a:r>
          </a:p>
          <a:p>
            <a:pPr lvl="1" eaLnBrk="1" hangingPunct="1"/>
            <a:r>
              <a:rPr lang="en-US" dirty="0" smtClean="0"/>
              <a:t>string </a:t>
            </a:r>
            <a:r>
              <a:rPr lang="en-US" dirty="0" err="1" smtClean="0"/>
              <a:t>yourName</a:t>
            </a:r>
            <a:r>
              <a:rPr lang="en-US" dirty="0" smtClean="0"/>
              <a:t> = “</a:t>
            </a:r>
            <a:r>
              <a:rPr lang="en-US" dirty="0" err="1" smtClean="0"/>
              <a:t>Janita</a:t>
            </a:r>
            <a:r>
              <a:rPr lang="en-US" dirty="0" smtClean="0"/>
              <a:t>”</a:t>
            </a:r>
            <a:endParaRPr lang="en-US" dirty="0" smtClean="0"/>
          </a:p>
          <a:p>
            <a:pPr eaLnBrk="1" hangingPunct="1"/>
            <a:r>
              <a:rPr lang="en-US" b="1" dirty="0" smtClean="0"/>
              <a:t>Garbage</a:t>
            </a:r>
            <a:r>
              <a:rPr lang="en-US" dirty="0" smtClean="0"/>
              <a:t> – a variable’s unknown </a:t>
            </a:r>
            <a:r>
              <a:rPr lang="en-US" dirty="0" smtClean="0"/>
              <a:t>value</a:t>
            </a:r>
          </a:p>
          <a:p>
            <a:pPr eaLnBrk="1" hangingPunct="1"/>
            <a:r>
              <a:rPr lang="en-US" dirty="0" smtClean="0"/>
              <a:t>Variables must be declared before they are used in the program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7C81F5-7C19-40AF-97E5-861B592A7C57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Named Constants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382000" cy="4572000"/>
          </a:xfrm>
        </p:spPr>
        <p:txBody>
          <a:bodyPr/>
          <a:lstStyle/>
          <a:p>
            <a:pPr eaLnBrk="1" hangingPunct="1"/>
            <a:r>
              <a:rPr lang="en-US" b="1" smtClean="0"/>
              <a:t>Named constant </a:t>
            </a:r>
          </a:p>
          <a:p>
            <a:pPr lvl="1" eaLnBrk="1" hangingPunct="1"/>
            <a:r>
              <a:rPr lang="en-US" smtClean="0"/>
              <a:t>Similar to a variable</a:t>
            </a:r>
          </a:p>
          <a:p>
            <a:pPr lvl="1" eaLnBrk="1" hangingPunct="1"/>
            <a:r>
              <a:rPr lang="en-US" smtClean="0"/>
              <a:t>Can be assigned a value only once</a:t>
            </a:r>
          </a:p>
          <a:p>
            <a:pPr lvl="1" eaLnBrk="1" hangingPunct="1"/>
            <a:r>
              <a:rPr lang="en-US" smtClean="0"/>
              <a:t>Assign a useful name to a value that will never be changed during a program’s execution</a:t>
            </a:r>
          </a:p>
          <a:p>
            <a:pPr eaLnBrk="1" hangingPunct="1"/>
            <a:r>
              <a:rPr lang="en-US" b="1" smtClean="0"/>
              <a:t>Magic number </a:t>
            </a:r>
          </a:p>
          <a:p>
            <a:pPr lvl="1" eaLnBrk="1" hangingPunct="1"/>
            <a:r>
              <a:rPr lang="en-US" smtClean="0"/>
              <a:t>Unnamed constant</a:t>
            </a:r>
          </a:p>
          <a:p>
            <a:pPr lvl="1" eaLnBrk="1" hangingPunct="1"/>
            <a:r>
              <a:rPr lang="en-US" smtClean="0"/>
              <a:t>Use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taxAmount = price * SALES_TAX_AMOUNT </a:t>
            </a:r>
            <a:r>
              <a:rPr lang="en-US" smtClean="0"/>
              <a:t>instead of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taxAmount = price * .06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0A62A-C7AD-45EA-A7A1-8337D29F632F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Performing Arithmetic Operations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Standard arithmetic operators:</a:t>
            </a:r>
          </a:p>
          <a:p>
            <a:pPr marL="457200" lvl="1" indent="0" eaLnBrk="1" hangingPunct="1">
              <a:buFontTx/>
              <a:buNone/>
            </a:pPr>
            <a:r>
              <a:rPr lang="en-US" smtClean="0"/>
              <a:t>+ (plus sign)—addition</a:t>
            </a:r>
          </a:p>
          <a:p>
            <a:pPr marL="457200" lvl="1" indent="0" eaLnBrk="1" hangingPunct="1">
              <a:buFontTx/>
              <a:buNone/>
            </a:pPr>
            <a:r>
              <a:rPr lang="en-US" smtClean="0"/>
              <a:t>− (minus sign)—subtraction</a:t>
            </a:r>
          </a:p>
          <a:p>
            <a:pPr marL="457200" lvl="1" indent="0" eaLnBrk="1" hangingPunct="1">
              <a:buFontTx/>
              <a:buNone/>
            </a:pPr>
            <a:r>
              <a:rPr lang="en-US" smtClean="0"/>
              <a:t>* (asterisk)—multiplication</a:t>
            </a:r>
          </a:p>
          <a:p>
            <a:pPr marL="457200" lvl="1" indent="0" eaLnBrk="1" hangingPunct="1">
              <a:buFontTx/>
              <a:buNone/>
            </a:pPr>
            <a:r>
              <a:rPr lang="en-US" smtClean="0"/>
              <a:t>/ (slash)—division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C25EA8-702C-47CE-AC92-2BE7405497F8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Performing Arithmetic Operations </a:t>
            </a:r>
            <a:r>
              <a:rPr lang="en-US" sz="1200" dirty="0" smtClean="0"/>
              <a:t>(</a:t>
            </a:r>
            <a:r>
              <a:rPr lang="en-US" sz="1200" dirty="0" smtClean="0"/>
              <a:t>continued -1)</a:t>
            </a:r>
            <a:endParaRPr lang="en-US" sz="1200" dirty="0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Rules of precedence</a:t>
            </a:r>
          </a:p>
          <a:p>
            <a:pPr lvl="1" eaLnBrk="1" hangingPunct="1"/>
            <a:r>
              <a:rPr lang="en-US" dirty="0" smtClean="0"/>
              <a:t>Also called the </a:t>
            </a:r>
            <a:r>
              <a:rPr lang="en-US" b="1" dirty="0" smtClean="0"/>
              <a:t>order of operations</a:t>
            </a:r>
          </a:p>
          <a:p>
            <a:pPr lvl="1" eaLnBrk="1" hangingPunct="1"/>
            <a:r>
              <a:rPr lang="en-US" dirty="0" smtClean="0"/>
              <a:t>Dictate the order in which operations in the same statement are carried out</a:t>
            </a:r>
          </a:p>
          <a:p>
            <a:pPr lvl="1" eaLnBrk="1" hangingPunct="1"/>
            <a:r>
              <a:rPr lang="en-US" dirty="0" smtClean="0"/>
              <a:t>Expressions within parentheses are evaluated first</a:t>
            </a:r>
          </a:p>
          <a:p>
            <a:pPr lvl="1" eaLnBrk="1" hangingPunct="1"/>
            <a:r>
              <a:rPr lang="en-US" dirty="0"/>
              <a:t>All the arithmetic operators have </a:t>
            </a:r>
            <a:r>
              <a:rPr lang="en-US" b="1" dirty="0"/>
              <a:t>left-to-right associativity</a:t>
            </a:r>
            <a:endParaRPr lang="en-US" b="1" dirty="0" smtClean="0"/>
          </a:p>
          <a:p>
            <a:pPr lvl="1" eaLnBrk="1" hangingPunct="1"/>
            <a:r>
              <a:rPr lang="en-US" dirty="0" smtClean="0"/>
              <a:t>Multiplication and division are evaluated next</a:t>
            </a:r>
          </a:p>
          <a:p>
            <a:pPr lvl="2" eaLnBrk="1" hangingPunct="1"/>
            <a:r>
              <a:rPr lang="en-US" dirty="0" smtClean="0"/>
              <a:t>From left to right</a:t>
            </a:r>
          </a:p>
          <a:p>
            <a:pPr lvl="1" eaLnBrk="1" hangingPunct="1"/>
            <a:r>
              <a:rPr lang="en-US" dirty="0" smtClean="0"/>
              <a:t>Addition and subtraction are evaluated next</a:t>
            </a:r>
          </a:p>
          <a:p>
            <a:pPr lvl="2" eaLnBrk="1" hangingPunct="1"/>
            <a:r>
              <a:rPr lang="en-US" dirty="0" smtClean="0"/>
              <a:t>From left to right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06CF5C-B306-45C4-BFD7-2D5D64251B8E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Performing Arithmetic Operations </a:t>
            </a:r>
            <a:r>
              <a:rPr lang="en-US" sz="1200" dirty="0" smtClean="0"/>
              <a:t>(</a:t>
            </a:r>
            <a:r>
              <a:rPr lang="en-US" sz="1200" dirty="0" smtClean="0"/>
              <a:t>continued -2)</a:t>
            </a:r>
            <a:endParaRPr lang="en-US" sz="1200" dirty="0" smtClean="0"/>
          </a:p>
        </p:txBody>
      </p:sp>
      <p:pic>
        <p:nvPicPr>
          <p:cNvPr id="4098" name="Picture 2" descr="The order of precedence goes from left to right with division and multiplication being the highest followed by subtraction and addition." title="Precedence and Associativity of Five Common Operator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260064" cy="3100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1F9805-B7E6-4C1D-9FBD-86D9C7056F6D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Integer Data Type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ividing </a:t>
            </a:r>
            <a:r>
              <a:rPr lang="en-US" dirty="0"/>
              <a:t>an integer by another integer is a special </a:t>
            </a:r>
            <a:r>
              <a:rPr lang="en-US" dirty="0" smtClean="0"/>
              <a:t>case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ividing </a:t>
            </a:r>
            <a:r>
              <a:rPr lang="en-US" dirty="0"/>
              <a:t>two integers results in an integer, and </a:t>
            </a:r>
            <a:r>
              <a:rPr lang="en-US" dirty="0" smtClean="0"/>
              <a:t>any fractional </a:t>
            </a:r>
            <a:r>
              <a:rPr lang="en-US" dirty="0"/>
              <a:t>part of the result is </a:t>
            </a:r>
            <a:r>
              <a:rPr lang="en-US" dirty="0" smtClean="0"/>
              <a:t>lost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decimal portion of the result is cut off</a:t>
            </a:r>
            <a:r>
              <a:rPr lang="en-US" dirty="0" smtClean="0"/>
              <a:t>, or truncated</a:t>
            </a:r>
          </a:p>
          <a:p>
            <a:r>
              <a:rPr lang="en-US" dirty="0"/>
              <a:t>A </a:t>
            </a:r>
            <a:r>
              <a:rPr lang="en-US" b="1" dirty="0"/>
              <a:t>remainder </a:t>
            </a:r>
            <a:r>
              <a:rPr lang="en-US" b="1" dirty="0" smtClean="0"/>
              <a:t>operator (</a:t>
            </a:r>
            <a:r>
              <a:rPr lang="en-US" dirty="0" smtClean="0"/>
              <a:t>called the </a:t>
            </a:r>
            <a:r>
              <a:rPr lang="en-US" dirty="0"/>
              <a:t>modulo operator or the modulus </a:t>
            </a:r>
            <a:r>
              <a:rPr lang="en-US" dirty="0" smtClean="0"/>
              <a:t>operator) contains the remainder of a division operation</a:t>
            </a:r>
          </a:p>
          <a:p>
            <a:pPr lvl="1"/>
            <a:r>
              <a:rPr lang="nl-NL" dirty="0"/>
              <a:t>24 Mod 10 is 4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ecause </a:t>
            </a:r>
            <a:r>
              <a:rPr lang="en-US" dirty="0"/>
              <a:t>when 24 is divided by 10, 4 is the remainder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CD9FBA-B9F0-4D49-A251-D2F5A99F3C40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In this chapter, you will learn about:</a:t>
            </a:r>
          </a:p>
          <a:p>
            <a:pPr eaLnBrk="1" hangingPunct="1"/>
            <a:r>
              <a:rPr lang="en-US" smtClean="0"/>
              <a:t>Declaring and using variables and constants</a:t>
            </a:r>
          </a:p>
          <a:p>
            <a:pPr eaLnBrk="1" hangingPunct="1"/>
            <a:r>
              <a:rPr lang="en-US" smtClean="0"/>
              <a:t>Performing arithmetic operations</a:t>
            </a:r>
          </a:p>
          <a:p>
            <a:pPr eaLnBrk="1" hangingPunct="1"/>
            <a:r>
              <a:rPr lang="en-US" smtClean="0"/>
              <a:t>The advantages of modularization</a:t>
            </a:r>
          </a:p>
          <a:p>
            <a:pPr eaLnBrk="1" hangingPunct="1"/>
            <a:r>
              <a:rPr lang="en-US" smtClean="0"/>
              <a:t>Modularizing a program</a:t>
            </a:r>
          </a:p>
          <a:p>
            <a:pPr eaLnBrk="1" hangingPunct="1"/>
            <a:r>
              <a:rPr lang="en-US" smtClean="0"/>
              <a:t>Hierarchy charts</a:t>
            </a:r>
          </a:p>
          <a:p>
            <a:pPr eaLnBrk="1" hangingPunct="1"/>
            <a:r>
              <a:rPr lang="en-US" smtClean="0"/>
              <a:t>Features of good program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22C1A4-72C0-4D92-A651-06297B7879FE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Understanding the Advantages</a:t>
            </a:r>
            <a:br>
              <a:rPr lang="en-US" dirty="0" smtClean="0"/>
            </a:br>
            <a:r>
              <a:rPr lang="en-US" dirty="0" smtClean="0"/>
              <a:t>of Modularization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Modules</a:t>
            </a:r>
          </a:p>
          <a:p>
            <a:pPr lvl="1" eaLnBrk="1" hangingPunct="1"/>
            <a:r>
              <a:rPr lang="en-US" dirty="0" smtClean="0"/>
              <a:t>Subunit of programming problem</a:t>
            </a:r>
          </a:p>
          <a:p>
            <a:pPr lvl="1" eaLnBrk="1" hangingPunct="1"/>
            <a:r>
              <a:rPr lang="en-US" dirty="0" smtClean="0"/>
              <a:t>Also called </a:t>
            </a:r>
            <a:r>
              <a:rPr lang="en-US" b="1" dirty="0" smtClean="0"/>
              <a:t>subroutines</a:t>
            </a:r>
            <a:r>
              <a:rPr lang="en-US" dirty="0" smtClean="0"/>
              <a:t>, </a:t>
            </a:r>
            <a:r>
              <a:rPr lang="en-US" b="1" dirty="0" smtClean="0"/>
              <a:t>procedures</a:t>
            </a:r>
            <a:r>
              <a:rPr lang="en-US" dirty="0" smtClean="0"/>
              <a:t>, </a:t>
            </a:r>
            <a:r>
              <a:rPr lang="en-US" b="1" dirty="0" smtClean="0"/>
              <a:t>functions</a:t>
            </a:r>
            <a:r>
              <a:rPr lang="en-US" dirty="0" smtClean="0"/>
              <a:t>, or </a:t>
            </a:r>
            <a:r>
              <a:rPr lang="en-US" b="1" dirty="0" smtClean="0"/>
              <a:t>methods</a:t>
            </a:r>
          </a:p>
          <a:p>
            <a:pPr lvl="1"/>
            <a:r>
              <a:rPr lang="en-US" dirty="0"/>
              <a:t>To </a:t>
            </a:r>
            <a:r>
              <a:rPr lang="en-US" b="1" dirty="0"/>
              <a:t>call a module </a:t>
            </a:r>
            <a:r>
              <a:rPr lang="en-US" dirty="0"/>
              <a:t>is to use its name to </a:t>
            </a:r>
            <a:r>
              <a:rPr lang="en-US" dirty="0" smtClean="0"/>
              <a:t>invoke the </a:t>
            </a:r>
            <a:r>
              <a:rPr lang="en-US" dirty="0"/>
              <a:t>module, causing it to </a:t>
            </a:r>
            <a:r>
              <a:rPr lang="en-US" dirty="0" smtClean="0"/>
              <a:t>execute</a:t>
            </a:r>
            <a:endParaRPr lang="en-US" dirty="0"/>
          </a:p>
          <a:p>
            <a:pPr eaLnBrk="1" hangingPunct="1"/>
            <a:r>
              <a:rPr lang="en-US" b="1" dirty="0" smtClean="0"/>
              <a:t>Modularization</a:t>
            </a:r>
          </a:p>
          <a:p>
            <a:pPr lvl="1" eaLnBrk="1" hangingPunct="1"/>
            <a:r>
              <a:rPr lang="en-US" dirty="0" smtClean="0"/>
              <a:t>Breaking down a large program into modules</a:t>
            </a:r>
          </a:p>
          <a:p>
            <a:pPr lvl="1" eaLnBrk="1" hangingPunct="1"/>
            <a:r>
              <a:rPr lang="en-US" dirty="0" smtClean="0"/>
              <a:t>Called </a:t>
            </a:r>
            <a:r>
              <a:rPr lang="en-US" b="1" dirty="0" smtClean="0"/>
              <a:t>functional decomposition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CD9FBA-B9F0-4D49-A251-D2F5A99F3C40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823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Modularization Provides Abstraction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Abstraction </a:t>
            </a:r>
          </a:p>
          <a:p>
            <a:pPr lvl="1" eaLnBrk="1" hangingPunct="1"/>
            <a:r>
              <a:rPr lang="en-US" smtClean="0"/>
              <a:t>Paying attention to important properties while ignoring nonessential details</a:t>
            </a:r>
          </a:p>
          <a:p>
            <a:pPr lvl="1" eaLnBrk="1" hangingPunct="1"/>
            <a:r>
              <a:rPr lang="en-US" smtClean="0"/>
              <a:t>Selective ignorance</a:t>
            </a:r>
          </a:p>
          <a:p>
            <a:pPr eaLnBrk="1" hangingPunct="1"/>
            <a:r>
              <a:rPr lang="en-US" smtClean="0"/>
              <a:t>Newer high-level programming languages 	</a:t>
            </a:r>
          </a:p>
          <a:p>
            <a:pPr lvl="1" eaLnBrk="1" hangingPunct="1"/>
            <a:r>
              <a:rPr lang="en-US" smtClean="0"/>
              <a:t>Use English-like vocabulary </a:t>
            </a:r>
          </a:p>
          <a:p>
            <a:pPr lvl="1" eaLnBrk="1" hangingPunct="1"/>
            <a:r>
              <a:rPr lang="en-US" smtClean="0"/>
              <a:t>One broad statement corresponds to dozens of machine instructions</a:t>
            </a:r>
          </a:p>
          <a:p>
            <a:pPr eaLnBrk="1" hangingPunct="1"/>
            <a:r>
              <a:rPr lang="en-US" smtClean="0"/>
              <a:t>Modules provide another way to achieve abstraction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7DCD91-E7AC-4D7F-9D49-B3150F84FA18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Modularization Allows Multiple Programmers to Work on a Problem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Easier to divide the task among various people</a:t>
            </a:r>
          </a:p>
          <a:p>
            <a:pPr eaLnBrk="1" hangingPunct="1"/>
            <a:r>
              <a:rPr lang="en-US" smtClean="0"/>
              <a:t>Rarely does a single programmer write a commercial program</a:t>
            </a:r>
          </a:p>
          <a:p>
            <a:pPr lvl="1" eaLnBrk="1" hangingPunct="1"/>
            <a:r>
              <a:rPr lang="en-US" smtClean="0"/>
              <a:t>Professional software developers can write new programs quickly by dividing large programs into modules</a:t>
            </a:r>
          </a:p>
          <a:p>
            <a:pPr lvl="1" eaLnBrk="1" hangingPunct="1"/>
            <a:r>
              <a:rPr lang="en-US" smtClean="0"/>
              <a:t>Assign each module to an individual programmer or team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A6F6D5-74E1-4229-B138-B7CD2CD27405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Modularization Allows You to </a:t>
            </a:r>
            <a:br>
              <a:rPr lang="en-US" smtClean="0"/>
            </a:br>
            <a:r>
              <a:rPr lang="en-US" smtClean="0"/>
              <a:t>Reuse Work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Reusability</a:t>
            </a:r>
          </a:p>
          <a:p>
            <a:pPr lvl="1" eaLnBrk="1" hangingPunct="1"/>
            <a:r>
              <a:rPr lang="en-US" smtClean="0"/>
              <a:t>Feature of modular programs</a:t>
            </a:r>
          </a:p>
          <a:p>
            <a:pPr lvl="1" eaLnBrk="1" hangingPunct="1"/>
            <a:r>
              <a:rPr lang="en-US" smtClean="0"/>
              <a:t>Allows individual modules to be used in a variety of applications</a:t>
            </a:r>
          </a:p>
          <a:p>
            <a:pPr lvl="1" eaLnBrk="1" hangingPunct="1"/>
            <a:r>
              <a:rPr lang="en-US" smtClean="0"/>
              <a:t>Many real-world examples of reusability</a:t>
            </a:r>
          </a:p>
          <a:p>
            <a:pPr eaLnBrk="1" hangingPunct="1"/>
            <a:r>
              <a:rPr lang="en-US" b="1" smtClean="0"/>
              <a:t>Reliability</a:t>
            </a:r>
          </a:p>
          <a:p>
            <a:pPr lvl="1" eaLnBrk="1" hangingPunct="1"/>
            <a:r>
              <a:rPr lang="en-US" smtClean="0"/>
              <a:t>Assures that a module has been tested and proven to function correctly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DFD9F-A42B-4DEA-A523-0010BF06EB3B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Modularizing a Program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Main program</a:t>
            </a:r>
          </a:p>
          <a:p>
            <a:pPr lvl="1" eaLnBrk="1" hangingPunct="1"/>
            <a:r>
              <a:rPr lang="en-US" smtClean="0"/>
              <a:t>Basic steps (</a:t>
            </a:r>
            <a:r>
              <a:rPr lang="en-US" b="1" smtClean="0"/>
              <a:t>mainline logic</a:t>
            </a:r>
            <a:r>
              <a:rPr lang="en-US" smtClean="0"/>
              <a:t>) of the program</a:t>
            </a:r>
          </a:p>
          <a:p>
            <a:pPr eaLnBrk="1" hangingPunct="1"/>
            <a:r>
              <a:rPr lang="en-US" smtClean="0"/>
              <a:t>Include in a module</a:t>
            </a:r>
          </a:p>
          <a:p>
            <a:pPr lvl="1" eaLnBrk="1" hangingPunct="1"/>
            <a:r>
              <a:rPr lang="en-US" b="1" smtClean="0"/>
              <a:t>Module header</a:t>
            </a:r>
          </a:p>
          <a:p>
            <a:pPr lvl="1" eaLnBrk="1" hangingPunct="1"/>
            <a:r>
              <a:rPr lang="en-US" b="1" smtClean="0"/>
              <a:t>Module body</a:t>
            </a:r>
          </a:p>
          <a:p>
            <a:pPr lvl="1" eaLnBrk="1" hangingPunct="1"/>
            <a:r>
              <a:rPr lang="en-US" b="1" smtClean="0"/>
              <a:t>Module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smtClean="0"/>
              <a:t> statement</a:t>
            </a:r>
          </a:p>
          <a:p>
            <a:pPr eaLnBrk="1" hangingPunct="1"/>
            <a:r>
              <a:rPr lang="en-US" smtClean="0"/>
              <a:t>Naming a module </a:t>
            </a:r>
          </a:p>
          <a:p>
            <a:pPr lvl="1" eaLnBrk="1" hangingPunct="1"/>
            <a:r>
              <a:rPr lang="en-US" smtClean="0"/>
              <a:t>Similar to naming a variable</a:t>
            </a:r>
          </a:p>
          <a:p>
            <a:pPr lvl="1" eaLnBrk="1" hangingPunct="1"/>
            <a:r>
              <a:rPr lang="en-US" smtClean="0"/>
              <a:t>Module names are followed by a set of parentheses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9240F-275F-487C-AE75-C534277CC2CE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Modularizing a Program </a:t>
            </a:r>
            <a:r>
              <a:rPr lang="en-US" sz="1100" dirty="0" smtClean="0"/>
              <a:t>(</a:t>
            </a:r>
            <a:r>
              <a:rPr lang="en-US" sz="1100" dirty="0" smtClean="0"/>
              <a:t>continued -1)</a:t>
            </a:r>
            <a:endParaRPr lang="en-US" sz="1100" dirty="0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When a main program wants to use a module</a:t>
            </a:r>
          </a:p>
          <a:p>
            <a:pPr lvl="1" eaLnBrk="1" hangingPunct="1"/>
            <a:r>
              <a:rPr lang="en-US" dirty="0" smtClean="0"/>
              <a:t>“Calls” the module’s name</a:t>
            </a:r>
          </a:p>
          <a:p>
            <a:pPr eaLnBrk="1" hangingPunct="1"/>
            <a:r>
              <a:rPr lang="en-US" dirty="0" smtClean="0"/>
              <a:t>Flowchart </a:t>
            </a:r>
          </a:p>
          <a:p>
            <a:pPr lvl="1" eaLnBrk="1" hangingPunct="1"/>
            <a:r>
              <a:rPr lang="en-US" dirty="0" smtClean="0"/>
              <a:t>Symbol used to call a module is a rectangle with a bar across the top</a:t>
            </a:r>
          </a:p>
          <a:p>
            <a:pPr lvl="1" eaLnBrk="1" hangingPunct="1"/>
            <a:r>
              <a:rPr lang="en-US" dirty="0" smtClean="0"/>
              <a:t>Place the name of the module you are calling inside the rectangle</a:t>
            </a:r>
          </a:p>
          <a:p>
            <a:pPr lvl="1" eaLnBrk="1" hangingPunct="1"/>
            <a:r>
              <a:rPr lang="en-US" dirty="0" smtClean="0"/>
              <a:t>Draw each module separately with its own sentinel symbols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B42E2F-C6C3-40E8-86A9-EAD5140691D1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Modularizing a Program </a:t>
            </a:r>
            <a:r>
              <a:rPr lang="en-US" sz="1100" dirty="0" smtClean="0"/>
              <a:t>(</a:t>
            </a:r>
            <a:r>
              <a:rPr lang="en-US" sz="1100" dirty="0" smtClean="0"/>
              <a:t>continued -2)</a:t>
            </a:r>
            <a:endParaRPr lang="en-US" sz="1100" dirty="0" smtClean="0"/>
          </a:p>
        </p:txBody>
      </p:sp>
      <p:pic>
        <p:nvPicPr>
          <p:cNvPr id="3" name="Picture 2" descr="There are no modules used in this program." title="Program that produces a bill using only main program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140" y="1158316"/>
            <a:ext cx="4893719" cy="519803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B42E2F-C6C3-40E8-86A9-EAD5140691D1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960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Modularizing a Program </a:t>
            </a:r>
            <a:r>
              <a:rPr lang="en-US" sz="1200" dirty="0" smtClean="0"/>
              <a:t>(</a:t>
            </a:r>
            <a:r>
              <a:rPr lang="en-US" sz="1200" dirty="0" smtClean="0"/>
              <a:t>continued -3)</a:t>
            </a:r>
            <a:endParaRPr lang="en-US" sz="1200" dirty="0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Statements taken out of a main program and put into a module have been </a:t>
            </a:r>
            <a:r>
              <a:rPr lang="en-US" b="1" dirty="0" smtClean="0"/>
              <a:t>encapsulated</a:t>
            </a:r>
          </a:p>
          <a:p>
            <a:pPr eaLnBrk="1" hangingPunct="1"/>
            <a:r>
              <a:rPr lang="en-US" dirty="0" smtClean="0"/>
              <a:t>Main program becomes shorter and easier to understand</a:t>
            </a:r>
          </a:p>
          <a:p>
            <a:pPr eaLnBrk="1" hangingPunct="1"/>
            <a:r>
              <a:rPr lang="en-US" dirty="0" smtClean="0"/>
              <a:t>Modules are reusable</a:t>
            </a:r>
          </a:p>
          <a:p>
            <a:pPr eaLnBrk="1" hangingPunct="1"/>
            <a:r>
              <a:rPr lang="en-US" dirty="0" smtClean="0"/>
              <a:t>When statements contribute to the same job, we get greater </a:t>
            </a:r>
            <a:r>
              <a:rPr lang="en-US" b="1" dirty="0" smtClean="0"/>
              <a:t>functional cohesion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9628B5-5028-4EDA-AE95-1386667DCFDC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Modularizing a Program </a:t>
            </a:r>
            <a:r>
              <a:rPr lang="en-US" sz="1100" dirty="0" smtClean="0"/>
              <a:t>(</a:t>
            </a:r>
            <a:r>
              <a:rPr lang="en-US" sz="1100" dirty="0" smtClean="0"/>
              <a:t>continued -4)</a:t>
            </a:r>
            <a:endParaRPr lang="en-US" sz="1100" dirty="0" smtClean="0"/>
          </a:p>
        </p:txBody>
      </p:sp>
      <p:pic>
        <p:nvPicPr>
          <p:cNvPr id="2" name="Picture 1" descr="Program that produces a bill using main program that calls displayAddressInfo() module.&#10;" title="Program using a modul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177701"/>
            <a:ext cx="4267200" cy="55437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B42E2F-C6C3-40E8-86A9-EAD5140691D1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852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Variables and Constants</a:t>
            </a:r>
            <a:br>
              <a:rPr lang="en-US" smtClean="0"/>
            </a:br>
            <a:r>
              <a:rPr lang="en-US" smtClean="0"/>
              <a:t>within Modules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Place any statements within modules</a:t>
            </a:r>
          </a:p>
          <a:p>
            <a:pPr lvl="1" eaLnBrk="1" hangingPunct="1"/>
            <a:r>
              <a:rPr lang="en-US" smtClean="0"/>
              <a:t>Input, processing, and output statements</a:t>
            </a:r>
          </a:p>
          <a:p>
            <a:pPr lvl="1" eaLnBrk="1" hangingPunct="1"/>
            <a:r>
              <a:rPr lang="en-US" smtClean="0"/>
              <a:t>Variable and constant declarations</a:t>
            </a:r>
          </a:p>
          <a:p>
            <a:pPr eaLnBrk="1" hangingPunct="1"/>
            <a:r>
              <a:rPr lang="en-US" smtClean="0"/>
              <a:t>Variables and constants declared in a module are usable only within the module</a:t>
            </a:r>
          </a:p>
          <a:p>
            <a:pPr lvl="1" eaLnBrk="1" hangingPunct="1"/>
            <a:r>
              <a:rPr lang="en-US" b="1" smtClean="0"/>
              <a:t>Visible</a:t>
            </a:r>
          </a:p>
          <a:p>
            <a:pPr lvl="1" eaLnBrk="1" hangingPunct="1"/>
            <a:r>
              <a:rPr lang="en-US" b="1" smtClean="0"/>
              <a:t>In scope</a:t>
            </a:r>
            <a:r>
              <a:rPr lang="en-US" smtClean="0"/>
              <a:t>,</a:t>
            </a:r>
            <a:r>
              <a:rPr lang="en-US" b="1" smtClean="0"/>
              <a:t> </a:t>
            </a:r>
            <a:r>
              <a:rPr lang="en-US" smtClean="0"/>
              <a:t>also called </a:t>
            </a:r>
            <a:r>
              <a:rPr lang="en-US" b="1" smtClean="0"/>
              <a:t>local </a:t>
            </a:r>
          </a:p>
          <a:p>
            <a:pPr eaLnBrk="1" hangingPunct="1"/>
            <a:r>
              <a:rPr lang="en-US" b="1" smtClean="0"/>
              <a:t>Portable</a:t>
            </a:r>
          </a:p>
          <a:p>
            <a:pPr lvl="1" eaLnBrk="1" hangingPunct="1"/>
            <a:r>
              <a:rPr lang="en-US" smtClean="0"/>
              <a:t>Self-contained units that are easily transported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7DB467-D1FC-4BA7-AB17-1889EA34427E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and Using Variables</a:t>
            </a:r>
            <a:br>
              <a:rPr lang="en-US" smtClean="0"/>
            </a:br>
            <a:r>
              <a:rPr lang="en-US" smtClean="0"/>
              <a:t>and Constants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Understanding </a:t>
            </a:r>
            <a:r>
              <a:rPr lang="en-US" b="1" dirty="0" smtClean="0"/>
              <a:t>Data Types</a:t>
            </a:r>
            <a:endParaRPr lang="en-US" b="1" dirty="0" smtClean="0"/>
          </a:p>
          <a:p>
            <a:pPr lvl="1" eaLnBrk="1" hangingPunct="1"/>
            <a:r>
              <a:rPr lang="en-US" dirty="0" smtClean="0"/>
              <a:t>Data </a:t>
            </a:r>
            <a:r>
              <a:rPr lang="en-US" dirty="0" smtClean="0"/>
              <a:t>type describes:</a:t>
            </a:r>
            <a:endParaRPr lang="en-US" dirty="0" smtClean="0"/>
          </a:p>
          <a:p>
            <a:pPr lvl="2" eaLnBrk="1" hangingPunct="1"/>
            <a:r>
              <a:rPr lang="en-US" dirty="0" smtClean="0"/>
              <a:t>What values can be held by the item</a:t>
            </a:r>
            <a:endParaRPr lang="en-US" dirty="0" smtClean="0"/>
          </a:p>
          <a:p>
            <a:pPr lvl="2" eaLnBrk="1" hangingPunct="1"/>
            <a:r>
              <a:rPr lang="en-US" dirty="0" smtClean="0"/>
              <a:t>How the item is stored in memory</a:t>
            </a:r>
          </a:p>
          <a:p>
            <a:pPr lvl="2" eaLnBrk="1" hangingPunct="1"/>
            <a:r>
              <a:rPr lang="en-US" dirty="0" smtClean="0"/>
              <a:t>What operations can be performed on the item</a:t>
            </a:r>
            <a:endParaRPr lang="en-US" dirty="0" smtClean="0"/>
          </a:p>
          <a:p>
            <a:pPr lvl="1" eaLnBrk="1" hangingPunct="1"/>
            <a:r>
              <a:rPr lang="en-US" dirty="0" smtClean="0"/>
              <a:t>All programming languages support these data types:</a:t>
            </a:r>
            <a:endParaRPr lang="en-US" dirty="0" smtClean="0"/>
          </a:p>
          <a:p>
            <a:pPr lvl="2" eaLnBrk="1" hangingPunct="1"/>
            <a:r>
              <a:rPr lang="en-US" b="1" dirty="0"/>
              <a:t>Numeric</a:t>
            </a:r>
            <a:r>
              <a:rPr lang="en-US" dirty="0"/>
              <a:t> consists of </a:t>
            </a:r>
            <a:r>
              <a:rPr lang="en-US" dirty="0" smtClean="0"/>
              <a:t>numbers that can be used in math</a:t>
            </a:r>
            <a:endParaRPr lang="en-US" dirty="0"/>
          </a:p>
          <a:p>
            <a:pPr lvl="2" eaLnBrk="1" hangingPunct="1"/>
            <a:r>
              <a:rPr lang="en-US" b="1" dirty="0"/>
              <a:t>String</a:t>
            </a:r>
            <a:r>
              <a:rPr lang="en-US" dirty="0"/>
              <a:t> is anything not used in math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421DCB-00C5-486F-93C0-422F276E7EA9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Declaring Variables and Constants</a:t>
            </a:r>
            <a:br>
              <a:rPr lang="en-US" dirty="0" smtClean="0"/>
            </a:br>
            <a:r>
              <a:rPr lang="en-US" dirty="0" smtClean="0"/>
              <a:t>within Modules </a:t>
            </a:r>
            <a:r>
              <a:rPr lang="en-US" sz="1200" dirty="0" smtClean="0"/>
              <a:t>(</a:t>
            </a:r>
            <a:r>
              <a:rPr lang="en-US" sz="1200" dirty="0" smtClean="0"/>
              <a:t>continued -1)</a:t>
            </a:r>
            <a:endParaRPr lang="en-US" sz="1200" dirty="0" smtClean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Global</a:t>
            </a:r>
            <a:r>
              <a:rPr lang="en-US" smtClean="0"/>
              <a:t> variables and constants </a:t>
            </a:r>
          </a:p>
          <a:p>
            <a:pPr lvl="1" eaLnBrk="1" hangingPunct="1"/>
            <a:r>
              <a:rPr lang="en-US" smtClean="0"/>
              <a:t>Declared at the </a:t>
            </a:r>
            <a:r>
              <a:rPr lang="en-US" b="1" smtClean="0"/>
              <a:t>program</a:t>
            </a:r>
            <a:r>
              <a:rPr lang="en-US" smtClean="0"/>
              <a:t> </a:t>
            </a:r>
            <a:r>
              <a:rPr lang="en-US" b="1" smtClean="0"/>
              <a:t>level</a:t>
            </a:r>
          </a:p>
          <a:p>
            <a:pPr lvl="1" eaLnBrk="1" hangingPunct="1"/>
            <a:r>
              <a:rPr lang="en-US" smtClean="0"/>
              <a:t>Visible to and usable in all the modules called by the program</a:t>
            </a:r>
          </a:p>
          <a:p>
            <a:pPr lvl="1" eaLnBrk="1" hangingPunct="1"/>
            <a:r>
              <a:rPr lang="en-US" smtClean="0"/>
              <a:t>Many programmers avoid global variables to minimize errors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CB446-33C8-4753-8321-2E0FE73F4B29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Declaring Variables and Constants</a:t>
            </a:r>
            <a:br>
              <a:rPr lang="en-US" sz="4000" dirty="0" smtClean="0"/>
            </a:br>
            <a:r>
              <a:rPr lang="en-US" sz="4000" dirty="0" smtClean="0"/>
              <a:t>within Modules </a:t>
            </a:r>
            <a:r>
              <a:rPr lang="en-US" sz="1200" dirty="0" smtClean="0"/>
              <a:t>(</a:t>
            </a:r>
            <a:r>
              <a:rPr lang="en-US" sz="1200" dirty="0" smtClean="0"/>
              <a:t>continued -2)</a:t>
            </a:r>
            <a:endParaRPr lang="en-US" sz="1200" dirty="0" smtClean="0"/>
          </a:p>
        </p:txBody>
      </p:sp>
      <p:pic>
        <p:nvPicPr>
          <p:cNvPr id="3" name="Picture 2" descr="The billing program with constants declared within the module." title="The billing program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462779"/>
            <a:ext cx="3733800" cy="525869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CB446-33C8-4753-8321-2E0FE73F4B29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867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Understanding the Most Common</a:t>
            </a:r>
            <a:br>
              <a:rPr lang="en-US" smtClean="0"/>
            </a:br>
            <a:r>
              <a:rPr lang="en-US" smtClean="0"/>
              <a:t>Configuration for Mainline Logic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Mainline logic of almost every procedural computer program follows a general structure</a:t>
            </a:r>
          </a:p>
          <a:p>
            <a:pPr lvl="1" eaLnBrk="1" hangingPunct="1"/>
            <a:r>
              <a:rPr lang="en-US" dirty="0" smtClean="0"/>
              <a:t>Declarations for global variables and constants</a:t>
            </a:r>
          </a:p>
          <a:p>
            <a:pPr lvl="1"/>
            <a:r>
              <a:rPr lang="en-US" b="1" dirty="0" smtClean="0"/>
              <a:t>Housekeeping tasks - </a:t>
            </a:r>
            <a:r>
              <a:rPr lang="en-US" dirty="0" smtClean="0"/>
              <a:t>steps </a:t>
            </a:r>
            <a:r>
              <a:rPr lang="en-US" dirty="0"/>
              <a:t>you must perform at the beginning of </a:t>
            </a:r>
            <a:r>
              <a:rPr lang="en-US" dirty="0" smtClean="0"/>
              <a:t>a program </a:t>
            </a:r>
            <a:r>
              <a:rPr lang="en-US" dirty="0"/>
              <a:t>to get ready for the rest of the program</a:t>
            </a:r>
            <a:endParaRPr lang="en-US" b="1" dirty="0" smtClean="0"/>
          </a:p>
          <a:p>
            <a:pPr lvl="1" eaLnBrk="1" hangingPunct="1"/>
            <a:r>
              <a:rPr lang="en-US" b="1" dirty="0" smtClean="0"/>
              <a:t>Detail loop tasks - </a:t>
            </a:r>
            <a:r>
              <a:rPr lang="en-US" dirty="0"/>
              <a:t>do the core work of the program</a:t>
            </a:r>
            <a:endParaRPr lang="en-US" b="1" dirty="0" smtClean="0"/>
          </a:p>
          <a:p>
            <a:pPr lvl="1"/>
            <a:r>
              <a:rPr lang="en-US" b="1" dirty="0" smtClean="0"/>
              <a:t>End-of-job tasks - </a:t>
            </a:r>
            <a:r>
              <a:rPr lang="en-US" dirty="0"/>
              <a:t>steps you take at the end of the program to finish </a:t>
            </a:r>
            <a:r>
              <a:rPr lang="en-US" dirty="0" smtClean="0"/>
              <a:t>the application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AAD8A-DDEB-4BAC-B34C-EB887FAEFB46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Understanding the Most Common</a:t>
            </a:r>
            <a:br>
              <a:rPr lang="en-US" sz="4000" dirty="0" smtClean="0"/>
            </a:br>
            <a:r>
              <a:rPr lang="en-US" sz="4000" dirty="0" smtClean="0"/>
              <a:t>Configuration for Mainline Logic </a:t>
            </a:r>
            <a:r>
              <a:rPr lang="en-US" sz="1200" dirty="0" smtClean="0"/>
              <a:t>(</a:t>
            </a:r>
            <a:r>
              <a:rPr lang="en-US" sz="1200" dirty="0" smtClean="0"/>
              <a:t>continued -1)</a:t>
            </a:r>
            <a:endParaRPr lang="en-US" sz="1200" dirty="0" smtClean="0"/>
          </a:p>
        </p:txBody>
      </p:sp>
      <p:pic>
        <p:nvPicPr>
          <p:cNvPr id="3" name="Picture 2" descr="Flowchart and pseudocode of mainline logic for a typical procedural program." title="Mainline logic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91907"/>
            <a:ext cx="5638800" cy="463424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BEF56-2740-44CA-92D3-A43B253DA8A6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Understanding the Most Common</a:t>
            </a:r>
            <a:br>
              <a:rPr lang="en-US" sz="4000" dirty="0" smtClean="0"/>
            </a:br>
            <a:r>
              <a:rPr lang="en-US" sz="4000" dirty="0" smtClean="0"/>
              <a:t>Configuration for Mainline Logic </a:t>
            </a:r>
            <a:r>
              <a:rPr lang="en-US" sz="1200" dirty="0" smtClean="0"/>
              <a:t>(</a:t>
            </a:r>
            <a:r>
              <a:rPr lang="en-US" sz="1200" dirty="0" smtClean="0"/>
              <a:t>continued -2)</a:t>
            </a:r>
            <a:endParaRPr lang="en-US" sz="1200" dirty="0" smtClean="0"/>
          </a:p>
        </p:txBody>
      </p:sp>
      <p:pic>
        <p:nvPicPr>
          <p:cNvPr id="4" name="Picture 3" descr="Sample payroll report showing output from the payroll program." title="Sample payroll repor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1576536"/>
            <a:ext cx="5600700" cy="46405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BEF56-2740-44CA-92D3-A43B253DA8A6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21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Understanding the Most Common</a:t>
            </a:r>
            <a:br>
              <a:rPr lang="en-US" sz="3600" dirty="0" smtClean="0"/>
            </a:br>
            <a:r>
              <a:rPr lang="en-US" sz="3600" dirty="0" smtClean="0"/>
              <a:t>Configuration for Mainline Logic </a:t>
            </a:r>
            <a:r>
              <a:rPr lang="en-US" sz="1200" dirty="0" smtClean="0"/>
              <a:t>(</a:t>
            </a:r>
            <a:r>
              <a:rPr lang="en-US" sz="1200" dirty="0" smtClean="0"/>
              <a:t>continued -3)</a:t>
            </a:r>
            <a:endParaRPr lang="en-US" sz="1200" dirty="0" smtClean="0"/>
          </a:p>
        </p:txBody>
      </p:sp>
      <p:pic>
        <p:nvPicPr>
          <p:cNvPr id="2" name="Picture 1" descr="Flowchart and pseudocode logic for payroll report." title="Logic for payroll repor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250" y="1396987"/>
            <a:ext cx="4451099" cy="54610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2BEF56-2740-44CA-92D3-A43B253DA8A6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520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Hierarchy Charts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Hierarchy chart </a:t>
            </a:r>
          </a:p>
          <a:p>
            <a:pPr lvl="1" eaLnBrk="1" hangingPunct="1"/>
            <a:r>
              <a:rPr lang="en-US" smtClean="0"/>
              <a:t>Shows the overall picture of how modules are related to one another</a:t>
            </a:r>
          </a:p>
          <a:p>
            <a:pPr lvl="1" eaLnBrk="1" hangingPunct="1"/>
            <a:r>
              <a:rPr lang="en-US" smtClean="0"/>
              <a:t>Tells you which modules exist within a program and which modules call others</a:t>
            </a:r>
          </a:p>
          <a:p>
            <a:pPr lvl="1" eaLnBrk="1" hangingPunct="1"/>
            <a:r>
              <a:rPr lang="en-US" smtClean="0"/>
              <a:t>Specific module may be called from several locations within a program</a:t>
            </a:r>
          </a:p>
          <a:p>
            <a:pPr eaLnBrk="1" hangingPunct="1"/>
            <a:r>
              <a:rPr lang="en-US" smtClean="0"/>
              <a:t>Planning tool </a:t>
            </a:r>
          </a:p>
          <a:p>
            <a:pPr lvl="1" eaLnBrk="1" hangingPunct="1"/>
            <a:r>
              <a:rPr lang="en-US" smtClean="0"/>
              <a:t>Develop the overall relationship of program modules before you write them </a:t>
            </a:r>
          </a:p>
          <a:p>
            <a:pPr eaLnBrk="1" hangingPunct="1"/>
            <a:r>
              <a:rPr lang="en-US" smtClean="0"/>
              <a:t>Documentation tool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94E9E-06CA-40D4-81C0-DCC3C36C0AA9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Creating Hierarchy Charts </a:t>
            </a:r>
            <a:r>
              <a:rPr lang="en-US" sz="1100" dirty="0" smtClean="0"/>
              <a:t>(</a:t>
            </a:r>
            <a:r>
              <a:rPr lang="en-US" sz="1100" dirty="0" smtClean="0"/>
              <a:t>continued -1)</a:t>
            </a:r>
            <a:endParaRPr lang="en-US" sz="1100" dirty="0" smtClean="0"/>
          </a:p>
        </p:txBody>
      </p:sp>
      <p:pic>
        <p:nvPicPr>
          <p:cNvPr id="2" name="Picture 1" descr="Hierarchy chart of payroll report program." title="Hierarchy char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05000"/>
            <a:ext cx="5764752" cy="2819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94E9E-06CA-40D4-81C0-DCC3C36C0AA9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855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Creating Hierarchy Charts </a:t>
            </a:r>
            <a:r>
              <a:rPr lang="en-US" sz="1100" dirty="0" smtClean="0"/>
              <a:t>(</a:t>
            </a:r>
            <a:r>
              <a:rPr lang="en-US" sz="1100" dirty="0" smtClean="0"/>
              <a:t>continued -2)</a:t>
            </a:r>
            <a:endParaRPr lang="en-US" sz="1100" dirty="0" smtClean="0"/>
          </a:p>
        </p:txBody>
      </p:sp>
      <p:pic>
        <p:nvPicPr>
          <p:cNvPr id="3" name="Picture 2" descr="Billing program hierarchy chart." title="Hierarchy char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00200"/>
            <a:ext cx="6810260" cy="452109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94E9E-06CA-40D4-81C0-DCC3C36C0AA9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94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Features of Good Program Design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Use program comments </a:t>
            </a:r>
            <a:r>
              <a:rPr lang="en-US" dirty="0" smtClean="0"/>
              <a:t>where appropriate</a:t>
            </a:r>
          </a:p>
          <a:p>
            <a:pPr eaLnBrk="1" hangingPunct="1"/>
            <a:r>
              <a:rPr lang="en-US" dirty="0" smtClean="0"/>
              <a:t>Identifiers should be chosen carefully</a:t>
            </a:r>
          </a:p>
          <a:p>
            <a:pPr eaLnBrk="1" hangingPunct="1"/>
            <a:r>
              <a:rPr lang="en-US" dirty="0" smtClean="0"/>
              <a:t>Strive to design clear statements within your programs and modules</a:t>
            </a:r>
          </a:p>
          <a:p>
            <a:pPr eaLnBrk="1" hangingPunct="1"/>
            <a:r>
              <a:rPr lang="en-US" dirty="0" smtClean="0"/>
              <a:t>Write clear prompts and echo input</a:t>
            </a:r>
          </a:p>
          <a:p>
            <a:pPr eaLnBrk="1" hangingPunct="1"/>
            <a:r>
              <a:rPr lang="en-US" dirty="0" smtClean="0"/>
              <a:t>Continue to maintain good programming habits as you develop your programming skills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CD2E7C-B766-4188-B530-7F47E7EB4532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Understanding Unnamed, Literal Constants</a:t>
            </a:r>
            <a:endParaRPr lang="en-US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There are two types of constants</a:t>
            </a:r>
            <a:endParaRPr lang="en-US" b="1" dirty="0" smtClean="0"/>
          </a:p>
          <a:p>
            <a:pPr lvl="1" eaLnBrk="1" hangingPunct="1"/>
            <a:r>
              <a:rPr lang="en-US" b="1" dirty="0" smtClean="0"/>
              <a:t>Numeric constant </a:t>
            </a:r>
            <a:r>
              <a:rPr lang="en-US" dirty="0" smtClean="0"/>
              <a:t>(or </a:t>
            </a:r>
            <a:r>
              <a:rPr lang="en-US" b="1" dirty="0" smtClean="0"/>
              <a:t>literal numeric constant</a:t>
            </a:r>
            <a:r>
              <a:rPr lang="en-US" dirty="0" smtClean="0"/>
              <a:t>)</a:t>
            </a:r>
          </a:p>
          <a:p>
            <a:pPr lvl="2" eaLnBrk="1" hangingPunct="1"/>
            <a:r>
              <a:rPr lang="en-US" dirty="0" smtClean="0"/>
              <a:t>Contains numbers only</a:t>
            </a:r>
          </a:p>
          <a:p>
            <a:pPr lvl="2" eaLnBrk="1" hangingPunct="1"/>
            <a:r>
              <a:rPr lang="en-US" dirty="0" smtClean="0"/>
              <a:t>Number does not change</a:t>
            </a:r>
            <a:endParaRPr lang="en-US" dirty="0" smtClean="0"/>
          </a:p>
          <a:p>
            <a:pPr lvl="1" eaLnBrk="1" hangingPunct="1"/>
            <a:r>
              <a:rPr lang="en-US" b="1" dirty="0" smtClean="0"/>
              <a:t>String </a:t>
            </a:r>
            <a:r>
              <a:rPr lang="en-US" b="1" dirty="0"/>
              <a:t>constant </a:t>
            </a:r>
            <a:r>
              <a:rPr lang="en-US" dirty="0"/>
              <a:t>(or </a:t>
            </a:r>
            <a:r>
              <a:rPr lang="en-US" b="1" dirty="0"/>
              <a:t>literal </a:t>
            </a:r>
            <a:r>
              <a:rPr lang="en-US" b="1" dirty="0" smtClean="0"/>
              <a:t>string constant</a:t>
            </a:r>
            <a:r>
              <a:rPr lang="en-US" dirty="0"/>
              <a:t>)</a:t>
            </a:r>
          </a:p>
          <a:p>
            <a:pPr lvl="2" eaLnBrk="1" hangingPunct="1"/>
            <a:r>
              <a:rPr lang="en-US" dirty="0" smtClean="0"/>
              <a:t>Also known as </a:t>
            </a:r>
            <a:r>
              <a:rPr lang="en-US" b="1" dirty="0" smtClean="0"/>
              <a:t>Alphanumeric values</a:t>
            </a:r>
            <a:endParaRPr lang="en-US" b="1" dirty="0" smtClean="0"/>
          </a:p>
          <a:p>
            <a:pPr lvl="2" eaLnBrk="1" hangingPunct="1"/>
            <a:r>
              <a:rPr lang="en-US" dirty="0" smtClean="0"/>
              <a:t>Can contain both alphabetic characters and numbers</a:t>
            </a:r>
          </a:p>
          <a:p>
            <a:pPr lvl="2" eaLnBrk="1" hangingPunct="1"/>
            <a:r>
              <a:rPr lang="en-US" dirty="0" smtClean="0"/>
              <a:t>Strings are enclosed in quotation marks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421DCB-00C5-486F-93C0-422F276E7EA9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690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Program Comments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Program comments </a:t>
            </a:r>
          </a:p>
          <a:p>
            <a:pPr lvl="1" eaLnBrk="1" hangingPunct="1"/>
            <a:r>
              <a:rPr lang="en-US" dirty="0" smtClean="0"/>
              <a:t>Written explanations of programming statements</a:t>
            </a:r>
          </a:p>
          <a:p>
            <a:pPr lvl="1" eaLnBrk="1" hangingPunct="1"/>
            <a:r>
              <a:rPr lang="en-US" dirty="0" smtClean="0"/>
              <a:t>Not part of the program logic </a:t>
            </a:r>
          </a:p>
          <a:p>
            <a:pPr lvl="1" eaLnBrk="1" hangingPunct="1"/>
            <a:r>
              <a:rPr lang="en-US" dirty="0" smtClean="0"/>
              <a:t>Serve as </a:t>
            </a:r>
            <a:r>
              <a:rPr lang="en-US" dirty="0" smtClean="0"/>
              <a:t>internal documentation </a:t>
            </a:r>
            <a:r>
              <a:rPr lang="en-US" dirty="0" smtClean="0"/>
              <a:t>for </a:t>
            </a:r>
            <a:r>
              <a:rPr lang="en-US" dirty="0" smtClean="0"/>
              <a:t>the </a:t>
            </a:r>
            <a:r>
              <a:rPr lang="en-US" dirty="0" smtClean="0"/>
              <a:t>program</a:t>
            </a:r>
          </a:p>
          <a:p>
            <a:pPr eaLnBrk="1" hangingPunct="1"/>
            <a:r>
              <a:rPr lang="en-US" dirty="0" smtClean="0"/>
              <a:t>Syntax used differs among programming languages</a:t>
            </a:r>
          </a:p>
          <a:p>
            <a:pPr eaLnBrk="1" hangingPunct="1"/>
            <a:r>
              <a:rPr lang="en-US" dirty="0" smtClean="0"/>
              <a:t>Flowchart</a:t>
            </a:r>
          </a:p>
          <a:p>
            <a:pPr lvl="1" eaLnBrk="1" hangingPunct="1"/>
            <a:r>
              <a:rPr lang="en-US" dirty="0" smtClean="0"/>
              <a:t>Use an </a:t>
            </a:r>
            <a:r>
              <a:rPr lang="en-US" b="1" dirty="0" smtClean="0"/>
              <a:t>annotation symbol </a:t>
            </a:r>
            <a:r>
              <a:rPr lang="en-US" dirty="0" smtClean="0"/>
              <a:t>to hold information that expands on what is stored within another flowchart symbol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168636-9F5C-4951-87C1-408EAFCAB5A6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Program </a:t>
            </a:r>
            <a:r>
              <a:rPr lang="en-US" dirty="0"/>
              <a:t>Comments </a:t>
            </a:r>
            <a:r>
              <a:rPr lang="en-US" sz="1100" dirty="0"/>
              <a:t>(</a:t>
            </a:r>
            <a:r>
              <a:rPr lang="en-US" sz="1100" dirty="0" smtClean="0"/>
              <a:t>continued -1)</a:t>
            </a:r>
            <a:endParaRPr lang="en-US" sz="1100" dirty="0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 smtClean="0"/>
              <a:t>Examples of declarations:</a:t>
            </a:r>
          </a:p>
          <a:p>
            <a:pPr marL="0" indent="0" eaLnBrk="1" hangingPunct="1">
              <a:buNone/>
            </a:pPr>
            <a:r>
              <a:rPr lang="en-US" dirty="0" smtClean="0"/>
              <a:t>  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sqFeet</a:t>
            </a:r>
            <a:r>
              <a:rPr lang="en-US" dirty="0" smtClean="0"/>
              <a:t>    </a:t>
            </a:r>
            <a:r>
              <a:rPr lang="en-US" dirty="0"/>
              <a:t>	</a:t>
            </a:r>
            <a:r>
              <a:rPr lang="en-US" dirty="0" smtClean="0"/>
              <a:t>      //  </a:t>
            </a:r>
            <a:r>
              <a:rPr lang="en-US" dirty="0" err="1" smtClean="0"/>
              <a:t>sqFeet</a:t>
            </a:r>
            <a:r>
              <a:rPr lang="en-US" dirty="0" smtClean="0"/>
              <a:t> is an estimate provided by the seller of the property</a:t>
            </a:r>
          </a:p>
          <a:p>
            <a:pPr marL="0" indent="0" eaLnBrk="1" hangingPunct="1">
              <a:buNone/>
            </a:pPr>
            <a:endParaRPr lang="en-US" sz="2000" dirty="0" smtClean="0"/>
          </a:p>
          <a:p>
            <a:pPr marL="0" indent="0" eaLnBrk="1" hangingPunct="1">
              <a:buNone/>
            </a:pPr>
            <a:r>
              <a:rPr lang="en-US" dirty="0" smtClean="0"/>
              <a:t>  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/>
              <a:t>pricePerFoot</a:t>
            </a:r>
            <a:r>
              <a:rPr lang="en-US" dirty="0"/>
              <a:t> </a:t>
            </a:r>
            <a:r>
              <a:rPr lang="en-US" dirty="0" smtClean="0"/>
              <a:t>   //  </a:t>
            </a:r>
            <a:r>
              <a:rPr lang="en-US" dirty="0" err="1" smtClean="0"/>
              <a:t>pricePerFoot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determined by current market conditions</a:t>
            </a:r>
          </a:p>
          <a:p>
            <a:pPr marL="0" indent="0" eaLnBrk="1" hangingPunct="1">
              <a:buNone/>
            </a:pPr>
            <a:endParaRPr lang="en-US" sz="2000" dirty="0" smtClean="0"/>
          </a:p>
          <a:p>
            <a:pPr marL="0" indent="0" eaLnBrk="1" hangingPunct="1">
              <a:buNone/>
            </a:pPr>
            <a:r>
              <a:rPr lang="en-US" dirty="0" smtClean="0"/>
              <a:t>   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lotPremium</a:t>
            </a:r>
            <a:r>
              <a:rPr lang="en-US" dirty="0" smtClean="0"/>
              <a:t>     //  </a:t>
            </a:r>
            <a:r>
              <a:rPr lang="en-US" dirty="0" err="1" smtClean="0"/>
              <a:t>lotPremium</a:t>
            </a:r>
            <a:r>
              <a:rPr lang="en-US" dirty="0" smtClean="0"/>
              <a:t> depends on amenities such as whether lot is waterfront</a:t>
            </a:r>
            <a:endParaRPr lang="en-US" dirty="0"/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168636-9F5C-4951-87C1-408EAFCAB5A6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558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Using Program </a:t>
            </a:r>
            <a:r>
              <a:rPr lang="en-US" dirty="0" smtClean="0"/>
              <a:t>Comments </a:t>
            </a:r>
            <a:r>
              <a:rPr lang="en-US" sz="1100" dirty="0" smtClean="0"/>
              <a:t>(continued -2)</a:t>
            </a:r>
            <a:endParaRPr lang="en-US" sz="1100" dirty="0" smtClean="0"/>
          </a:p>
        </p:txBody>
      </p:sp>
      <p:pic>
        <p:nvPicPr>
          <p:cNvPr id="2" name="Picture 1" descr="Flowchart that includes annotation symbols with comments." title="Flowchart that includes annotation symbol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17638"/>
            <a:ext cx="5334000" cy="48588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94E9E-06CA-40D4-81C0-DCC3C36C0AA9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39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Choosing Identifiers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guidelines</a:t>
            </a:r>
          </a:p>
          <a:p>
            <a:pPr lvl="1" eaLnBrk="1" hangingPunct="1"/>
            <a:r>
              <a:rPr lang="en-US" smtClean="0"/>
              <a:t>Give a variable or a constant a name that is a noun (because it represents a thing)</a:t>
            </a:r>
          </a:p>
          <a:p>
            <a:pPr lvl="1" eaLnBrk="1" hangingPunct="1"/>
            <a:r>
              <a:rPr lang="en-US" smtClean="0"/>
              <a:t>Give a module an identifier that is a verb (because it performs an action)</a:t>
            </a:r>
          </a:p>
          <a:p>
            <a:pPr lvl="1" eaLnBrk="1" hangingPunct="1"/>
            <a:r>
              <a:rPr lang="en-US" smtClean="0"/>
              <a:t>Use meaningful names</a:t>
            </a:r>
          </a:p>
          <a:p>
            <a:pPr lvl="2" eaLnBrk="1" hangingPunct="1"/>
            <a:r>
              <a:rPr lang="en-US" b="1" smtClean="0"/>
              <a:t>Self-documenting</a:t>
            </a:r>
          </a:p>
          <a:p>
            <a:pPr lvl="1" eaLnBrk="1" hangingPunct="1"/>
            <a:r>
              <a:rPr lang="en-US" smtClean="0"/>
              <a:t>Use pronounceable names</a:t>
            </a:r>
          </a:p>
          <a:p>
            <a:pPr lvl="1" eaLnBrk="1" hangingPunct="1"/>
            <a:r>
              <a:rPr lang="en-US" smtClean="0"/>
              <a:t>Be judicious in your use of abbreviations</a:t>
            </a:r>
          </a:p>
          <a:p>
            <a:pPr lvl="1" eaLnBrk="1" hangingPunct="1"/>
            <a:r>
              <a:rPr lang="en-US" smtClean="0"/>
              <a:t>Avoid digits in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32A65A-8962-4510-93E6-C7FA647927DB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Choosing Identifiers </a:t>
            </a:r>
            <a:r>
              <a:rPr lang="en-US" sz="1200" dirty="0" smtClean="0"/>
              <a:t>(continued)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General guidelines (continued)</a:t>
            </a:r>
          </a:p>
          <a:p>
            <a:pPr lvl="1" eaLnBrk="1" hangingPunct="1"/>
            <a:r>
              <a:rPr lang="en-US" dirty="0" smtClean="0"/>
              <a:t>Use the system your language allows to separate words in long, multiword variable names</a:t>
            </a:r>
          </a:p>
          <a:p>
            <a:pPr lvl="1" eaLnBrk="1" hangingPunct="1"/>
            <a:r>
              <a:rPr lang="en-US" dirty="0" smtClean="0"/>
              <a:t>Consider including a form of the verb </a:t>
            </a:r>
            <a:r>
              <a:rPr lang="en-US" i="1" dirty="0" smtClean="0"/>
              <a:t>to be</a:t>
            </a:r>
          </a:p>
          <a:p>
            <a:pPr lvl="1" eaLnBrk="1" hangingPunct="1"/>
            <a:r>
              <a:rPr lang="en-US" dirty="0" smtClean="0"/>
              <a:t>Name constants using all uppercase letters separated by underscores (_)</a:t>
            </a:r>
          </a:p>
          <a:p>
            <a:pPr eaLnBrk="1" hangingPunct="1"/>
            <a:r>
              <a:rPr lang="en-US" dirty="0" smtClean="0"/>
              <a:t>Programmers create a list of all variables</a:t>
            </a:r>
          </a:p>
          <a:p>
            <a:pPr lvl="1" eaLnBrk="1" hangingPunct="1"/>
            <a:r>
              <a:rPr lang="en-US" b="1" dirty="0" smtClean="0"/>
              <a:t>Data dictionary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1FB486-B80D-40A2-AF41-E942F5EAC4C1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Designing Clear Statements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Avoid confusing line breaks</a:t>
            </a:r>
          </a:p>
          <a:p>
            <a:pPr eaLnBrk="1" hangingPunct="1"/>
            <a:r>
              <a:rPr lang="en-US" smtClean="0"/>
              <a:t>Use temporary variables to clarify long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FBDB0-5F07-45E4-A373-BF49A9D73C0F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Avoiding Confusing Line Breaks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Most modern programming languages are </a:t>
            </a:r>
            <a:br>
              <a:rPr lang="en-US" smtClean="0"/>
            </a:br>
            <a:r>
              <a:rPr lang="en-US" smtClean="0"/>
              <a:t>free-form</a:t>
            </a:r>
          </a:p>
          <a:p>
            <a:pPr eaLnBrk="1" hangingPunct="1"/>
            <a:r>
              <a:rPr lang="en-US" smtClean="0"/>
              <a:t>Make sure your meaning is clear</a:t>
            </a:r>
          </a:p>
          <a:p>
            <a:pPr eaLnBrk="1" hangingPunct="1"/>
            <a:r>
              <a:rPr lang="en-US" smtClean="0"/>
              <a:t>Do not combine multiple statements on one 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0C150D-40BE-4077-8FAB-A8A2787B3EFA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Temporary Variables to Clarify Long Statements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Temporary variable </a:t>
            </a:r>
          </a:p>
          <a:p>
            <a:pPr lvl="1" eaLnBrk="1" hangingPunct="1"/>
            <a:r>
              <a:rPr lang="en-US" b="1" smtClean="0"/>
              <a:t>Work variable</a:t>
            </a:r>
          </a:p>
          <a:p>
            <a:pPr lvl="1" eaLnBrk="1" hangingPunct="1"/>
            <a:r>
              <a:rPr lang="en-US" smtClean="0"/>
              <a:t>Not used for input or output</a:t>
            </a:r>
          </a:p>
          <a:p>
            <a:pPr lvl="1" eaLnBrk="1" hangingPunct="1"/>
            <a:r>
              <a:rPr lang="en-US" smtClean="0"/>
              <a:t>Working variable that you use during a program’s execution</a:t>
            </a:r>
          </a:p>
          <a:p>
            <a:pPr eaLnBrk="1" hangingPunct="1"/>
            <a:r>
              <a:rPr lang="en-US" smtClean="0"/>
              <a:t>Consider using a series of temporary variables to hold intermediate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ED7EBF-611C-4E3A-BBEB-C96453C6FAC0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Using Temporary Variables to Clarify Long Statements </a:t>
            </a:r>
            <a:r>
              <a:rPr lang="en-US" sz="1200" dirty="0" smtClean="0"/>
              <a:t>(continued)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00FF82-E588-46BB-BF10-4B3D1BDF7BDA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// Using a single statement to compute commission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salesCommission</a:t>
            </a:r>
            <a:r>
              <a:rPr lang="en-US" dirty="0" smtClean="0"/>
              <a:t> = (</a:t>
            </a:r>
            <a:r>
              <a:rPr lang="en-US" dirty="0" err="1" smtClean="0"/>
              <a:t>sqFeet</a:t>
            </a:r>
            <a:r>
              <a:rPr lang="en-US" dirty="0" smtClean="0"/>
              <a:t> * </a:t>
            </a:r>
            <a:r>
              <a:rPr lang="en-US" dirty="0" err="1" smtClean="0"/>
              <a:t>pricePerFoot</a:t>
            </a:r>
            <a:r>
              <a:rPr lang="en-US" dirty="0" smtClean="0"/>
              <a:t> +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</a:t>
            </a:r>
            <a:r>
              <a:rPr lang="en-US" dirty="0" err="1" smtClean="0"/>
              <a:t>lotPremium</a:t>
            </a:r>
            <a:r>
              <a:rPr lang="en-US" dirty="0" smtClean="0"/>
              <a:t>) * </a:t>
            </a:r>
            <a:r>
              <a:rPr lang="en-US" dirty="0" err="1" smtClean="0"/>
              <a:t>commissionRate</a:t>
            </a: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/>
              <a:t>Using </a:t>
            </a:r>
            <a:r>
              <a:rPr lang="en-US" dirty="0" smtClean="0"/>
              <a:t>multiple statements </a:t>
            </a:r>
            <a:r>
              <a:rPr lang="en-US" dirty="0"/>
              <a:t>to compute commission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basePropertyPrice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sqFeet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err="1" smtClean="0"/>
              <a:t>pricePerFoot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totalSalesPrice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basePropertyPrice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lotPremium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salesCommission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totalSalesPrice</a:t>
            </a:r>
            <a:r>
              <a:rPr lang="en-US" dirty="0" smtClean="0"/>
              <a:t> </a:t>
            </a:r>
            <a:r>
              <a:rPr lang="en-US" dirty="0"/>
              <a:t>* </a:t>
            </a:r>
            <a:r>
              <a:rPr lang="en-US" dirty="0" err="1" smtClean="0"/>
              <a:t>commissionRate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Writing Clear Prompts and Echoing Input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Prompt </a:t>
            </a:r>
          </a:p>
          <a:p>
            <a:pPr lvl="1" eaLnBrk="1" hangingPunct="1"/>
            <a:r>
              <a:rPr lang="en-US" smtClean="0"/>
              <a:t>Message displayed on a monitor to ask the user for a response </a:t>
            </a:r>
          </a:p>
          <a:p>
            <a:pPr lvl="1" eaLnBrk="1" hangingPunct="1"/>
            <a:r>
              <a:rPr lang="en-US" smtClean="0"/>
              <a:t>Used both in command-line and GUI interactive programs</a:t>
            </a:r>
          </a:p>
          <a:p>
            <a:pPr eaLnBrk="1" hangingPunct="1"/>
            <a:r>
              <a:rPr lang="en-US" b="1" smtClean="0"/>
              <a:t>Echoing input</a:t>
            </a:r>
          </a:p>
          <a:p>
            <a:pPr lvl="1" eaLnBrk="1" hangingPunct="1"/>
            <a:r>
              <a:rPr lang="en-US" smtClean="0"/>
              <a:t>Repeating input back to a user either in a subsequent prompt or in 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B9EC88-9659-4449-8C46-824881073343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Working with Variables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Variable are named </a:t>
            </a:r>
            <a:r>
              <a:rPr lang="en-US" dirty="0" smtClean="0"/>
              <a:t>memory locations </a:t>
            </a:r>
          </a:p>
          <a:p>
            <a:pPr eaLnBrk="1" hangingPunct="1"/>
            <a:r>
              <a:rPr lang="en-US" dirty="0" smtClean="0"/>
              <a:t>Contents can vary or differ over time</a:t>
            </a:r>
          </a:p>
          <a:p>
            <a:pPr eaLnBrk="1" hangingPunct="1"/>
            <a:r>
              <a:rPr lang="en-US" b="1" dirty="0" smtClean="0"/>
              <a:t>Declaration </a:t>
            </a:r>
            <a:r>
              <a:rPr lang="en-US" dirty="0" smtClean="0"/>
              <a:t>is a statement that</a:t>
            </a:r>
            <a:r>
              <a:rPr lang="en-US" dirty="0" smtClean="0"/>
              <a:t> provides a variable's:</a:t>
            </a:r>
            <a:endParaRPr lang="en-US" dirty="0" smtClean="0"/>
          </a:p>
          <a:p>
            <a:pPr lvl="1" eaLnBrk="1" hangingPunct="1"/>
            <a:r>
              <a:rPr lang="en-US" dirty="0" smtClean="0"/>
              <a:t>Data </a:t>
            </a:r>
            <a:r>
              <a:rPr lang="en-US" dirty="0" smtClean="0"/>
              <a:t>type </a:t>
            </a:r>
            <a:endParaRPr lang="en-US" dirty="0" smtClean="0"/>
          </a:p>
          <a:p>
            <a:pPr lvl="1" eaLnBrk="1" hangingPunct="1"/>
            <a:r>
              <a:rPr lang="en-US" dirty="0" smtClean="0"/>
              <a:t>Identifier (variable’s name)</a:t>
            </a:r>
          </a:p>
          <a:p>
            <a:pPr lvl="1" eaLnBrk="1" hangingPunct="1"/>
            <a:r>
              <a:rPr lang="en-US" dirty="0" smtClean="0"/>
              <a:t>Optionally, an initial value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70BCE-D10A-40C0-81D4-C67DDBD431FC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12838"/>
          </a:xfrm>
        </p:spPr>
        <p:txBody>
          <a:bodyPr/>
          <a:lstStyle/>
          <a:p>
            <a:pPr eaLnBrk="1" hangingPunct="1"/>
            <a:r>
              <a:rPr lang="en-US" dirty="0" smtClean="0"/>
              <a:t>Writing Clear Prompts and Echoing </a:t>
            </a:r>
            <a:r>
              <a:rPr lang="en-US" dirty="0"/>
              <a:t>Input </a:t>
            </a:r>
            <a:r>
              <a:rPr lang="en-US" sz="1200" dirty="0"/>
              <a:t>(</a:t>
            </a:r>
            <a:r>
              <a:rPr lang="en-US" sz="1200" dirty="0" smtClean="0"/>
              <a:t>continued -1)</a:t>
            </a:r>
            <a:endParaRPr lang="en-US" sz="1200" dirty="0"/>
          </a:p>
        </p:txBody>
      </p:sp>
      <p:pic>
        <p:nvPicPr>
          <p:cNvPr id="3" name="Picture 2" descr="Beginning of a program that accepts a name and balance as input" title="Declarations and program inpu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05000"/>
            <a:ext cx="6935712" cy="4114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12E5F-CFF4-46B3-AA64-9120F66D85B6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12838"/>
          </a:xfrm>
        </p:spPr>
        <p:txBody>
          <a:bodyPr/>
          <a:lstStyle/>
          <a:p>
            <a:pPr eaLnBrk="1" hangingPunct="1"/>
            <a:r>
              <a:rPr lang="en-US" sz="4000" dirty="0" smtClean="0"/>
              <a:t>Writing Clear Prompts and Echoing </a:t>
            </a:r>
            <a:r>
              <a:rPr lang="en-US" sz="4000" dirty="0"/>
              <a:t>Input </a:t>
            </a:r>
            <a:r>
              <a:rPr lang="en-US" sz="1200" dirty="0"/>
              <a:t>(</a:t>
            </a:r>
            <a:r>
              <a:rPr lang="en-US" sz="1200" dirty="0" smtClean="0"/>
              <a:t>continued -2)</a:t>
            </a:r>
            <a:endParaRPr lang="en-US" sz="1200" dirty="0"/>
          </a:p>
        </p:txBody>
      </p:sp>
      <p:pic>
        <p:nvPicPr>
          <p:cNvPr id="6" name="Picture 5" descr="Beginning of a program that accepts a name and balance as input and uses a separate prompt for each item." title="Beginning of a program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479550"/>
            <a:ext cx="5667375" cy="4876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12E5F-CFF4-46B3-AA64-9120F66D85B6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517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Writing Clear Prompts and Echoing </a:t>
            </a:r>
            <a:r>
              <a:rPr lang="en-US" dirty="0"/>
              <a:t>Input </a:t>
            </a:r>
            <a:r>
              <a:rPr lang="en-US" sz="1200" dirty="0"/>
              <a:t>(</a:t>
            </a:r>
            <a:r>
              <a:rPr lang="en-US" sz="1200" dirty="0" smtClean="0"/>
              <a:t>continued -3)</a:t>
            </a:r>
            <a:endParaRPr lang="en-US" sz="1200" dirty="0"/>
          </a:p>
        </p:txBody>
      </p:sp>
      <p:pic>
        <p:nvPicPr>
          <p:cNvPr id="2" name="Picture 1" descr="Beginning of a program that accepts a customer’s name and uses it in the second prompt." title="Program that echoes inpu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40507"/>
            <a:ext cx="5943600" cy="480482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12E5F-CFF4-46B3-AA64-9120F66D85B6}" type="slidenum">
              <a:rPr lang="en-US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24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Maintaining Good Programming Habits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Every program you write will be better if you: </a:t>
            </a:r>
          </a:p>
          <a:p>
            <a:pPr lvl="1" eaLnBrk="1" hangingPunct="1"/>
            <a:r>
              <a:rPr lang="en-US" smtClean="0"/>
              <a:t>Plan before you code</a:t>
            </a:r>
          </a:p>
          <a:p>
            <a:pPr lvl="1" eaLnBrk="1" hangingPunct="1"/>
            <a:r>
              <a:rPr lang="en-US" smtClean="0"/>
              <a:t>Maintain the habit of first drawing flowcharts or writing pseudocode</a:t>
            </a:r>
          </a:p>
          <a:p>
            <a:pPr lvl="1" eaLnBrk="1" hangingPunct="1"/>
            <a:r>
              <a:rPr lang="en-US" smtClean="0"/>
              <a:t>Desk-check your program logic on paper</a:t>
            </a:r>
          </a:p>
          <a:p>
            <a:pPr lvl="1" eaLnBrk="1" hangingPunct="1"/>
            <a:r>
              <a:rPr lang="en-US" smtClean="0"/>
              <a:t>Think carefully about the variable and module names you use</a:t>
            </a:r>
          </a:p>
          <a:p>
            <a:pPr lvl="1" eaLnBrk="1" hangingPunct="1"/>
            <a:r>
              <a:rPr lang="en-US" smtClean="0"/>
              <a:t>Design your program statements to be easy to read and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0E3469-32A3-466F-A7D3-714925012C3A}" type="slidenum">
              <a:rPr lang="en-US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Programs contain literals, variables, and named constants</a:t>
            </a:r>
          </a:p>
          <a:p>
            <a:pPr eaLnBrk="1" hangingPunct="1"/>
            <a:r>
              <a:rPr lang="en-US" smtClean="0"/>
              <a:t>Arithmetic follows rules of precedence</a:t>
            </a:r>
          </a:p>
          <a:p>
            <a:pPr eaLnBrk="1" hangingPunct="1"/>
            <a:r>
              <a:rPr lang="en-US" smtClean="0"/>
              <a:t>Break down programming problems into modules</a:t>
            </a:r>
          </a:p>
          <a:p>
            <a:pPr lvl="1" eaLnBrk="1" hangingPunct="1"/>
            <a:r>
              <a:rPr lang="en-US" smtClean="0"/>
              <a:t>Include a header, a body, and 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mtClean="0"/>
              <a:t> statement</a:t>
            </a:r>
          </a:p>
          <a:p>
            <a:pPr eaLnBrk="1" hangingPunct="1"/>
            <a:r>
              <a:rPr lang="en-US" smtClean="0"/>
              <a:t>Hierarchy charts show relationship among modules</a:t>
            </a:r>
          </a:p>
          <a:p>
            <a:pPr eaLnBrk="1" hangingPunct="1"/>
            <a:r>
              <a:rPr lang="en-US" smtClean="0"/>
              <a:t>As programs become more complicated: </a:t>
            </a:r>
          </a:p>
          <a:p>
            <a:pPr lvl="1" eaLnBrk="1" hangingPunct="1"/>
            <a:r>
              <a:rPr lang="en-US" smtClean="0"/>
              <a:t>Need for good planning and design increases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BE4E82-B9C8-46F9-86A8-0172EFBA4917}" type="slidenum">
              <a:rPr lang="en-US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Working with Variables </a:t>
            </a:r>
            <a:r>
              <a:rPr lang="en-US" sz="1100" dirty="0" smtClean="0"/>
              <a:t>(continued)</a:t>
            </a:r>
          </a:p>
        </p:txBody>
      </p:sp>
      <p:pic>
        <p:nvPicPr>
          <p:cNvPr id="4" name="Picture 3" descr="Flowchart and pseudocode for the number-doubling program." title="Number-doubling program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19200"/>
            <a:ext cx="6858000" cy="50945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2B12B-4DF1-48CC-BB78-0E8DDFA02A95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Understanding </a:t>
            </a:r>
            <a:r>
              <a:rPr lang="en-US" dirty="0" smtClean="0"/>
              <a:t>a Declaration’s </a:t>
            </a:r>
            <a:r>
              <a:rPr lang="en-US" dirty="0" smtClean="0"/>
              <a:t>Data </a:t>
            </a:r>
            <a:r>
              <a:rPr lang="en-US" dirty="0" smtClean="0"/>
              <a:t>Type</a:t>
            </a:r>
            <a:endParaRPr lang="en-US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Numeric </a:t>
            </a:r>
            <a:r>
              <a:rPr lang="en-US" b="1" dirty="0" smtClean="0"/>
              <a:t>variable </a:t>
            </a:r>
          </a:p>
          <a:p>
            <a:pPr lvl="1" eaLnBrk="1" hangingPunct="1"/>
            <a:r>
              <a:rPr lang="en-US" dirty="0" smtClean="0"/>
              <a:t>Holds digits </a:t>
            </a:r>
          </a:p>
          <a:p>
            <a:pPr lvl="1" eaLnBrk="1" hangingPunct="1"/>
            <a:r>
              <a:rPr lang="en-US" dirty="0" smtClean="0"/>
              <a:t>Can perform mathematical operations on it</a:t>
            </a:r>
          </a:p>
          <a:p>
            <a:pPr eaLnBrk="1" hangingPunct="1"/>
            <a:r>
              <a:rPr lang="en-US" b="1" dirty="0" smtClean="0"/>
              <a:t>String variable </a:t>
            </a:r>
          </a:p>
          <a:p>
            <a:pPr lvl="1" eaLnBrk="1" hangingPunct="1"/>
            <a:r>
              <a:rPr lang="en-US" dirty="0" smtClean="0"/>
              <a:t>Can hold text	</a:t>
            </a:r>
          </a:p>
          <a:p>
            <a:pPr lvl="1" eaLnBrk="1" hangingPunct="1"/>
            <a:r>
              <a:rPr lang="en-US" dirty="0" smtClean="0"/>
              <a:t>Letters of the alphabet</a:t>
            </a:r>
          </a:p>
          <a:p>
            <a:pPr lvl="1" eaLnBrk="1" hangingPunct="1"/>
            <a:r>
              <a:rPr lang="en-US" dirty="0" smtClean="0"/>
              <a:t>Special characters such as punctuation marks</a:t>
            </a:r>
          </a:p>
          <a:p>
            <a:pPr eaLnBrk="1" hangingPunct="1"/>
            <a:r>
              <a:rPr lang="en-US" b="1" dirty="0" smtClean="0"/>
              <a:t>Type-safety </a:t>
            </a:r>
          </a:p>
          <a:p>
            <a:pPr lvl="1" eaLnBrk="1" hangingPunct="1"/>
            <a:r>
              <a:rPr lang="en-US" dirty="0" smtClean="0"/>
              <a:t>Prevents assigning values of an incorrect data type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E1914-100A-42FE-BE88-DA6E22F8870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Understanding a Declaration’s </a:t>
            </a:r>
            <a:r>
              <a:rPr lang="en-US" dirty="0" smtClean="0"/>
              <a:t>Identifier</a:t>
            </a:r>
            <a:endParaRPr lang="en-US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</a:t>
            </a:r>
            <a:r>
              <a:rPr lang="en-US" b="1" dirty="0" smtClean="0"/>
              <a:t>identifier</a:t>
            </a:r>
            <a:r>
              <a:rPr lang="en-US" dirty="0" smtClean="0"/>
              <a:t> is a variable’s name</a:t>
            </a:r>
          </a:p>
          <a:p>
            <a:pPr eaLnBrk="1" hangingPunct="1"/>
            <a:r>
              <a:rPr lang="en-US" dirty="0" smtClean="0"/>
              <a:t>Programmer </a:t>
            </a:r>
            <a:r>
              <a:rPr lang="en-US" dirty="0" smtClean="0"/>
              <a:t>chooses reasonable and descriptive names for variables</a:t>
            </a:r>
          </a:p>
          <a:p>
            <a:pPr eaLnBrk="1" hangingPunct="1"/>
            <a:r>
              <a:rPr lang="en-US" dirty="0" smtClean="0"/>
              <a:t>Programming languages have rules for creating identifiers</a:t>
            </a:r>
          </a:p>
          <a:p>
            <a:pPr lvl="1" eaLnBrk="1" hangingPunct="1"/>
            <a:r>
              <a:rPr lang="en-US" dirty="0" smtClean="0"/>
              <a:t>Most languages allow letters and digits</a:t>
            </a:r>
          </a:p>
          <a:p>
            <a:pPr lvl="1" eaLnBrk="1" hangingPunct="1"/>
            <a:r>
              <a:rPr lang="en-US" dirty="0" smtClean="0"/>
              <a:t>Some languages allow hyphens</a:t>
            </a:r>
          </a:p>
          <a:p>
            <a:pPr lvl="1" eaLnBrk="1" hangingPunct="1"/>
            <a:r>
              <a:rPr lang="en-US" dirty="0" smtClean="0"/>
              <a:t>Reserved </a:t>
            </a:r>
            <a:r>
              <a:rPr lang="en-US" b="1" dirty="0" smtClean="0"/>
              <a:t>keywords</a:t>
            </a:r>
            <a:r>
              <a:rPr lang="en-US" dirty="0" smtClean="0"/>
              <a:t> are not </a:t>
            </a:r>
            <a:r>
              <a:rPr lang="en-US" dirty="0" smtClean="0"/>
              <a:t>allowed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7661BA-AE3C-4EB2-A040-322DDF9E5BF4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Understanding a Declaration’s Identifier </a:t>
            </a:r>
            <a:r>
              <a:rPr lang="en-US" sz="1200" dirty="0" smtClean="0"/>
              <a:t>(</a:t>
            </a:r>
            <a:r>
              <a:rPr lang="en-US" sz="1200" dirty="0" smtClean="0"/>
              <a:t>continued -1)</a:t>
            </a:r>
            <a:endParaRPr lang="en-US" sz="1200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Variable names are case sensitive</a:t>
            </a:r>
          </a:p>
          <a:p>
            <a:pPr eaLnBrk="1" hangingPunct="1"/>
            <a:r>
              <a:rPr lang="en-US" dirty="0" smtClean="0"/>
              <a:t>Variable names:</a:t>
            </a:r>
            <a:r>
              <a:rPr lang="en-US" dirty="0" smtClean="0"/>
              <a:t>	</a:t>
            </a:r>
          </a:p>
          <a:p>
            <a:pPr lvl="1" eaLnBrk="1" hangingPunct="1"/>
            <a:r>
              <a:rPr lang="en-US" dirty="0" smtClean="0"/>
              <a:t>Must be one word</a:t>
            </a:r>
          </a:p>
          <a:p>
            <a:pPr lvl="1" eaLnBrk="1" hangingPunct="1"/>
            <a:r>
              <a:rPr lang="en-US" dirty="0" smtClean="0"/>
              <a:t>Must start with a letter</a:t>
            </a:r>
          </a:p>
          <a:p>
            <a:pPr lvl="1" eaLnBrk="1" hangingPunct="1"/>
            <a:r>
              <a:rPr lang="en-US" dirty="0" smtClean="0"/>
              <a:t>Should have some appropriate meaning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9080D9-8C71-4157-B21F-3FE5432AA9B6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Programming Logic and Design, Ninth Edition </a:t>
            </a: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2277</Words>
  <Application>Microsoft Office PowerPoint</Application>
  <PresentationFormat>On-screen Show (4:3)</PresentationFormat>
  <Paragraphs>452</Paragraphs>
  <Slides>54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Courier New</vt:lpstr>
      <vt:lpstr>Times New Roman</vt:lpstr>
      <vt:lpstr>3_Default Design</vt:lpstr>
      <vt:lpstr>1_Farrell_PLD</vt:lpstr>
      <vt:lpstr>Programming Logic and Design Ninth Edition</vt:lpstr>
      <vt:lpstr>Objectives</vt:lpstr>
      <vt:lpstr>Declaring and Using Variables and Constants</vt:lpstr>
      <vt:lpstr>Understanding Unnamed, Literal Constants</vt:lpstr>
      <vt:lpstr>Working with Variables</vt:lpstr>
      <vt:lpstr>Working with Variables (continued)</vt:lpstr>
      <vt:lpstr>Understanding a Declaration’s Data Type</vt:lpstr>
      <vt:lpstr>Understanding a Declaration’s Identifier</vt:lpstr>
      <vt:lpstr>Understanding a Declaration’s Identifier (continued -1)</vt:lpstr>
      <vt:lpstr>Understanding a Declaration’s Identifier (continued -2)</vt:lpstr>
      <vt:lpstr>Variable Naming Conventions</vt:lpstr>
      <vt:lpstr>Variable Naming Conventions (continued)</vt:lpstr>
      <vt:lpstr>Assigning Values to Variables</vt:lpstr>
      <vt:lpstr>Initializing a Variable</vt:lpstr>
      <vt:lpstr>Declaring Named Constants</vt:lpstr>
      <vt:lpstr>Performing Arithmetic Operations</vt:lpstr>
      <vt:lpstr>Performing Arithmetic Operations (continued -1)</vt:lpstr>
      <vt:lpstr>Performing Arithmetic Operations (continued -2)</vt:lpstr>
      <vt:lpstr>The Integer Data Type</vt:lpstr>
      <vt:lpstr>Understanding the Advantages of Modularization</vt:lpstr>
      <vt:lpstr>Modularization Provides Abstraction</vt:lpstr>
      <vt:lpstr>Modularization Allows Multiple Programmers to Work on a Problem</vt:lpstr>
      <vt:lpstr>Modularization Allows You to  Reuse Work</vt:lpstr>
      <vt:lpstr>Modularizing a Program</vt:lpstr>
      <vt:lpstr>Modularizing a Program (continued -1)</vt:lpstr>
      <vt:lpstr>Modularizing a Program (continued -2)</vt:lpstr>
      <vt:lpstr>Modularizing a Program (continued -3)</vt:lpstr>
      <vt:lpstr>Modularizing a Program (continued -4)</vt:lpstr>
      <vt:lpstr>Declaring Variables and Constants within Modules</vt:lpstr>
      <vt:lpstr>Declaring Variables and Constants within Modules (continued -1)</vt:lpstr>
      <vt:lpstr>Declaring Variables and Constants within Modules (continued -2)</vt:lpstr>
      <vt:lpstr>Understanding the Most Common Configuration for Mainline Logic</vt:lpstr>
      <vt:lpstr>Understanding the Most Common Configuration for Mainline Logic (continued -1)</vt:lpstr>
      <vt:lpstr>Understanding the Most Common Configuration for Mainline Logic (continued -2)</vt:lpstr>
      <vt:lpstr>Understanding the Most Common Configuration for Mainline Logic (continued -3)</vt:lpstr>
      <vt:lpstr>Creating Hierarchy Charts</vt:lpstr>
      <vt:lpstr>Creating Hierarchy Charts (continued -1)</vt:lpstr>
      <vt:lpstr>Creating Hierarchy Charts (continued -2)</vt:lpstr>
      <vt:lpstr>Features of Good Program Design</vt:lpstr>
      <vt:lpstr>Using Program Comments</vt:lpstr>
      <vt:lpstr>Using Program Comments (continued -1)</vt:lpstr>
      <vt:lpstr>Using Program Comments (continued -2)</vt:lpstr>
      <vt:lpstr>Choosing Identifiers</vt:lpstr>
      <vt:lpstr>Choosing Identifiers (continued)</vt:lpstr>
      <vt:lpstr>Designing Clear Statements</vt:lpstr>
      <vt:lpstr>Avoiding Confusing Line Breaks</vt:lpstr>
      <vt:lpstr>Using Temporary Variables to Clarify Long Statements</vt:lpstr>
      <vt:lpstr>Using Temporary Variables to Clarify Long Statements (continued)</vt:lpstr>
      <vt:lpstr>Writing Clear Prompts and Echoing Input</vt:lpstr>
      <vt:lpstr>Writing Clear Prompts and Echoing Input (continued -1)</vt:lpstr>
      <vt:lpstr>Writing Clear Prompts and Echoing Input (continued -2)</vt:lpstr>
      <vt:lpstr>Writing Clear Prompts and Echoing Input (continued -3)</vt:lpstr>
      <vt:lpstr>Maintaining Good Programming Habits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1006</cp:revision>
  <dcterms:created xsi:type="dcterms:W3CDTF">2002-09-27T23:29:22Z</dcterms:created>
  <dcterms:modified xsi:type="dcterms:W3CDTF">2016-09-29T13:41:47Z</dcterms:modified>
</cp:coreProperties>
</file>