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8" r:id="rId1"/>
    <p:sldMasterId id="2147483901" r:id="rId2"/>
  </p:sldMasterIdLst>
  <p:notesMasterIdLst>
    <p:notesMasterId r:id="rId38"/>
  </p:notesMasterIdLst>
  <p:handoutMasterIdLst>
    <p:handoutMasterId r:id="rId39"/>
  </p:handoutMasterIdLst>
  <p:sldIdLst>
    <p:sldId id="488" r:id="rId3"/>
    <p:sldId id="257" r:id="rId4"/>
    <p:sldId id="393" r:id="rId5"/>
    <p:sldId id="486" r:id="rId6"/>
    <p:sldId id="462" r:id="rId7"/>
    <p:sldId id="485" r:id="rId8"/>
    <p:sldId id="397" r:id="rId9"/>
    <p:sldId id="398" r:id="rId10"/>
    <p:sldId id="474" r:id="rId11"/>
    <p:sldId id="400" r:id="rId12"/>
    <p:sldId id="403" r:id="rId13"/>
    <p:sldId id="405" r:id="rId14"/>
    <p:sldId id="479" r:id="rId15"/>
    <p:sldId id="475" r:id="rId16"/>
    <p:sldId id="406" r:id="rId17"/>
    <p:sldId id="407" r:id="rId18"/>
    <p:sldId id="411" r:id="rId19"/>
    <p:sldId id="412" r:id="rId20"/>
    <p:sldId id="414" r:id="rId21"/>
    <p:sldId id="416" r:id="rId22"/>
    <p:sldId id="482" r:id="rId23"/>
    <p:sldId id="417" r:id="rId24"/>
    <p:sldId id="421" r:id="rId25"/>
    <p:sldId id="423" r:id="rId26"/>
    <p:sldId id="422" r:id="rId27"/>
    <p:sldId id="483" r:id="rId28"/>
    <p:sldId id="484" r:id="rId29"/>
    <p:sldId id="429" r:id="rId30"/>
    <p:sldId id="490" r:id="rId31"/>
    <p:sldId id="433" r:id="rId32"/>
    <p:sldId id="434" r:id="rId33"/>
    <p:sldId id="435" r:id="rId34"/>
    <p:sldId id="481" r:id="rId35"/>
    <p:sldId id="471" r:id="rId36"/>
    <p:sldId id="47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248" autoAdjust="0"/>
    <p:restoredTop sz="94464" autoAdjust="0"/>
  </p:normalViewPr>
  <p:slideViewPr>
    <p:cSldViewPr>
      <p:cViewPr varScale="1">
        <p:scale>
          <a:sx n="92" d="100"/>
          <a:sy n="92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81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FD5388E-6B02-446B-9219-5FEFF1789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7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53CD74-9220-4121-9169-7769254F5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0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7823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43E8-279A-40D1-AC99-B59F0020262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51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669B-8F20-4B10-BA76-886E92542C5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2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26AFE-62F4-4EB4-B772-E0DEB6098813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03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43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ACFE5-8D01-48BC-9174-2CA4C081BA1F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28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F74F4-7F5B-4A8D-BEF8-C2253E1DE8EC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175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778E7-D20C-4D53-8037-4989351A245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4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FF431-F112-42FD-9A35-17DD215EC99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8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D3A8E-B691-4A6B-BF5F-02F159FD09F2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89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5538A-06AA-41A0-943A-D8DC88DAA1BC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58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9318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5538A-06AA-41A0-943A-D8DC88DAA1BC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06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FF7BA-E14F-4ED8-9C77-97B4BEB7F84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51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CA198-08BB-4780-937B-6E363B1F997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25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ACF0D-6EE0-459C-850D-796D88E187E0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825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19F30-9424-4C3F-B2E4-F1A29A1780EF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73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19F30-9424-4C3F-B2E4-F1A29A1780EF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861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19F30-9424-4C3F-B2E4-F1A29A1780EF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436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6EFDF-182C-4822-B263-B39B2BA42F71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260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7467-7B6C-4218-93A6-A81E48CC2140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543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39014-5241-4149-8A57-D651022CF158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01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59189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7467-7B6C-4218-93A6-A81E48CC2140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671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41F9-9B43-48B8-BF29-41A53E49FA34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298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41F9-9B43-48B8-BF29-41A53E49FA34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864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ABE45-CC63-4038-B6B0-FAFE799A27C6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271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19958-D3B4-4814-9B49-E4461A810E2A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7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32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9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34BAB-23AB-4A9A-BEE0-77493CD51F7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56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64127-28C4-4B72-B93C-E4B0F7282A0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81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58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9980C-CFC6-4333-A628-BC25DB9A95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41AB5D-3A7E-4174-8806-3FADB04812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3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FCC7BD-DA78-4ED7-8E9B-A962F9D690AE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0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B24AC6-0B22-491B-ABF1-C13D9865B668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BE8846-AB18-4CD8-BE42-DB9C5E70572E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6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994DB7-D483-4E02-9E46-9C348CFF3564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4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05B6E-30C3-4C31-87BB-F5A2D3F2F9F7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60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29A635-63AC-4936-94B2-C5C5763C93CC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81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7C8885-E69C-4029-AC3D-67B5165A617F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538A-6A57-45CA-B5D1-53B0330594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AE519-0AE0-4302-9CD6-EF5835223971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35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E7FD4-5325-451D-97E1-5A3F7D7EEC1E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35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00106-3A3B-46E8-832D-2CB29AFCB2F5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2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D89E04-2E11-4AA8-9230-D24E9D00B0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9FE4BB-F514-4AD7-9B5C-530593C13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5D52C-527E-4F1F-BBB2-671481349B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291D51-5BA3-4DE1-BED4-F3C6AD730C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66C6A-DC8C-48BB-8941-C40A878AC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AF0BD4-2EDD-4931-9634-4F8551514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F730C0-4C1A-4765-8691-CF077C05D7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DDD43E7-64A8-4413-992C-4B69F0C9D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0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EFBEE045-2E96-438A-A84B-2D907B94572D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 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0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</a:t>
            </a:r>
            <a:r>
              <a:rPr lang="en-US" sz="3400" i="1" dirty="0" smtClean="0"/>
              <a:t>3</a:t>
            </a:r>
            <a:endParaRPr lang="en-US" sz="3400" i="1" dirty="0"/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Structure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r>
              <a:rPr lang="en-US" b="1" dirty="0" smtClean="0"/>
              <a:t>Single-alternative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 smtClean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</a:rPr>
              <a:t> employee belongs to </a:t>
            </a:r>
            <a:r>
              <a:rPr lang="en-US" dirty="0" err="1" smtClean="0">
                <a:latin typeface="Courier New" pitchFamily="49" charset="0"/>
              </a:rPr>
              <a:t>dentalPlan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then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dirty="0" smtClean="0">
                <a:latin typeface="Courier New" pitchFamily="49" charset="0"/>
              </a:rPr>
              <a:t>	deduct $40 from </a:t>
            </a:r>
            <a:r>
              <a:rPr lang="en-US" dirty="0" err="1" smtClean="0">
                <a:latin typeface="Courier New" pitchFamily="49" charset="0"/>
              </a:rPr>
              <a:t>employeeGrossPay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clause is not required</a:t>
            </a:r>
          </a:p>
          <a:p>
            <a:r>
              <a:rPr lang="en-US" b="1" dirty="0" smtClean="0"/>
              <a:t>null </a:t>
            </a:r>
            <a:r>
              <a:rPr lang="en-US" b="1" dirty="0" smtClean="0"/>
              <a:t>case</a:t>
            </a:r>
          </a:p>
          <a:p>
            <a:pPr lvl="1"/>
            <a:r>
              <a:rPr lang="en-US" dirty="0" smtClean="0"/>
              <a:t>Situation where nothing is done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Structure </a:t>
            </a:r>
            <a:r>
              <a:rPr lang="en-US" sz="1200" dirty="0"/>
              <a:t>(</a:t>
            </a:r>
            <a:r>
              <a:rPr lang="en-US" sz="1200" dirty="0" smtClean="0"/>
              <a:t>continued -3)</a:t>
            </a:r>
            <a:endParaRPr lang="en-US" dirty="0" smtClean="0"/>
          </a:p>
        </p:txBody>
      </p:sp>
      <p:pic>
        <p:nvPicPr>
          <p:cNvPr id="2" name="Picture 1" descr="Single-alternative ifs (or single-alternative selections) take action on just one branch of the decision." title="Single-alternative 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1228030"/>
            <a:ext cx="4183380" cy="495677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57A36-3E15-4455-A456-7CBF48323ED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 Structure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305800" cy="4267200"/>
          </a:xfrm>
        </p:spPr>
        <p:txBody>
          <a:bodyPr/>
          <a:lstStyle/>
          <a:p>
            <a:r>
              <a:rPr lang="en-US" b="1" dirty="0" smtClean="0"/>
              <a:t>Loop structure</a:t>
            </a:r>
          </a:p>
          <a:p>
            <a:pPr lvl="1"/>
            <a:r>
              <a:rPr lang="en-US" dirty="0" smtClean="0"/>
              <a:t>Repeats a set of actions while a condition remains true</a:t>
            </a:r>
          </a:p>
          <a:p>
            <a:pPr lvl="2"/>
            <a:r>
              <a:rPr lang="en-US" b="1" dirty="0" smtClean="0"/>
              <a:t>Loop body</a:t>
            </a:r>
          </a:p>
          <a:p>
            <a:pPr lvl="1"/>
            <a:r>
              <a:rPr lang="en-US" dirty="0" smtClean="0"/>
              <a:t>Also called </a:t>
            </a:r>
            <a:r>
              <a:rPr lang="en-US" b="1" dirty="0" smtClean="0"/>
              <a:t>repetition</a:t>
            </a:r>
            <a:r>
              <a:rPr lang="en-US" dirty="0" smtClean="0"/>
              <a:t> or </a:t>
            </a:r>
            <a:r>
              <a:rPr lang="en-US" b="1" dirty="0" smtClean="0"/>
              <a:t>iteration</a:t>
            </a:r>
          </a:p>
          <a:p>
            <a:pPr lvl="1"/>
            <a:r>
              <a:rPr lang="en-US" dirty="0" smtClean="0"/>
              <a:t>Condition is tested first in the most common form of loop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while…do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b="1" dirty="0" smtClean="0"/>
              <a:t>loop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D5149-1F26-48CB-BC33-A17CCDAA5E4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</a:t>
            </a:r>
            <a:r>
              <a:rPr lang="en-US" sz="1200" dirty="0" smtClean="0"/>
              <a:t>continued -1)</a:t>
            </a:r>
            <a:endParaRPr lang="en-US" dirty="0" smtClean="0"/>
          </a:p>
        </p:txBody>
      </p:sp>
      <p:pic>
        <p:nvPicPr>
          <p:cNvPr id="2" name="Picture 1" descr="A loop continues to repeat actions while a tested condition remains true." title="Loop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5" y="1553801"/>
            <a:ext cx="6259562" cy="4618399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91410-0343-4840-B9F3-35B6A57B223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b="1" dirty="0" smtClean="0"/>
              <a:t>Loop </a:t>
            </a:r>
            <a:r>
              <a:rPr lang="en-US" b="1" dirty="0" smtClean="0"/>
              <a:t>structure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>
                <a:latin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testCondition</a:t>
            </a:r>
            <a:r>
              <a:rPr lang="en-US" sz="2200" dirty="0">
                <a:latin typeface="Courier New" pitchFamily="49" charset="0"/>
              </a:rPr>
              <a:t> continues to be true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</a:rPr>
              <a:t>do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someProcess</a:t>
            </a:r>
            <a:r>
              <a:rPr lang="en-US" sz="2200" dirty="0">
                <a:latin typeface="Courier New" pitchFamily="49" charset="0"/>
              </a:rPr>
              <a:t> 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 err="1">
                <a:latin typeface="Courier New" pitchFamily="49" charset="0"/>
              </a:rPr>
              <a:t>endwhile</a:t>
            </a:r>
            <a:endParaRPr lang="en-US" sz="2200" b="1" dirty="0">
              <a:latin typeface="Courier New" pitchFamily="49" charset="0"/>
            </a:endParaRP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>
                <a:latin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</a:rPr>
              <a:t> you continue to be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	take another bite of food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   	determine if you still feel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 err="1">
                <a:latin typeface="Courier New" pitchFamily="49" charset="0"/>
              </a:rPr>
              <a:t>endwhile</a:t>
            </a:r>
            <a:endParaRPr lang="en-US" sz="2200" b="1" dirty="0">
              <a:latin typeface="Courier New" pitchFamily="49" charset="0"/>
            </a:endParaRPr>
          </a:p>
          <a:p>
            <a:pPr marL="400050" lvl="1" indent="0">
              <a:buNone/>
            </a:pPr>
            <a:endParaRPr lang="en-US" b="1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All logic problems can be solved using only sequence, selection, and loop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Structures can be combined in an infinite number of ways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/>
              <a:t>Stacking structures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Attaching structures end-to-end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/>
              <a:t>End-structure statement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Indicates the end of a structure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dirty="0" smtClean="0"/>
              <a:t> statement ends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 smtClean="0"/>
              <a:t> structure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US" dirty="0" smtClean="0"/>
              <a:t> statement ends a loop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034BD-F05F-4EFE-B8F2-79E4F16F09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-1)</a:t>
            </a:r>
            <a:endParaRPr lang="en-US" dirty="0" smtClean="0"/>
          </a:p>
        </p:txBody>
      </p:sp>
      <p:pic>
        <p:nvPicPr>
          <p:cNvPr id="2" name="Picture 1" descr="Stacking a sequence, a selection, and a loop structure." title="Structured flowchart and pseudocode with three stacked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7638"/>
            <a:ext cx="5334000" cy="4661647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793D46-4821-453B-9B9A-B05637C5726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individual task or step in a structure can be replaced by a structure</a:t>
            </a:r>
          </a:p>
          <a:p>
            <a:r>
              <a:rPr lang="en-US" b="1" dirty="0" smtClean="0"/>
              <a:t>Nesting structures</a:t>
            </a:r>
          </a:p>
          <a:p>
            <a:pPr lvl="1"/>
            <a:r>
              <a:rPr lang="en-US" dirty="0" smtClean="0"/>
              <a:t>Placing one structure within another</a:t>
            </a:r>
          </a:p>
          <a:p>
            <a:pPr lvl="1"/>
            <a:r>
              <a:rPr lang="en-US" dirty="0" smtClean="0"/>
              <a:t>Indent the nested structure’s statements</a:t>
            </a:r>
          </a:p>
          <a:p>
            <a:r>
              <a:rPr lang="en-US" b="1" dirty="0" smtClean="0"/>
              <a:t>Block</a:t>
            </a:r>
          </a:p>
          <a:p>
            <a:pPr lvl="1"/>
            <a:r>
              <a:rPr lang="en-US" dirty="0" smtClean="0"/>
              <a:t>A group of statements that execute as a single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245B4-2D3F-48D2-A68B-71F78D15B68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-3)</a:t>
            </a:r>
            <a:endParaRPr lang="en-US" dirty="0" smtClean="0"/>
          </a:p>
        </p:txBody>
      </p:sp>
      <p:pic>
        <p:nvPicPr>
          <p:cNvPr id="2" name="Picture 1" descr="A sequence structure nested within a selection structure." title="Flowchart and pseudocode showing nested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15661"/>
            <a:ext cx="6248400" cy="4694176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706E7-2D4F-4871-BA02-9C95DFE9C45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-4)</a:t>
            </a:r>
            <a:endParaRPr lang="en-US" dirty="0" smtClean="0"/>
          </a:p>
        </p:txBody>
      </p:sp>
      <p:pic>
        <p:nvPicPr>
          <p:cNvPr id="2" name="Picture 1" descr="A loop structure nested within a sequence structure , nested within a selection structure" title="Flowchart and pseudocode showing nested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417638"/>
            <a:ext cx="5889967" cy="4830762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79497-61E0-4729-835C-BCCABBC2807D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 this chapter, you will learn about:</a:t>
            </a:r>
          </a:p>
          <a:p>
            <a:r>
              <a:rPr lang="en-US" dirty="0" smtClean="0"/>
              <a:t>The disadvantages of unstructured spaghetti code</a:t>
            </a:r>
          </a:p>
          <a:p>
            <a:r>
              <a:rPr lang="en-US" dirty="0" smtClean="0"/>
              <a:t>The three basic structures—sequence, selection, and loop</a:t>
            </a:r>
          </a:p>
          <a:p>
            <a:r>
              <a:rPr lang="en-US" dirty="0" smtClean="0"/>
              <a:t>Using a priming input to structure a program</a:t>
            </a:r>
          </a:p>
          <a:p>
            <a:r>
              <a:rPr lang="en-US" dirty="0" smtClean="0"/>
              <a:t>The need for structure</a:t>
            </a:r>
          </a:p>
          <a:p>
            <a:r>
              <a:rPr lang="en-US" dirty="0" smtClean="0"/>
              <a:t>Recognizing structure</a:t>
            </a:r>
          </a:p>
          <a:p>
            <a:r>
              <a:rPr lang="en-US" dirty="0" smtClean="0"/>
              <a:t>Structuring and modularizing unstructured logic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-5)</a:t>
            </a:r>
            <a:endParaRPr lang="en-US" dirty="0" smtClean="0"/>
          </a:p>
        </p:txBody>
      </p:sp>
      <p:pic>
        <p:nvPicPr>
          <p:cNvPr id="2" name="Picture 1" descr="Combining a selection structure within a loop structure within a sequence structure within a selection structure" title="Flowchart and pseudocode combining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50" y="1396366"/>
            <a:ext cx="4806499" cy="4959984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C509A-F4E0-48C5-8870-8FC901E59D7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-6)</a:t>
            </a:r>
            <a:endParaRPr lang="en-US" dirty="0" smtClean="0"/>
          </a:p>
        </p:txBody>
      </p:sp>
      <p:pic>
        <p:nvPicPr>
          <p:cNvPr id="3" name="Picture 2" descr="The process of buying and planting flowers in the spring , combining a selection structure within a loop structure within a sequence structure within a selection structure" title="Flowchart and pseudocode combining structures for the process of buying and planting flowers in the spr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4174"/>
            <a:ext cx="5554980" cy="4882780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C509A-F4E0-48C5-8870-8FC901E59D7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Structures </a:t>
            </a:r>
            <a:r>
              <a:rPr lang="en-US" sz="1200" dirty="0"/>
              <a:t>(</a:t>
            </a:r>
            <a:r>
              <a:rPr lang="en-US" sz="1200" dirty="0" smtClean="0"/>
              <a:t>continued -7)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05800" cy="4495800"/>
          </a:xfrm>
        </p:spPr>
        <p:txBody>
          <a:bodyPr/>
          <a:lstStyle/>
          <a:p>
            <a:r>
              <a:rPr lang="en-US" dirty="0" smtClean="0"/>
              <a:t>Structured programs have the following characteristics:</a:t>
            </a:r>
          </a:p>
          <a:p>
            <a:pPr lvl="1"/>
            <a:r>
              <a:rPr lang="en-US" dirty="0" smtClean="0"/>
              <a:t>Include only combinations of the three basic structures</a:t>
            </a:r>
          </a:p>
          <a:p>
            <a:pPr lvl="1"/>
            <a:r>
              <a:rPr lang="en-US" dirty="0" smtClean="0"/>
              <a:t>Each structure has a single entry point and a single exit point</a:t>
            </a:r>
          </a:p>
          <a:p>
            <a:pPr lvl="1"/>
            <a:r>
              <a:rPr lang="en-US" dirty="0" smtClean="0"/>
              <a:t>Structures can be stacked or connected to one another only at their entry or exit points</a:t>
            </a:r>
          </a:p>
          <a:p>
            <a:pPr lvl="1"/>
            <a:r>
              <a:rPr lang="en-US" dirty="0" smtClean="0"/>
              <a:t>Any structure can be nested within another structure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264FB-1189-4AD7-9F2B-A71E36BA29A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Priming Input to Structure</a:t>
            </a:r>
            <a:br>
              <a:rPr lang="en-US" dirty="0" smtClean="0"/>
            </a:br>
            <a:r>
              <a:rPr lang="en-US" dirty="0" smtClean="0"/>
              <a:t>a Program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Priming input </a:t>
            </a:r>
            <a:r>
              <a:rPr lang="en-US" dirty="0" smtClean="0"/>
              <a:t>(or </a:t>
            </a:r>
            <a:r>
              <a:rPr lang="en-US" b="1" dirty="0" smtClean="0"/>
              <a:t>priming 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Reads the first input data record</a:t>
            </a:r>
          </a:p>
          <a:p>
            <a:pPr lvl="1"/>
            <a:r>
              <a:rPr lang="en-US" dirty="0" smtClean="0"/>
              <a:t>Is outside the loop that reads the rest of the records</a:t>
            </a:r>
          </a:p>
          <a:p>
            <a:pPr lvl="1"/>
            <a:r>
              <a:rPr lang="en-US" dirty="0" smtClean="0"/>
              <a:t>Helps keep the program structured</a:t>
            </a:r>
          </a:p>
          <a:p>
            <a:r>
              <a:rPr lang="en-US" dirty="0" smtClean="0"/>
              <a:t>Analyze a flowchart for structure one step at a time</a:t>
            </a:r>
          </a:p>
          <a:p>
            <a:r>
              <a:rPr lang="en-US" dirty="0" smtClean="0"/>
              <a:t>Watch for unstructured loops that do not follow this order</a:t>
            </a:r>
          </a:p>
          <a:p>
            <a:pPr lvl="1"/>
            <a:r>
              <a:rPr lang="en-US" dirty="0" smtClean="0"/>
              <a:t>First ask a question</a:t>
            </a:r>
          </a:p>
          <a:p>
            <a:pPr lvl="1"/>
            <a:r>
              <a:rPr lang="en-US" dirty="0" smtClean="0"/>
              <a:t>Take action based on the answer</a:t>
            </a:r>
          </a:p>
          <a:p>
            <a:pPr lvl="1"/>
            <a:r>
              <a:rPr lang="en-US" dirty="0" smtClean="0"/>
              <a:t>Return to ask the question again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1B5F1-3BC4-4DFB-A778-01925508C52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Priming Input to Structure</a:t>
            </a:r>
            <a:br>
              <a:rPr lang="en-US" dirty="0" smtClean="0"/>
            </a:br>
            <a:r>
              <a:rPr lang="en-US" dirty="0" smtClean="0"/>
              <a:t>a Program </a:t>
            </a:r>
            <a:r>
              <a:rPr lang="en-US" sz="1200" dirty="0" smtClean="0"/>
              <a:t>(</a:t>
            </a:r>
            <a:r>
              <a:rPr lang="en-US" sz="1200" dirty="0" smtClean="0"/>
              <a:t>continued -1)</a:t>
            </a:r>
            <a:endParaRPr lang="en-US" sz="1200" dirty="0" smtClean="0"/>
          </a:p>
        </p:txBody>
      </p:sp>
      <p:pic>
        <p:nvPicPr>
          <p:cNvPr id="2" name="Picture 1" descr="This logic is structured, but confunctional because the program never accepts subsequent input values." title="Structured, but nonfunctional, flowchart of number-doubling proble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41" y="1506615"/>
            <a:ext cx="4882559" cy="4849735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6B8E7-CF63-4613-A2E6-07F8A58D4F28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Priming Input to Structure</a:t>
            </a:r>
            <a:br>
              <a:rPr lang="en-US" dirty="0" smtClean="0"/>
            </a:br>
            <a:r>
              <a:rPr lang="en-US" dirty="0"/>
              <a:t>a Program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sz="1200" dirty="0" smtClean="0"/>
          </a:p>
        </p:txBody>
      </p:sp>
      <p:pic>
        <p:nvPicPr>
          <p:cNvPr id="2" name="Picture 1" descr="This s not structured because after the&#10;tasks execute within a structured loop, the flow of logic does not return directly to the loopcontrolling&#10;test. " title="Functional but unstructured flowch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0" y="1516080"/>
            <a:ext cx="4411980" cy="5205395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C2429C-3AB6-4020-AE29-8A4E15E6013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Priming Input to Structure</a:t>
            </a:r>
            <a:br>
              <a:rPr lang="en-US" dirty="0" smtClean="0"/>
            </a:br>
            <a:r>
              <a:rPr lang="en-US" dirty="0"/>
              <a:t>a Program </a:t>
            </a:r>
            <a:r>
              <a:rPr lang="en-US" sz="1200" dirty="0"/>
              <a:t>(</a:t>
            </a:r>
            <a:r>
              <a:rPr lang="en-US" sz="1200" dirty="0" smtClean="0"/>
              <a:t>continued -3)</a:t>
            </a:r>
            <a:endParaRPr lang="en-US" sz="1200" dirty="0" smtClean="0"/>
          </a:p>
        </p:txBody>
      </p:sp>
      <p:pic>
        <p:nvPicPr>
          <p:cNvPr id="3" name="Picture 2" descr="This is structured. It contains a priming read and the program logic contains a sequence and a loop. The loop contains another sequence." title="Functional, structured flowchart for the number-doubl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89" y="1597742"/>
            <a:ext cx="3861411" cy="4938712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C2429C-3AB6-4020-AE29-8A4E15E60138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Using a Priming Input to Structure</a:t>
            </a:r>
            <a:br>
              <a:rPr lang="en-US" dirty="0" smtClean="0"/>
            </a:br>
            <a:r>
              <a:rPr lang="en-US" dirty="0"/>
              <a:t>a Program </a:t>
            </a:r>
            <a:r>
              <a:rPr lang="en-US" sz="1200" dirty="0"/>
              <a:t>(</a:t>
            </a:r>
            <a:r>
              <a:rPr lang="en-US" sz="1200" dirty="0" smtClean="0"/>
              <a:t>continued -4)</a:t>
            </a:r>
            <a:endParaRPr lang="en-US" sz="1200" dirty="0" smtClean="0"/>
          </a:p>
        </p:txBody>
      </p:sp>
      <p:pic>
        <p:nvPicPr>
          <p:cNvPr id="2" name="Picture 1" descr="This logic is structured, but flawed. When the user inputs the eof value, it will incorrectly be doubled and&#10;output. As a general rule, a program-ending test should always come immediately after an input statement." title="Structured but incorrect solution to the number-doubling proble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85119"/>
            <a:ext cx="4389793" cy="4603750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C2429C-3AB6-4020-AE29-8A4E15E60138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Reasons for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structured programming for:</a:t>
            </a:r>
          </a:p>
          <a:p>
            <a:pPr lvl="1"/>
            <a:r>
              <a:rPr lang="en-US" b="1" dirty="0" smtClean="0"/>
              <a:t>Clarity</a:t>
            </a:r>
            <a:r>
              <a:rPr lang="en-US" dirty="0" smtClean="0"/>
              <a:t>—unstructured </a:t>
            </a:r>
            <a:r>
              <a:rPr lang="en-US" dirty="0" smtClean="0"/>
              <a:t>programs are confusing</a:t>
            </a:r>
          </a:p>
          <a:p>
            <a:pPr lvl="1"/>
            <a:r>
              <a:rPr lang="en-US" b="1" dirty="0" smtClean="0"/>
              <a:t>Professionalism</a:t>
            </a:r>
            <a:r>
              <a:rPr lang="en-US" dirty="0" smtClean="0"/>
              <a:t>—other programmers expect it</a:t>
            </a:r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—most languages support it</a:t>
            </a:r>
          </a:p>
          <a:p>
            <a:pPr lvl="1"/>
            <a:r>
              <a:rPr lang="en-US" b="1" dirty="0" smtClean="0"/>
              <a:t>Maintenance</a:t>
            </a:r>
            <a:r>
              <a:rPr lang="en-US" b="1" i="1" dirty="0" smtClean="0"/>
              <a:t> </a:t>
            </a:r>
            <a:r>
              <a:rPr lang="en-US" dirty="0" smtClean="0"/>
              <a:t>—other programmers find it easier to read</a:t>
            </a:r>
          </a:p>
          <a:p>
            <a:pPr lvl="1"/>
            <a:r>
              <a:rPr lang="en-US" b="1" i="1" dirty="0" smtClean="0"/>
              <a:t>Modularity</a:t>
            </a:r>
            <a:r>
              <a:rPr lang="en-US" b="1" dirty="0" smtClean="0"/>
              <a:t> </a:t>
            </a:r>
            <a:r>
              <a:rPr lang="en-US" dirty="0" smtClean="0"/>
              <a:t>—easily broken down into modules</a:t>
            </a:r>
          </a:p>
          <a:p>
            <a:r>
              <a:rPr lang="en-US" dirty="0"/>
              <a:t>Structured programming is sometimes called </a:t>
            </a:r>
            <a:r>
              <a:rPr lang="en-US" b="1" dirty="0" err="1"/>
              <a:t>goto</a:t>
            </a:r>
            <a:r>
              <a:rPr lang="en-US" b="1" dirty="0"/>
              <a:t>-less programming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EE418-F66B-4599-9BC3-37E4D589D06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r>
              <a:rPr lang="en-US" dirty="0" smtClean="0"/>
              <a:t>Recognizing </a:t>
            </a:r>
            <a:r>
              <a:rPr lang="en-US" dirty="0" smtClean="0"/>
              <a:t>Structure</a:t>
            </a:r>
            <a:endParaRPr lang="en-US" sz="1200" dirty="0" smtClean="0"/>
          </a:p>
        </p:txBody>
      </p:sp>
      <p:pic>
        <p:nvPicPr>
          <p:cNvPr id="3" name="Picture 2" descr="Yes, it is structured because it has a sequence and a selection structure." title="Is this flowchart segment structured?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78018"/>
            <a:ext cx="3333750" cy="4572000"/>
          </a:xfrm>
          <a:prstGeom prst="rect">
            <a:avLst/>
          </a:prstGeom>
        </p:spPr>
      </p:pic>
      <p:pic>
        <p:nvPicPr>
          <p:cNvPr id="4" name="Picture 3" descr="Yes, it is structured because it has a loop and a selection within the loop." title="Is this flowchart segment structured?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10" y="1478018"/>
            <a:ext cx="4030980" cy="41326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EEFE1-1E0D-4113-9789-E30E5507575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Disadvantages of Unstructured </a:t>
            </a:r>
            <a:br>
              <a:rPr lang="en-US" dirty="0" smtClean="0"/>
            </a:br>
            <a:r>
              <a:rPr lang="en-US" dirty="0" smtClean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Spaghetti code</a:t>
            </a:r>
          </a:p>
          <a:p>
            <a:pPr lvl="1"/>
            <a:r>
              <a:rPr lang="en-US" dirty="0" smtClean="0"/>
              <a:t>Logically snarled program statements</a:t>
            </a:r>
          </a:p>
          <a:p>
            <a:pPr lvl="1"/>
            <a:r>
              <a:rPr lang="en-US" dirty="0" smtClean="0"/>
              <a:t>Often a complicated mess</a:t>
            </a:r>
          </a:p>
          <a:p>
            <a:pPr lvl="1"/>
            <a:r>
              <a:rPr lang="en-US" dirty="0" smtClean="0"/>
              <a:t>Programs often work but are difficult to read and maintain</a:t>
            </a:r>
          </a:p>
          <a:p>
            <a:pPr lvl="1"/>
            <a:r>
              <a:rPr lang="en-US" dirty="0" smtClean="0"/>
              <a:t>Confusing and prone to error</a:t>
            </a:r>
          </a:p>
          <a:p>
            <a:r>
              <a:rPr lang="en-US" b="1" dirty="0" smtClean="0"/>
              <a:t>Unstructured programs</a:t>
            </a:r>
          </a:p>
          <a:p>
            <a:pPr lvl="1"/>
            <a:r>
              <a:rPr lang="en-US" dirty="0" smtClean="0"/>
              <a:t>Do not follow the rules of structured logic</a:t>
            </a:r>
          </a:p>
          <a:p>
            <a:r>
              <a:rPr lang="en-US" b="1" dirty="0" smtClean="0"/>
              <a:t>Structured programs </a:t>
            </a:r>
          </a:p>
          <a:p>
            <a:pPr lvl="1"/>
            <a:r>
              <a:rPr lang="en-US" dirty="0" smtClean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pPr algn="l"/>
            <a:r>
              <a:rPr lang="en-US" dirty="0" smtClean="0"/>
              <a:t>Recognizing 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sz="1200" dirty="0" smtClean="0"/>
              <a:t>(</a:t>
            </a:r>
            <a:r>
              <a:rPr lang="en-US" sz="1200" dirty="0" smtClean="0"/>
              <a:t>continued -1)</a:t>
            </a:r>
            <a:endParaRPr lang="en-US" sz="1200" dirty="0" smtClean="0"/>
          </a:p>
        </p:txBody>
      </p:sp>
      <p:pic>
        <p:nvPicPr>
          <p:cNvPr id="2" name="Picture 1" descr="Break apart a unstructured flowchart into parts to One way to straighten out an&#10;unstructured flowchart segment is to use the “spaghetti bowl” method; that is, picture the&#10;flowchart as a bowl of spaghetti that you must untangle. Imagine you can grab one piece of&#10;pasta at the top of the bowl and start pulling. As you “pull” each symbol out of the tangled&#10;mess, you can untangle the separate paths until the entire segment is structured." title="An Unstructured Flowch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85800"/>
            <a:ext cx="4450890" cy="5902106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F9C-8799-407C-BCE8-8968F76005A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EEFE1-1E0D-4113-9789-E30E5507575E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 descr="The logic  is not structured because the second loop that begins&#10;with Does dog run away? does not immediately return to the loop-controlling test after its&#10;body executes. So, to make the loop structured, you can repeat the actions that occur before&#10;returning to the loop-controlling test. " title="Steps to structure the dog-washing proces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37204"/>
            <a:ext cx="4339590" cy="573992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pPr algn="l"/>
            <a:r>
              <a:rPr lang="en-US" dirty="0" smtClean="0"/>
              <a:t>Recognizing 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sz="1200" dirty="0" smtClean="0"/>
              <a:t>(</a:t>
            </a:r>
            <a:r>
              <a:rPr lang="en-US" sz="1200" dirty="0" smtClean="0"/>
              <a:t>continued -2)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C5F84-FD27-466C-9BB9-92B12D56B00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" name="Picture 1" descr="The logic is complete and is structured. It contains alternating sequence and loop structures." title="Structured dog-washing flowchart and pseudoco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5318"/>
            <a:ext cx="4543024" cy="584103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pPr algn="l"/>
            <a:r>
              <a:rPr lang="en-US" dirty="0" smtClean="0"/>
              <a:t>Recognizing 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sz="1200" dirty="0" smtClean="0"/>
              <a:t>(</a:t>
            </a:r>
            <a:r>
              <a:rPr lang="en-US" sz="1200" dirty="0" smtClean="0"/>
              <a:t>continued -3)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C5F84-FD27-466C-9BB9-92B12D56B00A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" name="Picture 1" descr="You could modularize the duplicate&#10;sections so that their instruction sets are written once and contained in a separate module. In this modularized version of the program; one module is called from three different places in the program." title="Modularized version of the dog-washing progra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56" y="547255"/>
            <a:ext cx="4650544" cy="58229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pPr algn="l"/>
            <a:r>
              <a:rPr lang="en-US" dirty="0" smtClean="0"/>
              <a:t>Recognizing 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sz="1200" dirty="0" smtClean="0"/>
              <a:t>(</a:t>
            </a:r>
            <a:r>
              <a:rPr lang="en-US" sz="1200" dirty="0" smtClean="0"/>
              <a:t>continued -4)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7380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</a:p>
          <a:p>
            <a:pPr lvl="1"/>
            <a:r>
              <a:rPr lang="en-US" dirty="0" smtClean="0"/>
              <a:t>Statements that do not follow rules of structured logic</a:t>
            </a:r>
          </a:p>
          <a:p>
            <a:r>
              <a:rPr lang="en-US" dirty="0" smtClean="0"/>
              <a:t>Three basic structures</a:t>
            </a:r>
          </a:p>
          <a:p>
            <a:pPr lvl="1"/>
            <a:r>
              <a:rPr lang="en-US" dirty="0" smtClean="0"/>
              <a:t>Sequence, selection, and loop</a:t>
            </a:r>
          </a:p>
          <a:p>
            <a:pPr lvl="1"/>
            <a:r>
              <a:rPr lang="en-US" dirty="0" smtClean="0"/>
              <a:t>Combined by stacking and nesting</a:t>
            </a:r>
          </a:p>
          <a:p>
            <a:r>
              <a:rPr lang="en-US" dirty="0" smtClean="0"/>
              <a:t>Priming input</a:t>
            </a:r>
          </a:p>
          <a:p>
            <a:pPr lvl="1"/>
            <a:r>
              <a:rPr lang="en-US" dirty="0" smtClean="0"/>
              <a:t>Statement that reads the first input value prior to starting a structured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D4E90-65FF-49BD-8325-2B19A8C88D5D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techniques promote: </a:t>
            </a:r>
          </a:p>
          <a:p>
            <a:pPr lvl="1"/>
            <a:r>
              <a:rPr lang="en-US" dirty="0" smtClean="0"/>
              <a:t>Clarity</a:t>
            </a:r>
          </a:p>
          <a:p>
            <a:pPr lvl="1"/>
            <a:r>
              <a:rPr lang="en-US" dirty="0" smtClean="0"/>
              <a:t>Professionalism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Modularity</a:t>
            </a:r>
          </a:p>
          <a:p>
            <a:r>
              <a:rPr lang="en-US" dirty="0" smtClean="0"/>
              <a:t>Flowcharts can be made structured by untangling logic</a:t>
            </a:r>
          </a:p>
          <a:p>
            <a:r>
              <a:rPr lang="en-US" dirty="0" smtClean="0"/>
              <a:t>Logical steps can be rewritten to conform to the three structures: sequence, selection, and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C50CBE-78B5-4F37-809E-BAE4AD0FDF9A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Spaghetti </a:t>
            </a:r>
            <a:r>
              <a:rPr lang="en-US" dirty="0" smtClean="0"/>
              <a:t>Code</a:t>
            </a:r>
          </a:p>
        </p:txBody>
      </p:sp>
      <p:pic>
        <p:nvPicPr>
          <p:cNvPr id="7" name="Picture 6" descr="Flowchart logic for washing a dog, using logic that is confusing and hard&#10;to follow as one noodle through a plate of spaghetti. " title="Spaghetti code logic for washing a d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65" y="1177369"/>
            <a:ext cx="3345180" cy="5481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</a:p>
          <a:p>
            <a:pPr lvl="1"/>
            <a:r>
              <a:rPr lang="en-US" dirty="0" smtClean="0"/>
              <a:t>Basic unit of programming logic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structure is one of the following:</a:t>
            </a:r>
            <a:endParaRPr lang="en-US" dirty="0" smtClean="0"/>
          </a:p>
          <a:p>
            <a:pPr lvl="2"/>
            <a:r>
              <a:rPr lang="en-US" b="1" dirty="0" smtClean="0"/>
              <a:t>Sequence structure</a:t>
            </a:r>
          </a:p>
          <a:p>
            <a:pPr lvl="2"/>
            <a:r>
              <a:rPr lang="en-US" b="1" dirty="0" smtClean="0"/>
              <a:t>Selection</a:t>
            </a:r>
            <a:r>
              <a:rPr lang="en-US" dirty="0" smtClean="0"/>
              <a:t> </a:t>
            </a:r>
            <a:r>
              <a:rPr lang="en-US" b="1" dirty="0" smtClean="0"/>
              <a:t>structure</a:t>
            </a:r>
            <a:r>
              <a:rPr lang="en-US" dirty="0" smtClean="0"/>
              <a:t> (</a:t>
            </a:r>
            <a:r>
              <a:rPr lang="en-US" b="1" dirty="0" smtClean="0"/>
              <a:t>decision structure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Loop structure</a:t>
            </a:r>
          </a:p>
          <a:p>
            <a:pPr lvl="1"/>
            <a:r>
              <a:rPr lang="en-US" dirty="0"/>
              <a:t>any </a:t>
            </a:r>
            <a:r>
              <a:rPr lang="en-US" dirty="0" smtClean="0"/>
              <a:t>program can </a:t>
            </a:r>
            <a:r>
              <a:rPr lang="en-US" dirty="0"/>
              <a:t>be constructed using one or more of </a:t>
            </a:r>
            <a:r>
              <a:rPr lang="en-US" dirty="0" smtClean="0"/>
              <a:t>these three </a:t>
            </a:r>
            <a:r>
              <a:rPr lang="en-US" dirty="0"/>
              <a:t>structures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Three Basic </a:t>
            </a:r>
            <a:r>
              <a:rPr lang="en-US" dirty="0"/>
              <a:t>Structures </a:t>
            </a:r>
            <a:r>
              <a:rPr lang="en-US" sz="1200" dirty="0"/>
              <a:t>(continued)</a:t>
            </a:r>
            <a:endParaRPr lang="en-US" sz="1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Sequence s</a:t>
            </a:r>
            <a:r>
              <a:rPr lang="en-US" sz="2600" b="1" dirty="0" smtClean="0"/>
              <a:t>tructure</a:t>
            </a:r>
          </a:p>
          <a:p>
            <a:pPr lvl="1"/>
            <a:r>
              <a:rPr lang="en-US" sz="2200" dirty="0" smtClean="0"/>
              <a:t>Perform actions or tasks in order</a:t>
            </a:r>
          </a:p>
          <a:p>
            <a:pPr lvl="1"/>
            <a:r>
              <a:rPr lang="en-US" sz="2200" dirty="0" smtClean="0"/>
              <a:t>No branching or skipping any task</a:t>
            </a:r>
          </a:p>
          <a:p>
            <a:r>
              <a:rPr lang="en-US" sz="2600" b="1" dirty="0"/>
              <a:t>Selection structure (decision structure)</a:t>
            </a:r>
          </a:p>
          <a:p>
            <a:pPr lvl="1"/>
            <a:r>
              <a:rPr lang="en-US" sz="2200" dirty="0" smtClean="0"/>
              <a:t>Ask a question, take one of two </a:t>
            </a:r>
            <a:r>
              <a:rPr lang="en-US" sz="2200" dirty="0" smtClean="0"/>
              <a:t>actions based on testing a condition. Known as evaluating a </a:t>
            </a:r>
            <a:r>
              <a:rPr lang="en-US" sz="2200" b="1" dirty="0" smtClean="0"/>
              <a:t>Boolean expression</a:t>
            </a:r>
            <a:r>
              <a:rPr lang="en-US" sz="2200" dirty="0"/>
              <a:t>,</a:t>
            </a:r>
            <a:r>
              <a:rPr lang="en-US" sz="2200" b="1" dirty="0" smtClean="0"/>
              <a:t> </a:t>
            </a:r>
            <a:r>
              <a:rPr lang="en-US" sz="2200" dirty="0" smtClean="0"/>
              <a:t>a </a:t>
            </a:r>
            <a:r>
              <a:rPr lang="en-US" sz="2200" dirty="0"/>
              <a:t>statement that is either </a:t>
            </a:r>
            <a:r>
              <a:rPr lang="en-US" sz="2200" dirty="0"/>
              <a:t>true </a:t>
            </a:r>
            <a:r>
              <a:rPr lang="en-US" sz="2200" dirty="0"/>
              <a:t>or </a:t>
            </a:r>
            <a:r>
              <a:rPr lang="en-US" sz="2200" dirty="0"/>
              <a:t>false</a:t>
            </a:r>
            <a:r>
              <a:rPr lang="en-US" sz="2000" dirty="0" smtClean="0"/>
              <a:t> </a:t>
            </a:r>
          </a:p>
          <a:p>
            <a:pPr lvl="1"/>
            <a:r>
              <a:rPr lang="en-US" sz="2200" dirty="0" smtClean="0"/>
              <a:t>Often </a:t>
            </a:r>
            <a:r>
              <a:rPr lang="en-US" sz="2200" dirty="0" smtClean="0"/>
              <a:t>called </a:t>
            </a:r>
            <a:r>
              <a:rPr lang="en-US" sz="2200" b="1" dirty="0"/>
              <a:t>if-then-else</a:t>
            </a:r>
          </a:p>
          <a:p>
            <a:pPr lvl="1"/>
            <a:r>
              <a:rPr lang="en-US" sz="2200" b="1" dirty="0" smtClean="0"/>
              <a:t>Dual-alternative</a:t>
            </a:r>
            <a:r>
              <a:rPr lang="en-US" sz="2200" dirty="0" smtClean="0"/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 smtClean="0"/>
              <a:t>s</a:t>
            </a:r>
            <a:r>
              <a:rPr lang="en-US" sz="2200" dirty="0" smtClean="0"/>
              <a:t> or </a:t>
            </a:r>
            <a:r>
              <a:rPr lang="en-US" sz="2200" b="1" dirty="0" smtClean="0"/>
              <a:t>single-alternative</a:t>
            </a:r>
            <a:r>
              <a:rPr lang="en-US" sz="2200" dirty="0" smtClean="0"/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 smtClean="0"/>
              <a:t>s</a:t>
            </a:r>
          </a:p>
          <a:p>
            <a:r>
              <a:rPr lang="en-US" sz="2600" b="1" dirty="0"/>
              <a:t>Loop structure</a:t>
            </a:r>
          </a:p>
          <a:p>
            <a:pPr lvl="1"/>
            <a:r>
              <a:rPr lang="en-US" sz="2200" dirty="0" smtClean="0"/>
              <a:t>Repeat actions while a condition remains true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Sequence Structure</a:t>
            </a:r>
            <a:endParaRPr lang="en-US" sz="1200" dirty="0" smtClean="0"/>
          </a:p>
        </p:txBody>
      </p:sp>
      <p:pic>
        <p:nvPicPr>
          <p:cNvPr id="2" name="Picture 1" descr="Flowchart showing the Sequence structure, which performs actions or tasks in order, one after the other." title="Sequence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17638"/>
            <a:ext cx="3802380" cy="4831259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17DCA-D8F9-40AF-9009-3CEDB337FD5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Structure</a:t>
            </a:r>
            <a:endParaRPr lang="en-US" dirty="0" smtClean="0"/>
          </a:p>
        </p:txBody>
      </p:sp>
      <p:pic>
        <p:nvPicPr>
          <p:cNvPr id="2" name="Picture 1" descr="With this structure, one of two courses of action is taken based on the result of testing a condition." title="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17637"/>
            <a:ext cx="4747781" cy="47398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7CE96-0B3D-46BF-9142-401899CB372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</a:t>
            </a:r>
            <a:r>
              <a:rPr lang="en-US" sz="1200" dirty="0" smtClean="0"/>
              <a:t>continued -1)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r>
              <a:rPr lang="en-US" b="1" dirty="0" smtClean="0"/>
              <a:t>Dual-alternative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Contains two alternatives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 smtClean="0"/>
              <a:t> </a:t>
            </a:r>
            <a:r>
              <a:rPr lang="en-US" dirty="0" smtClean="0"/>
              <a:t>structure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</a:rPr>
              <a:t>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oneProcess</a:t>
            </a:r>
            <a:endParaRPr lang="en-US" sz="2400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theOtherProcess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9781111969752_PPT_ch01</Template>
  <TotalTime>0</TotalTime>
  <Words>1061</Words>
  <Application>Microsoft Office PowerPoint</Application>
  <PresentationFormat>On-screen Show (4:3)</PresentationFormat>
  <Paragraphs>253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1_Farrell_PLD</vt:lpstr>
      <vt:lpstr>2_Farrell_PLD</vt:lpstr>
      <vt:lpstr>Programming Logic and Design Ninth Edition</vt:lpstr>
      <vt:lpstr>Objectives</vt:lpstr>
      <vt:lpstr>The Disadvantages of Unstructured  Spaghetti Code</vt:lpstr>
      <vt:lpstr>Unstructured Spaghetti Code</vt:lpstr>
      <vt:lpstr>Understanding the Three Basic Structures</vt:lpstr>
      <vt:lpstr>Understanding the Three Basic Structures (continued)</vt:lpstr>
      <vt:lpstr>The Sequence Structure</vt:lpstr>
      <vt:lpstr>The Selection Structure</vt:lpstr>
      <vt:lpstr>The Selection Structure (continued -1)</vt:lpstr>
      <vt:lpstr>The Selection Structure (continued -2)</vt:lpstr>
      <vt:lpstr>The Selection Structure (continued -3)</vt:lpstr>
      <vt:lpstr>The Loop Structure</vt:lpstr>
      <vt:lpstr>The Loop Structure (continued -1)</vt:lpstr>
      <vt:lpstr>The Loop Structure (continued -2)</vt:lpstr>
      <vt:lpstr>Combining Structures </vt:lpstr>
      <vt:lpstr>Combining Structures (continued -1)</vt:lpstr>
      <vt:lpstr>Combining Structures (continued -2)</vt:lpstr>
      <vt:lpstr>Combining Structures (continued -3)</vt:lpstr>
      <vt:lpstr>Combining Structures (continued -4)</vt:lpstr>
      <vt:lpstr>Combining Structures (continued -5)</vt:lpstr>
      <vt:lpstr>Combining Structures (continued -6)</vt:lpstr>
      <vt:lpstr>Combining Structures (continued -7)</vt:lpstr>
      <vt:lpstr>Using a Priming Input to Structure a Program</vt:lpstr>
      <vt:lpstr>Using a Priming Input to Structure a Program (continued -1)</vt:lpstr>
      <vt:lpstr>Using a Priming Input to Structure a Program (continued -2)</vt:lpstr>
      <vt:lpstr>Using a Priming Input to Structure a Program (continued -3)</vt:lpstr>
      <vt:lpstr>Using a Priming Input to Structure a Program (continued -4)</vt:lpstr>
      <vt:lpstr>Understanding the Reasons for Structure</vt:lpstr>
      <vt:lpstr>Recognizing Structure</vt:lpstr>
      <vt:lpstr>Recognizing  Structure (continued -1)</vt:lpstr>
      <vt:lpstr>Recognizing  Structure (continued -2)</vt:lpstr>
      <vt:lpstr>Recognizing  Structure (continued -3)</vt:lpstr>
      <vt:lpstr>Recognizing  Structure (continued -4)</vt:lpstr>
      <vt:lpstr>Summary</vt:lpstr>
      <vt:lpstr>Summary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425</cp:revision>
  <dcterms:created xsi:type="dcterms:W3CDTF">2002-09-27T23:29:22Z</dcterms:created>
  <dcterms:modified xsi:type="dcterms:W3CDTF">2016-10-05T16:35:42Z</dcterms:modified>
</cp:coreProperties>
</file>