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80" r:id="rId1"/>
  </p:sldMasterIdLst>
  <p:notesMasterIdLst>
    <p:notesMasterId r:id="rId52"/>
  </p:notesMasterIdLst>
  <p:handoutMasterIdLst>
    <p:handoutMasterId r:id="rId53"/>
  </p:handoutMasterIdLst>
  <p:sldIdLst>
    <p:sldId id="546" r:id="rId2"/>
    <p:sldId id="257" r:id="rId3"/>
    <p:sldId id="522" r:id="rId4"/>
    <p:sldId id="393" r:id="rId5"/>
    <p:sldId id="395" r:id="rId6"/>
    <p:sldId id="531" r:id="rId7"/>
    <p:sldId id="397" r:id="rId8"/>
    <p:sldId id="398" r:id="rId9"/>
    <p:sldId id="533" r:id="rId10"/>
    <p:sldId id="534" r:id="rId11"/>
    <p:sldId id="403" r:id="rId12"/>
    <p:sldId id="520" r:id="rId13"/>
    <p:sldId id="535" r:id="rId14"/>
    <p:sldId id="524" r:id="rId15"/>
    <p:sldId id="411" r:id="rId16"/>
    <p:sldId id="536" r:id="rId17"/>
    <p:sldId id="412" r:id="rId18"/>
    <p:sldId id="538" r:id="rId19"/>
    <p:sldId id="414" r:id="rId20"/>
    <p:sldId id="539" r:id="rId21"/>
    <p:sldId id="548" r:id="rId22"/>
    <p:sldId id="433" r:id="rId23"/>
    <p:sldId id="540" r:id="rId24"/>
    <p:sldId id="435" r:id="rId25"/>
    <p:sldId id="541" r:id="rId26"/>
    <p:sldId id="466" r:id="rId27"/>
    <p:sldId id="542" r:id="rId28"/>
    <p:sldId id="467" r:id="rId29"/>
    <p:sldId id="504" r:id="rId30"/>
    <p:sldId id="543" r:id="rId31"/>
    <p:sldId id="505" r:id="rId32"/>
    <p:sldId id="507" r:id="rId33"/>
    <p:sldId id="508" r:id="rId34"/>
    <p:sldId id="525" r:id="rId35"/>
    <p:sldId id="528" r:id="rId36"/>
    <p:sldId id="470" r:id="rId37"/>
    <p:sldId id="510" r:id="rId38"/>
    <p:sldId id="549" r:id="rId39"/>
    <p:sldId id="473" r:id="rId40"/>
    <p:sldId id="550" r:id="rId41"/>
    <p:sldId id="551" r:id="rId42"/>
    <p:sldId id="477" r:id="rId43"/>
    <p:sldId id="478" r:id="rId44"/>
    <p:sldId id="479" r:id="rId45"/>
    <p:sldId id="480" r:id="rId46"/>
    <p:sldId id="552" r:id="rId47"/>
    <p:sldId id="529" r:id="rId48"/>
    <p:sldId id="545" r:id="rId49"/>
    <p:sldId id="498" r:id="rId50"/>
    <p:sldId id="445" r:id="rId51"/>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ED5"/>
    <a:srgbClr val="FB7421"/>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2" autoAdjust="0"/>
    <p:restoredTop sz="94500" autoAdjust="0"/>
  </p:normalViewPr>
  <p:slideViewPr>
    <p:cSldViewPr>
      <p:cViewPr varScale="1">
        <p:scale>
          <a:sx n="92" d="100"/>
          <a:sy n="92" d="100"/>
        </p:scale>
        <p:origin x="12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12DACD24-F180-42A6-9EDF-3DA360B8BDE4}" type="slidenum">
              <a:rPr lang="en-US"/>
              <a:pPr>
                <a:defRPr/>
              </a:pPr>
              <a:t>‹#›</a:t>
            </a:fld>
            <a:endParaRPr lang="en-US" dirty="0"/>
          </a:p>
        </p:txBody>
      </p:sp>
    </p:spTree>
    <p:extLst>
      <p:ext uri="{BB962C8B-B14F-4D97-AF65-F5344CB8AC3E}">
        <p14:creationId xmlns:p14="http://schemas.microsoft.com/office/powerpoint/2010/main" val="3403279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CC7A33-5D4F-457E-B2B6-77351122CB23}" type="slidenum">
              <a:rPr lang="en-US"/>
              <a:pPr>
                <a:defRPr/>
              </a:pPr>
              <a:t>‹#›</a:t>
            </a:fld>
            <a:endParaRPr lang="en-US" dirty="0"/>
          </a:p>
        </p:txBody>
      </p:sp>
    </p:spTree>
    <p:extLst>
      <p:ext uri="{BB962C8B-B14F-4D97-AF65-F5344CB8AC3E}">
        <p14:creationId xmlns:p14="http://schemas.microsoft.com/office/powerpoint/2010/main" val="85529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3F05D8-B6C5-48B0-9A79-8FED4136B24B}" type="slidenum">
              <a:rPr lang="en-US" smtClean="0"/>
              <a:pPr/>
              <a:t>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3330881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9C06961-A891-4A49-BE8E-D81E2CC19A08}"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1806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EB3AF9-F454-49B8-A7FC-5F87655A6057}" type="slidenum">
              <a:rPr lang="en-US" smtClean="0"/>
              <a:pPr/>
              <a:t>12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306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EB3AF9-F454-49B8-A7FC-5F87655A6057}" type="slidenum">
              <a:rPr lang="en-US" smtClean="0"/>
              <a:pPr/>
              <a:t>13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8906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14</a:t>
            </a:fld>
            <a:endParaRPr lang="en-US" smtClean="0"/>
          </a:p>
        </p:txBody>
      </p:sp>
    </p:spTree>
    <p:extLst>
      <p:ext uri="{BB962C8B-B14F-4D97-AF65-F5344CB8AC3E}">
        <p14:creationId xmlns:p14="http://schemas.microsoft.com/office/powerpoint/2010/main" val="11621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939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35905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231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5443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19</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5167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20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7711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28779B58-96E2-43D0-B559-DC788A2EB1C0}" type="slidenum">
              <a:rPr lang="en-US" smtClean="0"/>
              <a:pPr/>
              <a:t>3</a:t>
            </a:fld>
            <a:endParaRPr lang="en-US" smtClean="0"/>
          </a:p>
        </p:txBody>
      </p:sp>
    </p:spTree>
    <p:extLst>
      <p:ext uri="{BB962C8B-B14F-4D97-AF65-F5344CB8AC3E}">
        <p14:creationId xmlns:p14="http://schemas.microsoft.com/office/powerpoint/2010/main" val="401983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21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08964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22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035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23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0538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24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0658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25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2698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26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457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27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8239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28</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31135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45080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6834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325897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A4445E5-AE65-401A-80F4-58BD513FE9E6}" type="slidenum">
              <a:rPr lang="en-US" smtClean="0"/>
              <a:pPr/>
              <a:t>31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3521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C34FD8A-8CE4-442A-AA17-A072CEAE7EA0}" type="slidenum">
              <a:rPr lang="en-US" smtClean="0"/>
              <a:pPr/>
              <a:t>32</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55145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A807236-39CC-4538-9854-4F63315E31F1}" type="slidenum">
              <a:rPr lang="en-US" smtClean="0"/>
              <a:pPr/>
              <a:t>33</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4566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D4EA8B4-4F57-4939-A969-A12B2BD7AE0F}" type="slidenum">
              <a:rPr lang="en-US" smtClean="0"/>
              <a:pPr/>
              <a:t>34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50966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7042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D4EA8B4-4F57-4939-A969-A12B2BD7AE0F}" type="slidenum">
              <a:rPr lang="en-US" smtClean="0"/>
              <a:pPr/>
              <a:t>36</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60092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A3516E9-C64C-4380-9AC7-92C667986E47}"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1558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A3516E9-C64C-4380-9AC7-92C667986E47}" type="slidenum">
              <a:rPr lang="en-US" smtClean="0"/>
              <a:pPr/>
              <a:t>38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48527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3DDE56F-4817-4FBB-AA81-9F94BC4C567A}" type="slidenum">
              <a:rPr lang="en-US" smtClean="0"/>
              <a:pPr/>
              <a:t>39</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21367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3DDE56F-4817-4FBB-AA81-9F94BC4C567A}" type="slidenum">
              <a:rPr lang="en-US" smtClean="0"/>
              <a:pPr/>
              <a:t>40</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385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1957109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3DDE56F-4817-4FBB-AA81-9F94BC4C567A}" type="slidenum">
              <a:rPr lang="en-US" smtClean="0"/>
              <a:pPr/>
              <a:t>41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4138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982578E-B898-4701-9AC6-C72F4594B91A}" type="slidenum">
              <a:rPr lang="en-US" smtClean="0"/>
              <a:pPr/>
              <a:t>42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201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7565895-FE96-48B1-A15E-CA7489D02885}" type="slidenum">
              <a:rPr lang="en-US" smtClean="0"/>
              <a:pPr/>
              <a:t>43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5742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A8FD58B-E039-4A7C-9597-CF702A4630C0}" type="slidenum">
              <a:rPr lang="en-US" smtClean="0"/>
              <a:pPr/>
              <a:t>44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882943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45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0425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46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9002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47</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108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0075B8-D453-497A-B727-0FB71F7FD873}" type="slidenum">
              <a:rPr lang="en-US" smtClean="0"/>
              <a:pPr/>
              <a:t>48</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005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1A90C6A-E6D2-49E8-B215-7426D1AF1271}" type="slidenum">
              <a:rPr lang="en-US" smtClean="0"/>
              <a:pPr/>
              <a:t>49</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5332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50</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3593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6</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102282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229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2147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9693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10</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6322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44E141E8-2789-4312-9F64-53DA4E9A2332}"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7A86E7C1-1FC4-454B-9A54-7F84EE379324}"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7DC1CB35-E9A1-4C21-BF5A-D607729E02FB}" type="slidenum">
              <a:rPr lang="en-US"/>
              <a:pPr>
                <a:defRPr/>
              </a:pPr>
              <a:t>‹#›</a:t>
            </a:fld>
            <a:endParaRPr lang="en-US" dirty="0"/>
          </a:p>
        </p:txBody>
      </p:sp>
      <p:sp>
        <p:nvSpPr>
          <p:cNvPr id="5" name="Footer Placeholder 6"/>
          <p:cNvSpPr>
            <a:spLocks noGrp="1"/>
          </p:cNvSpPr>
          <p:nvPr>
            <p:ph type="ftr" sz="quarter" idx="11"/>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B744581F-2639-4FA9-88E2-5381FA80C65C}"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A87873D4-11B8-4408-AF99-D500D9EB0BF2}"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8" name="Slide Number Placeholder 10"/>
          <p:cNvSpPr>
            <a:spLocks noGrp="1"/>
          </p:cNvSpPr>
          <p:nvPr>
            <p:ph type="sldNum" sz="quarter" idx="11"/>
          </p:nvPr>
        </p:nvSpPr>
        <p:spPr/>
        <p:txBody>
          <a:bodyPr/>
          <a:lstStyle>
            <a:lvl1pPr>
              <a:defRPr/>
            </a:lvl1pPr>
          </a:lstStyle>
          <a:p>
            <a:pPr>
              <a:defRPr/>
            </a:pPr>
            <a:fld id="{9C23D88C-C473-43B4-8E9E-F806887E1E4F}" type="slidenum">
              <a:rPr lang="en-US"/>
              <a:pPr>
                <a:defRPr/>
              </a:pPr>
              <a:t>‹#›</a:t>
            </a:fld>
            <a:endParaRPr lang="en-US" dirty="0"/>
          </a:p>
        </p:txBody>
      </p:sp>
      <p:sp>
        <p:nvSpPr>
          <p:cNvPr id="9" name="Footer Placeholder 11"/>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a:lvl1pPr>
          </a:lstStyle>
          <a:p>
            <a:pPr>
              <a:defRPr/>
            </a:pPr>
            <a:fld id="{AC289583-B461-4131-B0E4-324FE1FE0912}" type="slidenum">
              <a:rPr lang="en-US"/>
              <a:pPr>
                <a:defRPr/>
              </a:pPr>
              <a:t>‹#›</a:t>
            </a:fld>
            <a:endParaRPr lang="en-US" dirty="0"/>
          </a:p>
        </p:txBody>
      </p:sp>
      <p:sp>
        <p:nvSpPr>
          <p:cNvPr id="5" name="Footer Placeholder 7"/>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3" name="Slide Number Placeholder 5"/>
          <p:cNvSpPr>
            <a:spLocks noGrp="1"/>
          </p:cNvSpPr>
          <p:nvPr>
            <p:ph type="sldNum" sz="quarter" idx="11"/>
          </p:nvPr>
        </p:nvSpPr>
        <p:spPr/>
        <p:txBody>
          <a:bodyPr/>
          <a:lstStyle>
            <a:lvl1pPr>
              <a:defRPr/>
            </a:lvl1pPr>
          </a:lstStyle>
          <a:p>
            <a:pPr>
              <a:defRPr/>
            </a:pPr>
            <a:fld id="{17F5CD09-90A3-4DA6-9734-76EE6D639137}" type="slidenum">
              <a:rPr lang="en-US"/>
              <a:pPr>
                <a:defRPr/>
              </a:pPr>
              <a:t>‹#›</a:t>
            </a:fld>
            <a:endParaRPr lang="en-US" dirty="0"/>
          </a:p>
        </p:txBody>
      </p:sp>
      <p:sp>
        <p:nvSpPr>
          <p:cNvPr id="4" name="Footer Placeholder 6"/>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9E89E9F2-FA63-4170-B2AA-B2A26D24DC6B}"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67C5AB61-37C5-4D05-AE74-099CB672AAF5}"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E8CD8B9F-EFB3-43D4-A7D4-80411A83C583}"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a:t>
            </a:r>
            <a:r>
              <a:rPr lang="en-US" sz="3400" i="1" dirty="0" smtClean="0"/>
              <a:t>4</a:t>
            </a:r>
          </a:p>
          <a:p>
            <a:pPr algn="ctr" eaLnBrk="1" hangingPunct="1">
              <a:lnSpc>
                <a:spcPct val="90000"/>
              </a:lnSpc>
              <a:buFont typeface="Arial" pitchFamily="34" charset="0"/>
              <a:buNone/>
              <a:defRPr/>
            </a:pPr>
            <a:r>
              <a:rPr lang="en-US" sz="3200" i="1" dirty="0" smtClean="0"/>
              <a:t>Making Decisions</a:t>
            </a: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2401291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Using Relational </a:t>
            </a:r>
            <a:br>
              <a:rPr lang="en-US" dirty="0" smtClean="0"/>
            </a:br>
            <a:r>
              <a:rPr lang="en-US" dirty="0" smtClean="0"/>
              <a:t>Comparison </a:t>
            </a:r>
            <a:r>
              <a:rPr lang="en-US" dirty="0"/>
              <a:t>Operators</a:t>
            </a:r>
            <a:r>
              <a:rPr lang="en-US" sz="1200" dirty="0"/>
              <a:t> (continued </a:t>
            </a:r>
            <a:r>
              <a:rPr lang="en-US" sz="1200" dirty="0" smtClean="0"/>
              <a:t>-2)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Greater-than–or-equal-to operator: </a:t>
            </a:r>
            <a:r>
              <a:rPr lang="en-US" sz="2800" b="1" dirty="0" smtClean="0"/>
              <a:t>&gt;=</a:t>
            </a:r>
          </a:p>
          <a:p>
            <a:pPr lvl="2"/>
            <a:r>
              <a:rPr lang="en-US" sz="2400" dirty="0"/>
              <a:t>Evaluates as true when the left operand </a:t>
            </a:r>
            <a:r>
              <a:rPr lang="en-US" sz="2400" dirty="0" smtClean="0"/>
              <a:t>is greater than or equivalent to </a:t>
            </a:r>
            <a:r>
              <a:rPr lang="en-US" sz="2400" dirty="0"/>
              <a:t>the right </a:t>
            </a:r>
            <a:r>
              <a:rPr lang="en-US" sz="2400" dirty="0" smtClean="0"/>
              <a:t>operand</a:t>
            </a:r>
          </a:p>
          <a:p>
            <a:pPr lvl="1" eaLnBrk="1" hangingPunct="1">
              <a:buFont typeface="Arial" pitchFamily="34" charset="0"/>
              <a:buChar char="–"/>
              <a:defRPr/>
            </a:pPr>
            <a:r>
              <a:rPr lang="en-US" sz="2800" dirty="0" smtClean="0"/>
              <a:t>Less-than–or-equal-to </a:t>
            </a:r>
            <a:r>
              <a:rPr lang="en-US" sz="2800" dirty="0"/>
              <a:t>operator: </a:t>
            </a:r>
            <a:r>
              <a:rPr lang="en-US" sz="2800" b="1" dirty="0" smtClean="0"/>
              <a:t>&lt;=</a:t>
            </a:r>
          </a:p>
          <a:p>
            <a:pPr lvl="2"/>
            <a:r>
              <a:rPr lang="en-US" sz="2400" dirty="0" smtClean="0"/>
              <a:t>Evaluates as true when the left operand is less than or equivalent to the right operand</a:t>
            </a:r>
          </a:p>
          <a:p>
            <a:pPr lvl="1" eaLnBrk="1" hangingPunct="1">
              <a:buFont typeface="Arial" pitchFamily="34" charset="0"/>
              <a:buChar char="–"/>
              <a:defRPr/>
            </a:pPr>
            <a:r>
              <a:rPr lang="en-US" sz="2800" dirty="0" smtClean="0"/>
              <a:t>Not-equal-to </a:t>
            </a:r>
            <a:r>
              <a:rPr lang="en-US" sz="2800" dirty="0"/>
              <a:t>operator: </a:t>
            </a:r>
            <a:r>
              <a:rPr lang="en-US" sz="2800" b="1" dirty="0" smtClean="0"/>
              <a:t>&lt;&gt;</a:t>
            </a:r>
            <a:endParaRPr lang="en-US" sz="2800" b="1" dirty="0"/>
          </a:p>
          <a:p>
            <a:pPr lvl="2"/>
            <a:r>
              <a:rPr lang="en-US" sz="2400" dirty="0"/>
              <a:t>Evaluates as true when </a:t>
            </a:r>
            <a:r>
              <a:rPr lang="en-US" sz="2400" dirty="0" smtClean="0"/>
              <a:t>its operands are not equivalent </a:t>
            </a:r>
            <a:endParaRPr lang="en-US" sz="2400" b="1" dirty="0">
              <a:latin typeface="Courier New" pitchFamily="49" charset="0"/>
              <a:cs typeface="Courier New" pitchFamily="49" charset="0"/>
            </a:endParaRPr>
          </a:p>
          <a:p>
            <a:pPr lvl="1"/>
            <a:endParaRPr lang="en-US" sz="3600" b="1"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10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78639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143000"/>
          </a:xfrm>
        </p:spPr>
        <p:txBody>
          <a:bodyPr/>
          <a:lstStyle/>
          <a:p>
            <a:pPr eaLnBrk="1" hangingPunct="1"/>
            <a:r>
              <a:rPr lang="en-US" dirty="0" smtClean="0"/>
              <a:t>Using Relational Comparison Operators </a:t>
            </a:r>
            <a:r>
              <a:rPr lang="en-US" sz="1200" dirty="0" smtClean="0"/>
              <a:t>(continued -3)</a:t>
            </a:r>
          </a:p>
        </p:txBody>
      </p:sp>
      <p:sp>
        <p:nvSpPr>
          <p:cNvPr id="23555" name="Rectangle 3"/>
          <p:cNvSpPr>
            <a:spLocks noGrp="1" noChangeArrowheads="1"/>
          </p:cNvSpPr>
          <p:nvPr>
            <p:ph idx="1"/>
          </p:nvPr>
        </p:nvSpPr>
        <p:spPr>
          <a:xfrm>
            <a:off x="457200" y="1828800"/>
            <a:ext cx="8534400" cy="4267200"/>
          </a:xfrm>
        </p:spPr>
        <p:txBody>
          <a:bodyPr/>
          <a:lstStyle/>
          <a:p>
            <a:pPr eaLnBrk="1" hangingPunct="1"/>
            <a:r>
              <a:rPr lang="en-US" sz="3200" dirty="0" smtClean="0"/>
              <a:t>Any decision can be made with only three types of comparisons: </a:t>
            </a:r>
            <a:r>
              <a:rPr lang="en-US" sz="3200" b="1" dirty="0" smtClean="0">
                <a:latin typeface="Courier New" pitchFamily="49" charset="0"/>
                <a:cs typeface="Courier New" pitchFamily="49" charset="0"/>
              </a:rPr>
              <a:t>=</a:t>
            </a:r>
            <a:r>
              <a:rPr lang="en-US" sz="3200" b="1" dirty="0" smtClean="0"/>
              <a:t>, </a:t>
            </a:r>
            <a:r>
              <a:rPr lang="en-US" sz="3200" b="1" dirty="0" smtClean="0">
                <a:latin typeface="Courier New" pitchFamily="49" charset="0"/>
                <a:cs typeface="Courier New" pitchFamily="49" charset="0"/>
              </a:rPr>
              <a:t>&gt;</a:t>
            </a:r>
            <a:r>
              <a:rPr lang="en-US" sz="3200" b="1" dirty="0" smtClean="0"/>
              <a:t>, </a:t>
            </a:r>
            <a:r>
              <a:rPr lang="en-US" sz="3200" dirty="0" smtClean="0"/>
              <a:t>and</a:t>
            </a:r>
            <a:r>
              <a:rPr lang="en-US" sz="3200" b="1" dirty="0" smtClean="0"/>
              <a:t> </a:t>
            </a:r>
            <a:r>
              <a:rPr lang="en-US" sz="3200" b="1" dirty="0" smtClean="0">
                <a:latin typeface="Courier New" pitchFamily="49" charset="0"/>
                <a:cs typeface="Courier New" pitchFamily="49" charset="0"/>
              </a:rPr>
              <a:t>&lt;</a:t>
            </a:r>
          </a:p>
          <a:p>
            <a:pPr eaLnBrk="1" hangingPunct="1"/>
            <a:r>
              <a:rPr lang="en-US" sz="3200" dirty="0" smtClean="0"/>
              <a:t>“Not equal” operator  </a:t>
            </a:r>
            <a:r>
              <a:rPr lang="en-US" sz="3200" b="1" dirty="0" smtClean="0"/>
              <a:t>&lt;&gt;  </a:t>
            </a:r>
          </a:p>
          <a:p>
            <a:pPr lvl="1" eaLnBrk="1" hangingPunct="1"/>
            <a:r>
              <a:rPr lang="en-US" sz="3200" dirty="0"/>
              <a:t>Involves thinking in double negatives</a:t>
            </a:r>
          </a:p>
          <a:p>
            <a:pPr lvl="1" eaLnBrk="1" hangingPunct="1"/>
            <a:r>
              <a:rPr lang="en-US" sz="3200" dirty="0" smtClean="0"/>
              <a:t>Best to restrict usage to “if without an else”—that is, only take action when some comparison is false</a:t>
            </a:r>
          </a:p>
        </p:txBody>
      </p:sp>
      <p:sp>
        <p:nvSpPr>
          <p:cNvPr id="5" name="Slide Number Placeholder 4"/>
          <p:cNvSpPr>
            <a:spLocks noGrp="1"/>
          </p:cNvSpPr>
          <p:nvPr>
            <p:ph type="sldNum" sz="quarter" idx="10"/>
          </p:nvPr>
        </p:nvSpPr>
        <p:spPr/>
        <p:txBody>
          <a:bodyPr/>
          <a:lstStyle/>
          <a:p>
            <a:pPr>
              <a:defRPr/>
            </a:pPr>
            <a:fld id="{F189B0BB-3837-4036-8613-EB4BD3000AA4}" type="slidenum">
              <a:rPr lang="en-US"/>
              <a:pPr>
                <a:defRPr/>
              </a:pPr>
              <a:t>11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28600"/>
            <a:ext cx="8077200" cy="1143000"/>
          </a:xfrm>
        </p:spPr>
        <p:txBody>
          <a:bodyPr/>
          <a:lstStyle/>
          <a:p>
            <a:pPr eaLnBrk="1" hangingPunct="1"/>
            <a:r>
              <a:rPr lang="en-US" dirty="0" smtClean="0"/>
              <a:t>Using Relational Comparison </a:t>
            </a:r>
            <a:r>
              <a:rPr lang="en-US" dirty="0"/>
              <a:t>Operators </a:t>
            </a:r>
            <a:r>
              <a:rPr lang="en-US" sz="1200" dirty="0"/>
              <a:t>(</a:t>
            </a:r>
            <a:r>
              <a:rPr lang="en-US" sz="1200" dirty="0" smtClean="0"/>
              <a:t>continued -4)</a:t>
            </a:r>
          </a:p>
        </p:txBody>
      </p:sp>
      <p:pic>
        <p:nvPicPr>
          <p:cNvPr id="2" name="Picture 1" descr="Pseudocode to issue a 10 percent discount to any customer whose age is 65 or greater, and charge full price to other customers." title="Identical logic expressed using &gt;5 and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057400"/>
            <a:ext cx="6496746" cy="3581400"/>
          </a:xfrm>
          <a:prstGeom prst="rect">
            <a:avLst/>
          </a:prstGeom>
        </p:spPr>
      </p:pic>
      <p:sp>
        <p:nvSpPr>
          <p:cNvPr id="6" name="Slide Number Placeholder 4"/>
          <p:cNvSpPr>
            <a:spLocks noGrp="1"/>
          </p:cNvSpPr>
          <p:nvPr>
            <p:ph type="sldNum" sz="quarter" idx="10"/>
          </p:nvPr>
        </p:nvSpPr>
        <p:spPr/>
        <p:txBody>
          <a:bodyPr/>
          <a:lstStyle/>
          <a:p>
            <a:pPr>
              <a:defRPr/>
            </a:pPr>
            <a:fld id="{FE12D180-F8AC-4859-B786-FC9ECE9FA2E1}" type="slidenum">
              <a:rPr lang="en-US"/>
              <a:pPr>
                <a:defRPr/>
              </a:pPr>
              <a:t>12</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28600"/>
            <a:ext cx="8077200" cy="1143000"/>
          </a:xfrm>
        </p:spPr>
        <p:txBody>
          <a:bodyPr/>
          <a:lstStyle/>
          <a:p>
            <a:pPr eaLnBrk="1" hangingPunct="1"/>
            <a:r>
              <a:rPr lang="en-US" dirty="0" smtClean="0"/>
              <a:t>Using Relational Comparison </a:t>
            </a:r>
            <a:r>
              <a:rPr lang="en-US" dirty="0"/>
              <a:t>Operators </a:t>
            </a:r>
            <a:r>
              <a:rPr lang="en-US" sz="1200" dirty="0"/>
              <a:t>(</a:t>
            </a:r>
            <a:r>
              <a:rPr lang="en-US" sz="1200" dirty="0" smtClean="0"/>
              <a:t>continued -5)</a:t>
            </a:r>
          </a:p>
        </p:txBody>
      </p:sp>
      <p:pic>
        <p:nvPicPr>
          <p:cNvPr id="2" name="Picture 1" descr="If the value of customerCode is equal to 1, the logical flow follows the false branch of the selection. If customerCode &lt;&gt; 1 is true, the discount is 0.25; if customerCode&#10;&lt;&gt; 1 is not true, it means the customerCode is 1, and the discount is 0.50. Even reading the&#10;phrase “if customerCode is not equal to 1 is not true” is awkward." title="Using a negative comparis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669026"/>
            <a:ext cx="5134811" cy="2459531"/>
          </a:xfrm>
          <a:prstGeom prst="rect">
            <a:avLst/>
          </a:prstGeom>
        </p:spPr>
      </p:pic>
      <p:pic>
        <p:nvPicPr>
          <p:cNvPr id="8" name="Picture 7" descr="This is the same decision, this time asked using positive logic. Making the&#10;decision based on what customerCode is is clearer than trying to determine what customerCode is not.&#10;" title="Using the positive equivalent of the negative comparis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502" y="4101518"/>
            <a:ext cx="4618595" cy="2227793"/>
          </a:xfrm>
          <a:prstGeom prst="rect">
            <a:avLst/>
          </a:prstGeom>
        </p:spPr>
      </p:pic>
      <p:sp>
        <p:nvSpPr>
          <p:cNvPr id="6" name="Slide Number Placeholder 4"/>
          <p:cNvSpPr>
            <a:spLocks noGrp="1"/>
          </p:cNvSpPr>
          <p:nvPr>
            <p:ph type="sldNum" sz="quarter" idx="10"/>
          </p:nvPr>
        </p:nvSpPr>
        <p:spPr/>
        <p:txBody>
          <a:bodyPr/>
          <a:lstStyle/>
          <a:p>
            <a:pPr>
              <a:defRPr/>
            </a:pPr>
            <a:fld id="{FE12D180-F8AC-4859-B786-FC9ECE9FA2E1}" type="slidenum">
              <a:rPr lang="en-US"/>
              <a:pPr>
                <a:defRPr/>
              </a:pPr>
              <a:t>13</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749699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smtClean="0"/>
              <a:t>Avoiding a Common Error with</a:t>
            </a:r>
            <a:br>
              <a:rPr lang="en-US" smtClean="0"/>
            </a:br>
            <a:r>
              <a:rPr lang="en-US" smtClean="0"/>
              <a:t>Relational Operators</a:t>
            </a:r>
          </a:p>
        </p:txBody>
      </p:sp>
      <p:sp>
        <p:nvSpPr>
          <p:cNvPr id="26627" name="Content Placeholder 2"/>
          <p:cNvSpPr>
            <a:spLocks noGrp="1"/>
          </p:cNvSpPr>
          <p:nvPr>
            <p:ph idx="1"/>
          </p:nvPr>
        </p:nvSpPr>
        <p:spPr>
          <a:xfrm>
            <a:off x="457200" y="1676400"/>
            <a:ext cx="8077200" cy="4572000"/>
          </a:xfrm>
        </p:spPr>
        <p:txBody>
          <a:bodyPr/>
          <a:lstStyle/>
          <a:p>
            <a:pPr eaLnBrk="1" hangingPunct="1"/>
            <a:r>
              <a:rPr lang="en-US" sz="3600" dirty="0" smtClean="0"/>
              <a:t>Common errors </a:t>
            </a:r>
          </a:p>
          <a:p>
            <a:pPr lvl="1" eaLnBrk="1" hangingPunct="1"/>
            <a:r>
              <a:rPr lang="en-US" sz="3600" dirty="0" smtClean="0"/>
              <a:t>Using the wrong operator</a:t>
            </a:r>
          </a:p>
          <a:p>
            <a:pPr lvl="2" eaLnBrk="1" hangingPunct="1"/>
            <a:r>
              <a:rPr lang="en-US" sz="3600" dirty="0" smtClean="0"/>
              <a:t>BIG &gt; small</a:t>
            </a:r>
          </a:p>
          <a:p>
            <a:pPr lvl="2" eaLnBrk="1" hangingPunct="1"/>
            <a:r>
              <a:rPr lang="en-US" sz="3600" dirty="0" smtClean="0"/>
              <a:t>small &lt; BIG</a:t>
            </a:r>
          </a:p>
          <a:p>
            <a:pPr lvl="1" eaLnBrk="1" hangingPunct="1"/>
            <a:r>
              <a:rPr lang="en-US" sz="3600" dirty="0" smtClean="0"/>
              <a:t>Missing the boundary or limit required for a selection</a:t>
            </a:r>
          </a:p>
        </p:txBody>
      </p:sp>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Understanding AND Logic</a:t>
            </a:r>
          </a:p>
        </p:txBody>
      </p:sp>
      <p:sp>
        <p:nvSpPr>
          <p:cNvPr id="27651" name="Rectangle 3"/>
          <p:cNvSpPr>
            <a:spLocks noGrp="1" noChangeArrowheads="1"/>
          </p:cNvSpPr>
          <p:nvPr>
            <p:ph idx="1"/>
          </p:nvPr>
        </p:nvSpPr>
        <p:spPr>
          <a:xfrm>
            <a:off x="457200" y="1447800"/>
            <a:ext cx="8077200" cy="4572000"/>
          </a:xfrm>
        </p:spPr>
        <p:txBody>
          <a:bodyPr/>
          <a:lstStyle/>
          <a:p>
            <a:pPr eaLnBrk="1" hangingPunct="1"/>
            <a:r>
              <a:rPr lang="en-US" sz="3200" b="1" dirty="0" smtClean="0"/>
              <a:t>Compound condition</a:t>
            </a:r>
          </a:p>
          <a:p>
            <a:pPr lvl="1" eaLnBrk="1" hangingPunct="1"/>
            <a:r>
              <a:rPr lang="en-US" sz="3200" dirty="0" smtClean="0"/>
              <a:t>Asks multiple questions before an outcome is determined</a:t>
            </a:r>
          </a:p>
          <a:p>
            <a:pPr eaLnBrk="1" hangingPunct="1"/>
            <a:r>
              <a:rPr lang="en-US" sz="3200" b="1" dirty="0" smtClean="0"/>
              <a:t>AND decision</a:t>
            </a:r>
            <a:r>
              <a:rPr lang="en-US" sz="3200" dirty="0" smtClean="0"/>
              <a:t> </a:t>
            </a:r>
          </a:p>
          <a:p>
            <a:pPr lvl="1" eaLnBrk="1" hangingPunct="1"/>
            <a:r>
              <a:rPr lang="en-US" sz="3200" dirty="0" smtClean="0"/>
              <a:t>Requires that both of two tests evaluate to true</a:t>
            </a:r>
          </a:p>
          <a:p>
            <a:pPr lvl="1" eaLnBrk="1" hangingPunct="1"/>
            <a:r>
              <a:rPr lang="en-US" sz="3200" dirty="0" smtClean="0"/>
              <a:t>Requires a </a:t>
            </a:r>
            <a:r>
              <a:rPr lang="en-US" sz="3200" b="1" dirty="0" smtClean="0"/>
              <a:t>nested decision</a:t>
            </a:r>
            <a:r>
              <a:rPr lang="en-US" sz="3200" dirty="0" smtClean="0"/>
              <a:t> (</a:t>
            </a:r>
            <a:r>
              <a:rPr lang="en-US" sz="3200" b="1" dirty="0" smtClean="0"/>
              <a:t>nested </a:t>
            </a:r>
            <a:r>
              <a:rPr lang="en-US" sz="3200" b="1" dirty="0" smtClean="0">
                <a:latin typeface="Courier New" pitchFamily="49" charset="0"/>
                <a:cs typeface="Courier New" pitchFamily="49" charset="0"/>
              </a:rPr>
              <a:t>if</a:t>
            </a:r>
            <a:r>
              <a:rPr lang="en-US" sz="3200" dirty="0" smtClean="0"/>
              <a:t>) or a </a:t>
            </a:r>
            <a:r>
              <a:rPr lang="en-US" sz="3200" b="1" dirty="0" smtClean="0"/>
              <a:t>cascading </a:t>
            </a:r>
            <a:r>
              <a:rPr lang="en-US" sz="3200" b="1" dirty="0" smtClean="0">
                <a:latin typeface="Courier New" pitchFamily="49" charset="0"/>
                <a:cs typeface="Courier New" pitchFamily="49" charset="0"/>
              </a:rPr>
              <a:t>if</a:t>
            </a:r>
            <a:r>
              <a:rPr lang="en-US" sz="3200" b="1" dirty="0" smtClean="0"/>
              <a:t> statement</a:t>
            </a:r>
          </a:p>
        </p:txBody>
      </p:sp>
      <p:sp>
        <p:nvSpPr>
          <p:cNvPr id="5" name="Slide Number Placeholder 4"/>
          <p:cNvSpPr>
            <a:spLocks noGrp="1"/>
          </p:cNvSpPr>
          <p:nvPr>
            <p:ph type="sldNum" sz="quarter" idx="10"/>
          </p:nvPr>
        </p:nvSpPr>
        <p:spPr/>
        <p:txBody>
          <a:bodyPr/>
          <a:lstStyle/>
          <a:p>
            <a:pPr>
              <a:defRPr/>
            </a:pPr>
            <a:fld id="{0DD66978-54D2-4C30-A177-CF158CE23E1B}" type="slidenum">
              <a:rPr lang="en-US"/>
              <a:pPr>
                <a:defRPr/>
              </a:pPr>
              <a:t>15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Understanding AND </a:t>
            </a:r>
            <a:r>
              <a:rPr lang="en-US" dirty="0"/>
              <a:t>Logic</a:t>
            </a:r>
            <a:r>
              <a:rPr lang="en-US" sz="1200" dirty="0"/>
              <a:t> (continued -1) </a:t>
            </a:r>
            <a:endParaRPr lang="en-US" sz="1200" dirty="0" smtClean="0"/>
          </a:p>
        </p:txBody>
      </p:sp>
      <p:pic>
        <p:nvPicPr>
          <p:cNvPr id="3" name="Picture 2" descr="This is a decision that uses an AND expression can is constructed using a nested decision, or a nested&#10;if—that is, a decision within the if-then or else clause of another decision." title="Flowchart for cell phone billing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059810"/>
            <a:ext cx="3657661" cy="5298998"/>
          </a:xfrm>
          <a:prstGeom prst="rect">
            <a:avLst/>
          </a:prstGeom>
        </p:spPr>
      </p:pic>
      <p:pic>
        <p:nvPicPr>
          <p:cNvPr id="8" name="Picture 7" descr="This is a decision that uses an AND expression can is constructed using a nested decision, or a nested&#10;if—that is, a decision within the if-then or else clause of another decision." title="Pseudocode for cell phone billing progr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2729" y="1243253"/>
            <a:ext cx="3755916" cy="5113097"/>
          </a:xfrm>
          <a:prstGeom prst="rect">
            <a:avLst/>
          </a:prstGeom>
        </p:spPr>
      </p:pic>
      <p:sp>
        <p:nvSpPr>
          <p:cNvPr id="5" name="Slide Number Placeholder 4"/>
          <p:cNvSpPr>
            <a:spLocks noGrp="1"/>
          </p:cNvSpPr>
          <p:nvPr>
            <p:ph type="sldNum" sz="quarter" idx="10"/>
          </p:nvPr>
        </p:nvSpPr>
        <p:spPr/>
        <p:txBody>
          <a:bodyPr/>
          <a:lstStyle/>
          <a:p>
            <a:pPr>
              <a:defRPr/>
            </a:pPr>
            <a:fld id="{0DD66978-54D2-4C30-A177-CF158CE23E1B}" type="slidenum">
              <a:rPr lang="en-US"/>
              <a:pPr>
                <a:defRPr/>
              </a:pPr>
              <a:t>16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361700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smtClean="0"/>
              <a:t>Nesting AND Decisions </a:t>
            </a:r>
            <a:br>
              <a:rPr lang="en-US" dirty="0" smtClean="0"/>
            </a:br>
            <a:r>
              <a:rPr lang="en-US" dirty="0" smtClean="0"/>
              <a:t>for Efficiency</a:t>
            </a:r>
          </a:p>
        </p:txBody>
      </p:sp>
      <p:sp>
        <p:nvSpPr>
          <p:cNvPr id="30723" name="Rectangle 3"/>
          <p:cNvSpPr>
            <a:spLocks noGrp="1" noChangeArrowheads="1"/>
          </p:cNvSpPr>
          <p:nvPr>
            <p:ph idx="1"/>
          </p:nvPr>
        </p:nvSpPr>
        <p:spPr>
          <a:xfrm>
            <a:off x="457200" y="1676400"/>
            <a:ext cx="8077200" cy="4572000"/>
          </a:xfrm>
        </p:spPr>
        <p:txBody>
          <a:bodyPr/>
          <a:lstStyle/>
          <a:p>
            <a:pPr eaLnBrk="1" hangingPunct="1"/>
            <a:r>
              <a:rPr lang="en-US" dirty="0" smtClean="0"/>
              <a:t>When nesting decisions</a:t>
            </a:r>
          </a:p>
          <a:p>
            <a:pPr lvl="1" eaLnBrk="1" hangingPunct="1"/>
            <a:r>
              <a:rPr lang="en-US" sz="2800" dirty="0" smtClean="0"/>
              <a:t>Either selection can come first</a:t>
            </a:r>
          </a:p>
          <a:p>
            <a:pPr eaLnBrk="1" hangingPunct="1"/>
            <a:r>
              <a:rPr lang="en-US" dirty="0" smtClean="0"/>
              <a:t>Performance time can be improved by asking questions in the proper order</a:t>
            </a:r>
          </a:p>
          <a:p>
            <a:pPr eaLnBrk="1" hangingPunct="1"/>
            <a:r>
              <a:rPr lang="en-US" dirty="0" smtClean="0"/>
              <a:t>In an </a:t>
            </a:r>
            <a:r>
              <a:rPr lang="en-US" dirty="0" smtClean="0">
                <a:cs typeface="Courier New" pitchFamily="49" charset="0"/>
              </a:rPr>
              <a:t>AND</a:t>
            </a:r>
            <a:r>
              <a:rPr lang="en-US" dirty="0" smtClean="0"/>
              <a:t> decision, first ask the question that is less likely to be true</a:t>
            </a:r>
          </a:p>
          <a:p>
            <a:pPr lvl="1" eaLnBrk="1" hangingPunct="1"/>
            <a:r>
              <a:rPr lang="en-US" sz="2800" dirty="0" smtClean="0"/>
              <a:t>Eliminates as many instances of the second decision as possible</a:t>
            </a:r>
          </a:p>
          <a:p>
            <a:pPr lvl="1" eaLnBrk="1" hangingPunct="1"/>
            <a:r>
              <a:rPr lang="en-US" sz="2800" dirty="0" smtClean="0"/>
              <a:t>Speeds up processing time</a:t>
            </a:r>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smtClean="0"/>
              <a:t>Nesting AND Decisions </a:t>
            </a:r>
            <a:br>
              <a:rPr lang="en-US" dirty="0" smtClean="0"/>
            </a:br>
            <a:r>
              <a:rPr lang="en-US" dirty="0" smtClean="0"/>
              <a:t>for </a:t>
            </a:r>
            <a:r>
              <a:rPr lang="en-US" dirty="0"/>
              <a:t>Efficiency</a:t>
            </a:r>
            <a:r>
              <a:rPr lang="en-US" sz="1200" dirty="0"/>
              <a:t> (continued -1) </a:t>
            </a:r>
            <a:endParaRPr lang="en-US" sz="1200" dirty="0" smtClean="0"/>
          </a:p>
        </p:txBody>
      </p:sp>
      <p:pic>
        <p:nvPicPr>
          <p:cNvPr id="3" name="Picture 2" descr="Two ways to design the nested decision structure that assigns&#10;a premium to customers’ bills if they make more than 100 cell phone calls and use more than 500 minutes in a billing period. &#10;&#10;The first way asks if the customer made more that 100 phone calls and then if they did asks if they used more that 500 minutes.&#10;&#10;The second way asks if the customer used more that 500 minutes and then if they did asks if they made more that 100 phone calls.&#10;&#10;Whether you use the first or second decision order, the same 450 customers who satisfy both criteria pay the premium." title="Two ways to produce cell phone bills using identical criter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2210" y="1437088"/>
            <a:ext cx="4259580" cy="4853774"/>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766786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smtClean="0"/>
              <a:t>Using the </a:t>
            </a:r>
            <a:r>
              <a:rPr lang="en-US" smtClean="0">
                <a:latin typeface="Courier New" pitchFamily="49" charset="0"/>
                <a:cs typeface="Courier New" pitchFamily="49" charset="0"/>
              </a:rPr>
              <a:t>AND</a:t>
            </a:r>
            <a:r>
              <a:rPr lang="en-US" smtClean="0"/>
              <a:t> Operator</a:t>
            </a:r>
          </a:p>
        </p:txBody>
      </p:sp>
      <p:sp>
        <p:nvSpPr>
          <p:cNvPr id="31747" name="Rectangle 8"/>
          <p:cNvSpPr>
            <a:spLocks noGrp="1" noChangeArrowheads="1"/>
          </p:cNvSpPr>
          <p:nvPr>
            <p:ph idx="1"/>
          </p:nvPr>
        </p:nvSpPr>
        <p:spPr>
          <a:xfrm>
            <a:off x="228600" y="1447800"/>
            <a:ext cx="8305800" cy="4267200"/>
          </a:xfrm>
        </p:spPr>
        <p:txBody>
          <a:bodyPr/>
          <a:lstStyle/>
          <a:p>
            <a:pPr eaLnBrk="1" hangingPunct="1"/>
            <a:r>
              <a:rPr lang="en-US" b="1" dirty="0" smtClean="0"/>
              <a:t>Conditional </a:t>
            </a:r>
            <a:r>
              <a:rPr lang="en-US" b="1" dirty="0" smtClean="0">
                <a:latin typeface="Courier New" pitchFamily="49" charset="0"/>
              </a:rPr>
              <a:t>AND</a:t>
            </a:r>
            <a:r>
              <a:rPr lang="en-US" b="1" dirty="0" smtClean="0"/>
              <a:t> operator</a:t>
            </a:r>
            <a:r>
              <a:rPr lang="en-US" dirty="0" smtClean="0"/>
              <a:t> (simply an </a:t>
            </a:r>
            <a:r>
              <a:rPr lang="en-US" b="1" dirty="0">
                <a:latin typeface="Courier New" pitchFamily="49" charset="0"/>
              </a:rPr>
              <a:t>AND</a:t>
            </a:r>
            <a:r>
              <a:rPr lang="en-US" b="1" dirty="0"/>
              <a:t> </a:t>
            </a:r>
            <a:r>
              <a:rPr lang="en-US" b="1" dirty="0" smtClean="0"/>
              <a:t>operator</a:t>
            </a:r>
            <a:r>
              <a:rPr lang="en-US" dirty="0" smtClean="0"/>
              <a:t>)</a:t>
            </a:r>
          </a:p>
          <a:p>
            <a:pPr lvl="1" eaLnBrk="1" hangingPunct="1"/>
            <a:r>
              <a:rPr lang="en-US" sz="2800" dirty="0" smtClean="0"/>
              <a:t>Ask two or more questions in a single comparison</a:t>
            </a:r>
          </a:p>
          <a:p>
            <a:pPr lvl="1" eaLnBrk="1" hangingPunct="1"/>
            <a:r>
              <a:rPr lang="en-US" sz="2800" dirty="0" smtClean="0"/>
              <a:t>Each Boolean expression must be true for entire expression to evaluate to true</a:t>
            </a:r>
          </a:p>
          <a:p>
            <a:pPr eaLnBrk="1" hangingPunct="1"/>
            <a:r>
              <a:rPr lang="en-US" b="1" dirty="0" smtClean="0"/>
              <a:t>Truth tables</a:t>
            </a:r>
            <a:r>
              <a:rPr lang="en-US" dirty="0" smtClean="0"/>
              <a:t> </a:t>
            </a:r>
          </a:p>
          <a:p>
            <a:pPr lvl="1" eaLnBrk="1" hangingPunct="1"/>
            <a:r>
              <a:rPr lang="en-US" sz="2800" dirty="0" smtClean="0"/>
              <a:t>Describe the truth of an entire expression based on the truth of its parts</a:t>
            </a:r>
          </a:p>
          <a:p>
            <a:pPr eaLnBrk="1" hangingPunct="1"/>
            <a:r>
              <a:rPr lang="en-US" b="1" dirty="0" smtClean="0"/>
              <a:t>Short-circuit evaluation</a:t>
            </a:r>
          </a:p>
          <a:p>
            <a:pPr lvl="1" eaLnBrk="1" hangingPunct="1"/>
            <a:r>
              <a:rPr lang="en-US" sz="2800" dirty="0" smtClean="0"/>
              <a:t>Expression evaluated only as far as necessary to determine truth</a:t>
            </a:r>
          </a:p>
        </p:txBody>
      </p:sp>
      <p:sp>
        <p:nvSpPr>
          <p:cNvPr id="5" name="Slide Number Placeholder 4"/>
          <p:cNvSpPr>
            <a:spLocks noGrp="1"/>
          </p:cNvSpPr>
          <p:nvPr>
            <p:ph type="sldNum" sz="quarter" idx="10"/>
          </p:nvPr>
        </p:nvSpPr>
        <p:spPr/>
        <p:txBody>
          <a:bodyPr/>
          <a:lstStyle/>
          <a:p>
            <a:pPr>
              <a:defRPr/>
            </a:pPr>
            <a:fld id="{C1EAA1C2-1506-4B84-8001-4422635434A2}" type="slidenum">
              <a:rPr lang="en-US"/>
              <a:pPr>
                <a:defRPr/>
              </a:pPr>
              <a:t>19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Objectives</a:t>
            </a:r>
          </a:p>
        </p:txBody>
      </p:sp>
      <p:sp>
        <p:nvSpPr>
          <p:cNvPr id="14339" name="Rectangle 3"/>
          <p:cNvSpPr>
            <a:spLocks noGrp="1" noChangeArrowheads="1"/>
          </p:cNvSpPr>
          <p:nvPr>
            <p:ph idx="1"/>
          </p:nvPr>
        </p:nvSpPr>
        <p:spPr/>
        <p:txBody>
          <a:bodyPr/>
          <a:lstStyle/>
          <a:p>
            <a:pPr eaLnBrk="1" hangingPunct="1">
              <a:buFontTx/>
              <a:buNone/>
            </a:pPr>
            <a:r>
              <a:rPr lang="en-US" dirty="0" smtClean="0"/>
              <a:t>In this chapter, you will learn about:</a:t>
            </a:r>
          </a:p>
          <a:p>
            <a:pPr eaLnBrk="1" hangingPunct="1"/>
            <a:r>
              <a:rPr lang="en-US" dirty="0" smtClean="0"/>
              <a:t>The selection structure</a:t>
            </a:r>
          </a:p>
          <a:p>
            <a:pPr eaLnBrk="1" hangingPunct="1"/>
            <a:r>
              <a:rPr lang="en-US" dirty="0" smtClean="0"/>
              <a:t>The relational comparison operators</a:t>
            </a:r>
          </a:p>
          <a:p>
            <a:pPr eaLnBrk="1" hangingPunct="1"/>
            <a:r>
              <a:rPr lang="en-US" dirty="0" smtClean="0">
                <a:cs typeface="Courier New" pitchFamily="49" charset="0"/>
              </a:rPr>
              <a:t>AND</a:t>
            </a:r>
            <a:r>
              <a:rPr lang="en-US" dirty="0" smtClean="0"/>
              <a:t> logic</a:t>
            </a:r>
          </a:p>
          <a:p>
            <a:pPr eaLnBrk="1" hangingPunct="1"/>
            <a:r>
              <a:rPr lang="en-US" dirty="0" smtClean="0">
                <a:cs typeface="Courier New" pitchFamily="49" charset="0"/>
              </a:rPr>
              <a:t>OR</a:t>
            </a:r>
            <a:r>
              <a:rPr lang="en-US" dirty="0" smtClean="0"/>
              <a:t> logic</a:t>
            </a:r>
          </a:p>
          <a:p>
            <a:pPr eaLnBrk="1" hangingPunct="1"/>
            <a:r>
              <a:rPr lang="en-US" dirty="0" smtClean="0"/>
              <a:t>NOT logic</a:t>
            </a:r>
          </a:p>
          <a:p>
            <a:pPr eaLnBrk="1" hangingPunct="1"/>
            <a:r>
              <a:rPr lang="en-US" dirty="0" smtClean="0"/>
              <a:t>Making selections within ranges</a:t>
            </a:r>
          </a:p>
          <a:p>
            <a:pPr eaLnBrk="1" hangingPunct="1"/>
            <a:r>
              <a:rPr lang="en-US" dirty="0" smtClean="0"/>
              <a:t>Precedence when combining </a:t>
            </a:r>
            <a:r>
              <a:rPr lang="en-US" dirty="0" smtClean="0">
                <a:latin typeface="Courier New" pitchFamily="49" charset="0"/>
                <a:cs typeface="Courier New" pitchFamily="49" charset="0"/>
              </a:rPr>
              <a:t>AND</a:t>
            </a:r>
            <a:r>
              <a:rPr lang="en-US" dirty="0" smtClean="0"/>
              <a:t> </a:t>
            </a:r>
            <a:r>
              <a:rPr lang="en-US" dirty="0" err="1" smtClean="0"/>
              <a:t>and</a:t>
            </a:r>
            <a:r>
              <a:rPr lang="en-US" dirty="0" smtClean="0"/>
              <a:t> </a:t>
            </a:r>
            <a:r>
              <a:rPr lang="en-US" dirty="0" smtClean="0">
                <a:latin typeface="Courier New" pitchFamily="49" charset="0"/>
                <a:cs typeface="Courier New" pitchFamily="49" charset="0"/>
              </a:rPr>
              <a:t>OR</a:t>
            </a:r>
            <a:r>
              <a:rPr lang="en-US" dirty="0" smtClean="0"/>
              <a:t> operators</a:t>
            </a:r>
          </a:p>
          <a:p>
            <a:pPr eaLnBrk="1" hangingPunct="1"/>
            <a:r>
              <a:rPr lang="en-US" dirty="0" smtClean="0"/>
              <a:t>The case structure</a:t>
            </a:r>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5A952EA9-1634-43D9-962D-40429AEAFBC1}" type="slidenum">
              <a:rPr lang="en-US"/>
              <a:pPr>
                <a:defRPr/>
              </a:pPr>
              <a:t>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dirty="0" smtClean="0"/>
              <a:t>Using the </a:t>
            </a:r>
            <a:r>
              <a:rPr lang="en-US" dirty="0" smtClean="0">
                <a:latin typeface="Courier New" pitchFamily="49" charset="0"/>
                <a:cs typeface="Courier New" pitchFamily="49" charset="0"/>
              </a:rPr>
              <a:t>AND</a:t>
            </a:r>
            <a:r>
              <a:rPr lang="en-US" dirty="0" smtClean="0"/>
              <a:t> </a:t>
            </a:r>
            <a:r>
              <a:rPr lang="en-US" dirty="0"/>
              <a:t>Operator</a:t>
            </a:r>
            <a:r>
              <a:rPr lang="en-US" sz="1200" dirty="0"/>
              <a:t> (continued -1) </a:t>
            </a:r>
            <a:endParaRPr lang="en-US" sz="1200" dirty="0" smtClean="0"/>
          </a:p>
        </p:txBody>
      </p:sp>
      <p:sp>
        <p:nvSpPr>
          <p:cNvPr id="31747" name="Rectangle 8"/>
          <p:cNvSpPr>
            <a:spLocks noGrp="1" noChangeArrowheads="1"/>
          </p:cNvSpPr>
          <p:nvPr>
            <p:ph idx="1"/>
          </p:nvPr>
        </p:nvSpPr>
        <p:spPr>
          <a:xfrm>
            <a:off x="228600" y="1447800"/>
            <a:ext cx="8305800" cy="4267200"/>
          </a:xfrm>
        </p:spPr>
        <p:txBody>
          <a:bodyPr/>
          <a:lstStyle/>
          <a:p>
            <a:pPr eaLnBrk="1" hangingPunct="1"/>
            <a:r>
              <a:rPr lang="en-US" dirty="0" smtClean="0"/>
              <a:t>Combine </a:t>
            </a:r>
            <a:r>
              <a:rPr lang="en-US" dirty="0"/>
              <a:t>several </a:t>
            </a:r>
            <a:r>
              <a:rPr lang="en-US" dirty="0" smtClean="0"/>
              <a:t>Boolean expressions </a:t>
            </a:r>
            <a:r>
              <a:rPr lang="en-US" dirty="0"/>
              <a:t>that have true/false meaning into a single expression</a:t>
            </a:r>
            <a:r>
              <a:rPr lang="en-US" dirty="0" smtClean="0"/>
              <a:t> </a:t>
            </a:r>
            <a:r>
              <a:rPr lang="en-US" dirty="0"/>
              <a:t>using the </a:t>
            </a:r>
            <a:r>
              <a:rPr lang="en-US" dirty="0" smtClean="0"/>
              <a:t>AND operator</a:t>
            </a:r>
          </a:p>
          <a:p>
            <a:pPr eaLnBrk="1" hangingPunct="1"/>
            <a:r>
              <a:rPr lang="en-US" dirty="0" smtClean="0"/>
              <a:t>In an AND </a:t>
            </a:r>
            <a:r>
              <a:rPr lang="en-US" dirty="0"/>
              <a:t>operation </a:t>
            </a:r>
            <a:r>
              <a:rPr lang="en-US" dirty="0" smtClean="0"/>
              <a:t>both expressions must </a:t>
            </a:r>
            <a:r>
              <a:rPr lang="en-US" dirty="0"/>
              <a:t>be true</a:t>
            </a:r>
            <a:r>
              <a:rPr lang="en-US" b="1" dirty="0"/>
              <a:t> </a:t>
            </a:r>
            <a:r>
              <a:rPr lang="en-US" dirty="0"/>
              <a:t>in order for the </a:t>
            </a:r>
            <a:r>
              <a:rPr lang="en-US" dirty="0" smtClean="0"/>
              <a:t>entire expression </a:t>
            </a:r>
            <a:r>
              <a:rPr lang="en-US" dirty="0"/>
              <a:t>itself to be </a:t>
            </a:r>
            <a:r>
              <a:rPr lang="en-US" dirty="0" smtClean="0"/>
              <a:t>true</a:t>
            </a:r>
          </a:p>
          <a:p>
            <a:pPr eaLnBrk="1" hangingPunct="1"/>
            <a:r>
              <a:rPr lang="en-US" dirty="0" smtClean="0"/>
              <a:t>Example:</a:t>
            </a:r>
          </a:p>
          <a:p>
            <a:pPr lvl="1" eaLnBrk="1" hangingPunct="1"/>
            <a:r>
              <a:rPr lang="en-US" dirty="0"/>
              <a:t>If I want to go to the movie AND I have enough </a:t>
            </a:r>
            <a:r>
              <a:rPr lang="en-US" dirty="0" smtClean="0"/>
              <a:t>money then        I </a:t>
            </a:r>
            <a:r>
              <a:rPr lang="en-US" dirty="0"/>
              <a:t>will go to the movie. </a:t>
            </a:r>
            <a:endParaRPr lang="en-US" sz="2400" dirty="0" smtClean="0"/>
          </a:p>
        </p:txBody>
      </p:sp>
      <p:sp>
        <p:nvSpPr>
          <p:cNvPr id="5" name="Slide Number Placeholder 4"/>
          <p:cNvSpPr>
            <a:spLocks noGrp="1"/>
          </p:cNvSpPr>
          <p:nvPr>
            <p:ph type="sldNum" sz="quarter" idx="10"/>
          </p:nvPr>
        </p:nvSpPr>
        <p:spPr/>
        <p:txBody>
          <a:bodyPr/>
          <a:lstStyle/>
          <a:p>
            <a:pPr>
              <a:defRPr/>
            </a:pPr>
            <a:fld id="{C1EAA1C2-1506-4B84-8001-4422635434A2}" type="slidenum">
              <a:rPr lang="en-US"/>
              <a:pPr>
                <a:defRPr/>
              </a:pPr>
              <a:t>20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976236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dirty="0" smtClean="0"/>
              <a:t>Using the </a:t>
            </a:r>
            <a:r>
              <a:rPr lang="en-US" dirty="0" smtClean="0">
                <a:latin typeface="Courier New" pitchFamily="49" charset="0"/>
                <a:cs typeface="Courier New" pitchFamily="49" charset="0"/>
              </a:rPr>
              <a:t>AND</a:t>
            </a:r>
            <a:r>
              <a:rPr lang="en-US" dirty="0" smtClean="0"/>
              <a:t> </a:t>
            </a:r>
            <a:r>
              <a:rPr lang="en-US" dirty="0"/>
              <a:t>Operator</a:t>
            </a:r>
            <a:r>
              <a:rPr lang="en-US" sz="1200" dirty="0"/>
              <a:t> (continued </a:t>
            </a:r>
            <a:r>
              <a:rPr lang="en-US" sz="1200" dirty="0" smtClean="0"/>
              <a:t>-2) </a:t>
            </a:r>
          </a:p>
        </p:txBody>
      </p:sp>
      <p:pic>
        <p:nvPicPr>
          <p:cNvPr id="6" name="Picture 5" descr="When you use an AND operator, a&#10;computer evaluates expressions one at a time, and in order from left to right. If the first half of an AND expression is false, then the entire expression is false. In that case, there is no point in evaluating the second half. In other words, evaluating an AND expression is interrupted as soon as either part of it is determined to be false.&#10;&#10;When two conditions must be true for an action to take place, you are never required to use the AND operator because using nested if statements can always achieve the same result.&#10;&#10;However, using the AND operator often makes your code more concise, less error-prone, and&#10;easier to understand." title="Using an AND operator and the logic behind i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980" y="1183882"/>
            <a:ext cx="4820040" cy="5176479"/>
          </a:xfrm>
          <a:prstGeom prst="rect">
            <a:avLst/>
          </a:prstGeom>
        </p:spPr>
      </p:pic>
      <p:sp>
        <p:nvSpPr>
          <p:cNvPr id="5" name="Slide Number Placeholder 4"/>
          <p:cNvSpPr>
            <a:spLocks noGrp="1"/>
          </p:cNvSpPr>
          <p:nvPr>
            <p:ph type="sldNum" sz="quarter" idx="10"/>
          </p:nvPr>
        </p:nvSpPr>
        <p:spPr/>
        <p:txBody>
          <a:bodyPr/>
          <a:lstStyle/>
          <a:p>
            <a:pPr>
              <a:defRPr/>
            </a:pPr>
            <a:fld id="{C1EAA1C2-1506-4B84-8001-4422635434A2}" type="slidenum">
              <a:rPr lang="en-US"/>
              <a:pPr>
                <a:defRPr/>
              </a:pPr>
              <a:t>21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5511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smtClean="0"/>
              <a:t>Avoiding Common Errors </a:t>
            </a:r>
            <a:br>
              <a:rPr lang="en-US" dirty="0" smtClean="0"/>
            </a:br>
            <a:r>
              <a:rPr lang="en-US" dirty="0" smtClean="0"/>
              <a:t>in an</a:t>
            </a:r>
            <a:r>
              <a:rPr lang="en-US" i="1" dirty="0" smtClean="0"/>
              <a:t> </a:t>
            </a:r>
            <a:r>
              <a:rPr lang="en-US" dirty="0" smtClean="0">
                <a:cs typeface="Courier New" pitchFamily="49" charset="0"/>
              </a:rPr>
              <a:t>AND</a:t>
            </a:r>
            <a:r>
              <a:rPr lang="en-US" dirty="0" smtClean="0">
                <a:latin typeface="+mn-lt"/>
                <a:cs typeface="Courier New" pitchFamily="49" charset="0"/>
              </a:rPr>
              <a:t> </a:t>
            </a:r>
            <a:r>
              <a:rPr lang="en-US" dirty="0" smtClean="0"/>
              <a:t>Selection</a:t>
            </a:r>
          </a:p>
        </p:txBody>
      </p:sp>
      <p:sp>
        <p:nvSpPr>
          <p:cNvPr id="34819" name="Rectangle 3"/>
          <p:cNvSpPr>
            <a:spLocks noGrp="1" noChangeArrowheads="1"/>
          </p:cNvSpPr>
          <p:nvPr>
            <p:ph idx="1"/>
          </p:nvPr>
        </p:nvSpPr>
        <p:spPr/>
        <p:txBody>
          <a:bodyPr/>
          <a:lstStyle/>
          <a:p>
            <a:pPr eaLnBrk="1" hangingPunct="1"/>
            <a:r>
              <a:rPr lang="en-US" sz="3200" dirty="0"/>
              <a:t>Second decision must be made entirely within the first decision</a:t>
            </a:r>
          </a:p>
          <a:p>
            <a:pPr eaLnBrk="1" hangingPunct="1"/>
            <a:r>
              <a:rPr lang="en-US" sz="3200" dirty="0"/>
              <a:t>In most programming languages, logical AND is a binary operator</a:t>
            </a:r>
          </a:p>
          <a:p>
            <a:pPr lvl="1" eaLnBrk="1" hangingPunct="1"/>
            <a:r>
              <a:rPr lang="en-US" sz="2800" dirty="0" smtClean="0"/>
              <a:t>Requires a complete Boolean expression on both sides</a:t>
            </a:r>
          </a:p>
          <a:p>
            <a:pPr eaLnBrk="1" hangingPunct="1"/>
            <a:r>
              <a:rPr lang="en-US" sz="3200" dirty="0" smtClean="0"/>
              <a:t>Expressions should not be trivial</a:t>
            </a:r>
          </a:p>
        </p:txBody>
      </p:sp>
      <p:sp>
        <p:nvSpPr>
          <p:cNvPr id="5" name="Slide Number Placeholder 4"/>
          <p:cNvSpPr>
            <a:spLocks noGrp="1"/>
          </p:cNvSpPr>
          <p:nvPr>
            <p:ph type="sldNum" sz="quarter" idx="10"/>
          </p:nvPr>
        </p:nvSpPr>
        <p:spPr/>
        <p:txBody>
          <a:bodyPr/>
          <a:lstStyle/>
          <a:p>
            <a:pPr>
              <a:defRPr/>
            </a:pPr>
            <a:fld id="{22C2769B-11D0-4B62-96DF-B2EFC223633D}" type="slidenum">
              <a:rPr lang="en-US"/>
              <a:pPr>
                <a:defRPr/>
              </a:pPr>
              <a:t>22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smtClean="0"/>
              <a:t>Avoiding Common Errors </a:t>
            </a:r>
            <a:br>
              <a:rPr lang="en-US" dirty="0" smtClean="0"/>
            </a:br>
            <a:r>
              <a:rPr lang="en-US" dirty="0" smtClean="0"/>
              <a:t>in an</a:t>
            </a:r>
            <a:r>
              <a:rPr lang="en-US" i="1" dirty="0" smtClean="0"/>
              <a:t> </a:t>
            </a:r>
            <a:r>
              <a:rPr lang="en-US" dirty="0" smtClean="0">
                <a:cs typeface="Courier New" pitchFamily="49" charset="0"/>
              </a:rPr>
              <a:t>AND</a:t>
            </a:r>
            <a:r>
              <a:rPr lang="en-US" dirty="0" smtClean="0">
                <a:latin typeface="+mn-lt"/>
                <a:cs typeface="Courier New" pitchFamily="49" charset="0"/>
              </a:rPr>
              <a:t> </a:t>
            </a:r>
            <a:r>
              <a:rPr lang="en-US" dirty="0"/>
              <a:t>Selection</a:t>
            </a:r>
            <a:r>
              <a:rPr lang="en-US" sz="1200" dirty="0"/>
              <a:t> (continued -1) </a:t>
            </a:r>
            <a:endParaRPr lang="en-US" sz="1200" dirty="0" smtClean="0"/>
          </a:p>
        </p:txBody>
      </p:sp>
      <p:pic>
        <p:nvPicPr>
          <p:cNvPr id="3" name="Picture 2" descr="The program’s objective is to add a $20 premium to the bill of cell phone customers who exceed 100 calls and 500 minutes in a billing period. The program logic is wrong because an AND is not use to make sure the criteria of exceeding 100 calls and 500 minutes need to be met to add the $20 premium to the bill." title="ncorrect logic to add a $20 premium to the bills of cell phone customers who meet two criter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4131" y="1744380"/>
            <a:ext cx="4535738" cy="4611970"/>
          </a:xfrm>
          <a:prstGeom prst="rect">
            <a:avLst/>
          </a:prstGeom>
        </p:spPr>
      </p:pic>
      <p:sp>
        <p:nvSpPr>
          <p:cNvPr id="5" name="Slide Number Placeholder 4"/>
          <p:cNvSpPr>
            <a:spLocks noGrp="1"/>
          </p:cNvSpPr>
          <p:nvPr>
            <p:ph type="sldNum" sz="quarter" idx="10"/>
          </p:nvPr>
        </p:nvSpPr>
        <p:spPr/>
        <p:txBody>
          <a:bodyPr/>
          <a:lstStyle/>
          <a:p>
            <a:pPr>
              <a:defRPr/>
            </a:pPr>
            <a:fld id="{22C2769B-11D0-4B62-96DF-B2EFC223633D}" type="slidenum">
              <a:rPr lang="en-US"/>
              <a:pPr>
                <a:defRPr/>
              </a:pPr>
              <a:t>23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21046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Understanding OR Logic</a:t>
            </a:r>
          </a:p>
        </p:txBody>
      </p:sp>
      <p:sp>
        <p:nvSpPr>
          <p:cNvPr id="35843" name="Rectangle 3"/>
          <p:cNvSpPr>
            <a:spLocks noGrp="1" noChangeArrowheads="1"/>
          </p:cNvSpPr>
          <p:nvPr>
            <p:ph idx="1"/>
          </p:nvPr>
        </p:nvSpPr>
        <p:spPr>
          <a:xfrm>
            <a:off x="457200" y="1752600"/>
            <a:ext cx="8382000" cy="4343400"/>
          </a:xfrm>
        </p:spPr>
        <p:txBody>
          <a:bodyPr/>
          <a:lstStyle/>
          <a:p>
            <a:pPr eaLnBrk="1" hangingPunct="1">
              <a:lnSpc>
                <a:spcPct val="90000"/>
              </a:lnSpc>
            </a:pPr>
            <a:r>
              <a:rPr lang="en-US" sz="3200" b="1" dirty="0" smtClean="0">
                <a:cs typeface="Courier New" pitchFamily="49" charset="0"/>
              </a:rPr>
              <a:t>OR</a:t>
            </a:r>
            <a:r>
              <a:rPr lang="en-US" sz="3200" b="1" dirty="0" smtClean="0"/>
              <a:t> decision</a:t>
            </a:r>
          </a:p>
          <a:p>
            <a:pPr lvl="1" eaLnBrk="1" hangingPunct="1">
              <a:lnSpc>
                <a:spcPct val="90000"/>
              </a:lnSpc>
            </a:pPr>
            <a:r>
              <a:rPr lang="en-US" sz="3200" dirty="0" smtClean="0"/>
              <a:t>Take action when one or the other of two conditions is true</a:t>
            </a:r>
          </a:p>
          <a:p>
            <a:pPr lvl="1" eaLnBrk="1" hangingPunct="1">
              <a:lnSpc>
                <a:spcPct val="90000"/>
              </a:lnSpc>
            </a:pPr>
            <a:r>
              <a:rPr lang="en-US" sz="3200" dirty="0" smtClean="0"/>
              <a:t>Example</a:t>
            </a:r>
          </a:p>
          <a:p>
            <a:pPr lvl="2" eaLnBrk="1" hangingPunct="1"/>
            <a:r>
              <a:rPr lang="en-US" sz="3200" dirty="0" smtClean="0"/>
              <a:t>“Are you free for dinner Friday or Saturday?”</a:t>
            </a:r>
          </a:p>
        </p:txBody>
      </p:sp>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24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Understanding OR </a:t>
            </a:r>
            <a:r>
              <a:rPr lang="en-US" dirty="0"/>
              <a:t>Logic</a:t>
            </a:r>
            <a:r>
              <a:rPr lang="en-US" sz="1200" dirty="0"/>
              <a:t> (continued -1) </a:t>
            </a:r>
            <a:endParaRPr lang="en-US" sz="1200" dirty="0" smtClean="0"/>
          </a:p>
        </p:txBody>
      </p:sp>
      <p:pic>
        <p:nvPicPr>
          <p:cNvPr id="6" name="Picture 5" descr="The basic monthly  cell phone service bill is $30. An additional $20 is billed to customers who make more than 100 calls or send more than 200 text messages." title="Flowchart and pseudocode for cell phone billing program in which a customer must meet one or both of two criteria to be billed a premiu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602" y="1417638"/>
            <a:ext cx="3327898" cy="4938712"/>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25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151427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Writing </a:t>
            </a:r>
            <a:r>
              <a:rPr lang="en-US" dirty="0" smtClean="0">
                <a:cs typeface="Courier New" pitchFamily="49" charset="0"/>
              </a:rPr>
              <a:t>OR</a:t>
            </a:r>
            <a:r>
              <a:rPr lang="en-US" dirty="0" smtClean="0"/>
              <a:t> Selections for Efficiency</a:t>
            </a:r>
          </a:p>
        </p:txBody>
      </p:sp>
      <p:sp>
        <p:nvSpPr>
          <p:cNvPr id="36867" name="Rectangle 3"/>
          <p:cNvSpPr>
            <a:spLocks noGrp="1" noChangeArrowheads="1"/>
          </p:cNvSpPr>
          <p:nvPr>
            <p:ph idx="1"/>
          </p:nvPr>
        </p:nvSpPr>
        <p:spPr>
          <a:xfrm>
            <a:off x="457200" y="1676400"/>
            <a:ext cx="8077200" cy="4572000"/>
          </a:xfrm>
        </p:spPr>
        <p:txBody>
          <a:bodyPr/>
          <a:lstStyle/>
          <a:p>
            <a:pPr eaLnBrk="1" hangingPunct="1"/>
            <a:r>
              <a:rPr lang="en-US" sz="3200" dirty="0" smtClean="0"/>
              <a:t>May ask either question first</a:t>
            </a:r>
          </a:p>
          <a:p>
            <a:pPr lvl="1" eaLnBrk="1" hangingPunct="1"/>
            <a:r>
              <a:rPr lang="en-US" sz="3200" dirty="0" smtClean="0"/>
              <a:t>Both produce the same output but vary widely in number of questions asked</a:t>
            </a:r>
          </a:p>
          <a:p>
            <a:pPr eaLnBrk="1" hangingPunct="1"/>
            <a:r>
              <a:rPr lang="en-US" sz="3200" dirty="0" smtClean="0"/>
              <a:t>If first question is true, no need to ask second</a:t>
            </a:r>
          </a:p>
          <a:p>
            <a:pPr eaLnBrk="1" hangingPunct="1"/>
            <a:r>
              <a:rPr lang="en-US" sz="3200" dirty="0" smtClean="0"/>
              <a:t>In an </a:t>
            </a:r>
            <a:r>
              <a:rPr lang="en-US" sz="3200" dirty="0" smtClean="0">
                <a:cs typeface="Courier New" pitchFamily="49" charset="0"/>
              </a:rPr>
              <a:t>OR</a:t>
            </a:r>
            <a:r>
              <a:rPr lang="en-US" sz="3200" dirty="0" smtClean="0"/>
              <a:t> decision, first ask the question that is more likely to be true</a:t>
            </a:r>
          </a:p>
          <a:p>
            <a:pPr lvl="1" eaLnBrk="1" hangingPunct="1"/>
            <a:r>
              <a:rPr lang="en-US" sz="3200" dirty="0" smtClean="0"/>
              <a:t>Eliminate as many extra decisions as possible</a:t>
            </a:r>
          </a:p>
        </p:txBody>
      </p:sp>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26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Writing </a:t>
            </a:r>
            <a:r>
              <a:rPr lang="en-US" dirty="0" smtClean="0">
                <a:cs typeface="Courier New" pitchFamily="49" charset="0"/>
              </a:rPr>
              <a:t>OR</a:t>
            </a:r>
            <a:r>
              <a:rPr lang="en-US" dirty="0" smtClean="0"/>
              <a:t> Selections for </a:t>
            </a:r>
            <a:r>
              <a:rPr lang="en-US" dirty="0"/>
              <a:t>Efficiency</a:t>
            </a:r>
            <a:r>
              <a:rPr lang="en-US" sz="1200" dirty="0"/>
              <a:t> (continued -1) </a:t>
            </a:r>
            <a:endParaRPr lang="en-US" sz="1200" dirty="0" smtClean="0"/>
          </a:p>
        </p:txBody>
      </p:sp>
      <p:pic>
        <p:nvPicPr>
          <p:cNvPr id="3" name="Picture 2" descr="In an OR decision, first evaluate the condition that is more likely to be true.&#10;If there are more customers that exceed 100 calls a month than exceed 200 text messages, first ask the question about the number of calls each month." title="Two ways to assign a premium to bills of customers who meet one of two criteria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874" y="1417638"/>
            <a:ext cx="4011126" cy="2925762"/>
          </a:xfrm>
          <a:prstGeom prst="rect">
            <a:avLst/>
          </a:prstGeom>
        </p:spPr>
      </p:pic>
      <p:pic>
        <p:nvPicPr>
          <p:cNvPr id="6" name="Picture 5" descr="In an OR decision, first evaluate the condition that is more likely to be true.&#10;f there are more customers that exceed 200 text messages, than exceed 100 calls a month, first ask the question about the number of text messages." title="Two ways to assign a premium to bills of customers who meet one of two criter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307" y="3423214"/>
            <a:ext cx="3872186" cy="2896005"/>
          </a:xfrm>
          <a:prstGeom prst="rect">
            <a:avLst/>
          </a:prstGeom>
        </p:spPr>
      </p:pic>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396194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Using the </a:t>
            </a:r>
            <a:r>
              <a:rPr lang="en-US" dirty="0" smtClean="0">
                <a:latin typeface="Courier New" pitchFamily="49" charset="0"/>
                <a:cs typeface="Courier New" pitchFamily="49" charset="0"/>
              </a:rPr>
              <a:t>OR</a:t>
            </a:r>
            <a:r>
              <a:rPr lang="en-US" dirty="0" smtClean="0"/>
              <a:t> Operator</a:t>
            </a:r>
          </a:p>
        </p:txBody>
      </p:sp>
      <p:sp>
        <p:nvSpPr>
          <p:cNvPr id="37891" name="Rectangle 3"/>
          <p:cNvSpPr>
            <a:spLocks noGrp="1" noChangeArrowheads="1"/>
          </p:cNvSpPr>
          <p:nvPr>
            <p:ph idx="1"/>
          </p:nvPr>
        </p:nvSpPr>
        <p:spPr>
          <a:xfrm>
            <a:off x="457200" y="1676400"/>
            <a:ext cx="8077200" cy="4267200"/>
          </a:xfrm>
        </p:spPr>
        <p:txBody>
          <a:bodyPr/>
          <a:lstStyle/>
          <a:p>
            <a:pPr eaLnBrk="1" hangingPunct="1"/>
            <a:r>
              <a:rPr lang="en-US" b="1" dirty="0" smtClean="0"/>
              <a:t>Conditional </a:t>
            </a:r>
            <a:r>
              <a:rPr lang="en-US" b="1" dirty="0" smtClean="0">
                <a:latin typeface="Courier New" pitchFamily="49" charset="0"/>
              </a:rPr>
              <a:t>OR</a:t>
            </a:r>
            <a:r>
              <a:rPr lang="en-US" b="1" dirty="0" smtClean="0"/>
              <a:t> operator </a:t>
            </a:r>
            <a:r>
              <a:rPr lang="en-US" dirty="0"/>
              <a:t>(simply an </a:t>
            </a:r>
            <a:r>
              <a:rPr lang="en-US" b="1" dirty="0" smtClean="0">
                <a:latin typeface="Courier New" pitchFamily="49" charset="0"/>
              </a:rPr>
              <a:t>OR</a:t>
            </a:r>
            <a:r>
              <a:rPr lang="en-US" b="1" dirty="0" smtClean="0"/>
              <a:t> </a:t>
            </a:r>
            <a:r>
              <a:rPr lang="en-US" b="1" dirty="0"/>
              <a:t>operator</a:t>
            </a:r>
            <a:r>
              <a:rPr lang="en-US" dirty="0"/>
              <a:t>)</a:t>
            </a:r>
          </a:p>
          <a:p>
            <a:pPr lvl="1" eaLnBrk="1" hangingPunct="1"/>
            <a:r>
              <a:rPr lang="en-US" sz="2800" dirty="0" smtClean="0"/>
              <a:t>Ask two or more questions in a single comparison</a:t>
            </a:r>
          </a:p>
          <a:p>
            <a:pPr eaLnBrk="1" hangingPunct="1"/>
            <a:r>
              <a:rPr lang="en-US" dirty="0" smtClean="0"/>
              <a:t>Only one Boolean expression in an OR selection must be true to produce a result of true</a:t>
            </a:r>
          </a:p>
          <a:p>
            <a:pPr eaLnBrk="1" hangingPunct="1"/>
            <a:r>
              <a:rPr lang="en-US" dirty="0" smtClean="0"/>
              <a:t>Question placed first will be asked first</a:t>
            </a:r>
          </a:p>
          <a:p>
            <a:pPr lvl="1" eaLnBrk="1" hangingPunct="1"/>
            <a:r>
              <a:rPr lang="en-US" sz="2800" dirty="0" smtClean="0"/>
              <a:t>Consider efficiency</a:t>
            </a:r>
          </a:p>
          <a:p>
            <a:pPr eaLnBrk="1" hangingPunct="1"/>
            <a:r>
              <a:rPr lang="en-US" dirty="0" smtClean="0"/>
              <a:t>Computer can ask only one question at a time</a:t>
            </a:r>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a:t>
            </a:r>
            <a:r>
              <a:rPr lang="en-US" dirty="0" smtClean="0">
                <a:cs typeface="Courier New" pitchFamily="49" charset="0"/>
              </a:rPr>
              <a:t>OR</a:t>
            </a:r>
            <a:r>
              <a:rPr lang="en-US" dirty="0" smtClean="0"/>
              <a:t> Selection</a:t>
            </a:r>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dirty="0" smtClean="0"/>
              <a:t>Second question must be a self-contained structure with one entry and exit point</a:t>
            </a:r>
          </a:p>
          <a:p>
            <a:pPr eaLnBrk="1" hangingPunct="1"/>
            <a:r>
              <a:rPr lang="en-US" dirty="0" smtClean="0"/>
              <a:t>Request for A </a:t>
            </a:r>
            <a:r>
              <a:rPr lang="en-US" i="1" dirty="0" smtClean="0"/>
              <a:t>and</a:t>
            </a:r>
            <a:r>
              <a:rPr lang="en-US" dirty="0" smtClean="0"/>
              <a:t> B in English logically means a request for A </a:t>
            </a:r>
            <a:r>
              <a:rPr lang="en-US" i="1" dirty="0" smtClean="0"/>
              <a:t>or</a:t>
            </a:r>
            <a:r>
              <a:rPr lang="en-US" dirty="0" smtClean="0"/>
              <a:t> B</a:t>
            </a:r>
          </a:p>
          <a:p>
            <a:pPr lvl="1" eaLnBrk="1" hangingPunct="1"/>
            <a:r>
              <a:rPr lang="en-US" sz="2800" dirty="0" smtClean="0"/>
              <a:t>Examples</a:t>
            </a:r>
          </a:p>
          <a:p>
            <a:pPr lvl="2" eaLnBrk="1" hangingPunct="1"/>
            <a:r>
              <a:rPr lang="en-US" sz="2800" dirty="0" smtClean="0"/>
              <a:t>“Add $20 to the bill of anyone who makes more than 100 calls and to anyone who has used more than 500 minutes”</a:t>
            </a:r>
          </a:p>
          <a:p>
            <a:pPr lvl="2" eaLnBrk="1" hangingPunct="1"/>
            <a:r>
              <a:rPr lang="en-US" sz="2800" dirty="0" smtClean="0"/>
              <a:t>“Add $20 to the bill of anyone who has made more than 100 calls or has used more than 500 minutes”</a:t>
            </a:r>
          </a:p>
        </p:txBody>
      </p:sp>
      <p:sp>
        <p:nvSpPr>
          <p:cNvPr id="5" name="Slide Number Placeholder 4"/>
          <p:cNvSpPr>
            <a:spLocks noGrp="1"/>
          </p:cNvSpPr>
          <p:nvPr>
            <p:ph type="sldNum" sz="quarter" idx="10"/>
          </p:nvPr>
        </p:nvSpPr>
        <p:spPr/>
        <p:txBody>
          <a:bodyPr/>
          <a:lstStyle/>
          <a:p>
            <a:pPr>
              <a:defRPr/>
            </a:pPr>
            <a:fld id="{82A28D6E-E94B-487A-A511-8BAA3AAAC971}" type="slidenum">
              <a:rPr lang="en-US"/>
              <a:pPr>
                <a:defRPr/>
              </a:pPr>
              <a:t>29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The Selection Structure</a:t>
            </a:r>
          </a:p>
        </p:txBody>
      </p:sp>
      <p:sp>
        <p:nvSpPr>
          <p:cNvPr id="15363" name="Content Placeholder 8"/>
          <p:cNvSpPr>
            <a:spLocks noGrp="1"/>
          </p:cNvSpPr>
          <p:nvPr>
            <p:ph idx="1"/>
          </p:nvPr>
        </p:nvSpPr>
        <p:spPr/>
        <p:txBody>
          <a:bodyPr/>
          <a:lstStyle/>
          <a:p>
            <a:pPr lvl="1" eaLnBrk="1" hangingPunct="1">
              <a:buFont typeface="Arial" charset="0"/>
              <a:buChar char="•"/>
            </a:pPr>
            <a:r>
              <a:rPr lang="en-US" sz="2800" dirty="0" smtClean="0"/>
              <a:t>Boolean expressions can be only true or false</a:t>
            </a:r>
          </a:p>
          <a:p>
            <a:pPr lvl="1" eaLnBrk="1" hangingPunct="1">
              <a:buFont typeface="Arial" charset="0"/>
              <a:buChar char="•"/>
            </a:pPr>
            <a:r>
              <a:rPr lang="en-US" sz="2800" dirty="0" smtClean="0"/>
              <a:t>Every computer decision yields a true-or-false, yes-or-no, 1-or-0 result</a:t>
            </a:r>
          </a:p>
          <a:p>
            <a:pPr lvl="1" eaLnBrk="1" hangingPunct="1">
              <a:buFont typeface="Arial" charset="0"/>
              <a:buChar char="•"/>
            </a:pPr>
            <a:r>
              <a:rPr lang="en-US" sz="2800" dirty="0" smtClean="0"/>
              <a:t>Used in every selection structure</a:t>
            </a:r>
          </a:p>
        </p:txBody>
      </p:sp>
      <p:sp>
        <p:nvSpPr>
          <p:cNvPr id="5" name="Slide Number Placeholder 4"/>
          <p:cNvSpPr>
            <a:spLocks noGrp="1"/>
          </p:cNvSpPr>
          <p:nvPr>
            <p:ph type="sldNum" sz="quarter" idx="10"/>
          </p:nvPr>
        </p:nvSpPr>
        <p:spPr/>
        <p:txBody>
          <a:bodyPr/>
          <a:lstStyle/>
          <a:p>
            <a:pPr>
              <a:defRPr/>
            </a:pPr>
            <a:fld id="{96E2B1FB-4B07-4D55-A7F5-04A47730A8EA}" type="slidenum">
              <a:rPr lang="en-US"/>
              <a:pPr>
                <a:defRPr/>
              </a:pPr>
              <a:t>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a:t>
            </a:r>
            <a:r>
              <a:rPr lang="en-US" dirty="0" smtClean="0">
                <a:cs typeface="Courier New" pitchFamily="49" charset="0"/>
              </a:rPr>
              <a:t>OR</a:t>
            </a:r>
            <a:r>
              <a:rPr lang="en-US" dirty="0" smtClean="0"/>
              <a:t> </a:t>
            </a:r>
            <a:r>
              <a:rPr lang="en-US" dirty="0"/>
              <a:t>Selection</a:t>
            </a:r>
            <a:r>
              <a:rPr lang="en-US" sz="1200" dirty="0"/>
              <a:t> (continued -1) </a:t>
            </a:r>
            <a:endParaRPr lang="en-US" sz="1200" dirty="0" smtClean="0"/>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dirty="0"/>
              <a:t>Make sure Boolean expression are complete</a:t>
            </a:r>
          </a:p>
          <a:p>
            <a:pPr eaLnBrk="1" hangingPunct="1"/>
            <a:r>
              <a:rPr lang="en-US" dirty="0"/>
              <a:t>Make sure that selections are structured</a:t>
            </a:r>
          </a:p>
          <a:p>
            <a:pPr eaLnBrk="1" hangingPunct="1"/>
            <a:r>
              <a:rPr lang="en-US" dirty="0"/>
              <a:t>Make sure to use OR selections when they are required</a:t>
            </a:r>
          </a:p>
          <a:p>
            <a:pPr eaLnBrk="1" hangingPunct="1"/>
            <a:r>
              <a:rPr lang="en-US" dirty="0"/>
              <a:t>Make sure that expression are not trivial</a:t>
            </a:r>
          </a:p>
        </p:txBody>
      </p:sp>
      <p:sp>
        <p:nvSpPr>
          <p:cNvPr id="5" name="Slide Number Placeholder 4"/>
          <p:cNvSpPr>
            <a:spLocks noGrp="1"/>
          </p:cNvSpPr>
          <p:nvPr>
            <p:ph type="sldNum" sz="quarter" idx="10"/>
          </p:nvPr>
        </p:nvSpPr>
        <p:spPr/>
        <p:txBody>
          <a:bodyPr/>
          <a:lstStyle/>
          <a:p>
            <a:pPr>
              <a:defRPr/>
            </a:pPr>
            <a:fld id="{82A28D6E-E94B-487A-A511-8BAA3AAAC971}" type="slidenum">
              <a:rPr lang="en-US"/>
              <a:pPr>
                <a:defRPr/>
              </a:pPr>
              <a:t>30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456671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OR Selection </a:t>
            </a:r>
            <a:r>
              <a:rPr lang="en-US" sz="1200" dirty="0" smtClean="0"/>
              <a:t>(continued -2)</a:t>
            </a:r>
          </a:p>
        </p:txBody>
      </p:sp>
      <p:pic>
        <p:nvPicPr>
          <p:cNvPr id="2" name="Picture 1" descr="Ask if calls made &gt; 100 OR  texts sent &gt; 200" title="Using an OR operator and the logic behind i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784121"/>
            <a:ext cx="4361846" cy="4156583"/>
          </a:xfrm>
          <a:prstGeom prst="rect">
            <a:avLst/>
          </a:prstGeom>
        </p:spPr>
      </p:pic>
      <p:pic>
        <p:nvPicPr>
          <p:cNvPr id="8" name="Picture 7" descr="This flowchart is not structured. " title="Unstructured flowchart for determining customer cell phone bi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779" y="3183855"/>
            <a:ext cx="3661441" cy="2756849"/>
          </a:xfrm>
          <a:prstGeom prst="rect">
            <a:avLst/>
          </a:prstGeom>
        </p:spPr>
      </p:pic>
      <p:sp>
        <p:nvSpPr>
          <p:cNvPr id="6" name="Slide Number Placeholder 4"/>
          <p:cNvSpPr>
            <a:spLocks noGrp="1"/>
          </p:cNvSpPr>
          <p:nvPr>
            <p:ph type="sldNum" sz="quarter" idx="10"/>
          </p:nvPr>
        </p:nvSpPr>
        <p:spPr/>
        <p:txBody>
          <a:bodyPr/>
          <a:lstStyle/>
          <a:p>
            <a:pPr>
              <a:defRPr/>
            </a:pPr>
            <a:fld id="{DE374C2B-B2F1-4BE1-8A2C-C71A26EA0A9D}" type="slidenum">
              <a:rPr lang="en-US"/>
              <a:pPr>
                <a:defRPr/>
              </a:pPr>
              <a:t>31</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OR Selection </a:t>
            </a:r>
            <a:r>
              <a:rPr lang="en-US" sz="1200" dirty="0" smtClean="0"/>
              <a:t>(continued -3)</a:t>
            </a:r>
          </a:p>
        </p:txBody>
      </p:sp>
      <p:pic>
        <p:nvPicPr>
          <p:cNvPr id="2" name="Picture 1" descr="Provide a discount to patrons who are under 13 years old and to those who are over 64 years old; otherwise, charge the full price.&#10;The logic in this flowchart is incorrect because it is using AND instead of OR - it is impossible for a theater patron to be both under 13 and over 64." title="Incorrect logic that attempts to provide a discount for young and old movie patr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85331"/>
            <a:ext cx="4075415" cy="3048000"/>
          </a:xfrm>
          <a:prstGeom prst="rect">
            <a:avLst/>
          </a:prstGeom>
        </p:spPr>
      </p:pic>
      <p:pic>
        <p:nvPicPr>
          <p:cNvPr id="8" name="Picture 7" descr="Ask if a patron is younger that 13 OR if a patron is older than 64.&#10;" title="Correct logic that provides a discount for young and old movie patr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510312"/>
            <a:ext cx="4222924" cy="2846038"/>
          </a:xfrm>
          <a:prstGeom prst="rect">
            <a:avLst/>
          </a:prstGeom>
        </p:spPr>
      </p:pic>
      <p:sp>
        <p:nvSpPr>
          <p:cNvPr id="6" name="Slide Number Placeholder 4"/>
          <p:cNvSpPr>
            <a:spLocks noGrp="1"/>
          </p:cNvSpPr>
          <p:nvPr>
            <p:ph type="sldNum" sz="quarter" idx="10"/>
          </p:nvPr>
        </p:nvSpPr>
        <p:spPr/>
        <p:txBody>
          <a:bodyPr/>
          <a:lstStyle/>
          <a:p>
            <a:pPr>
              <a:defRPr/>
            </a:pPr>
            <a:fld id="{A9CED360-0D74-4A6B-A274-0BA058B7DF8F}" type="slidenum">
              <a:rPr lang="en-US"/>
              <a:pPr>
                <a:defRPr/>
              </a:pPr>
              <a:t>32</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Avoiding Common Errors </a:t>
            </a:r>
            <a:br>
              <a:rPr lang="en-US" dirty="0" smtClean="0"/>
            </a:br>
            <a:r>
              <a:rPr lang="en-US" dirty="0" smtClean="0"/>
              <a:t>in an OR Selection </a:t>
            </a:r>
            <a:r>
              <a:rPr lang="en-US" sz="1200" dirty="0" smtClean="0"/>
              <a:t>(continued -4)</a:t>
            </a:r>
          </a:p>
        </p:txBody>
      </p:sp>
      <p:pic>
        <p:nvPicPr>
          <p:cNvPr id="2" name="Picture 1" descr="Do not ask if patron is over 12 OR under 65 because every patron is over 12 or under 65. For example, a&#10;90-year-old is over 12 and a 3-year-old is under 65." title="ncorrect logic that attempts to charge full price for patrons whose age is over 12 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640820"/>
            <a:ext cx="4109884" cy="3280999"/>
          </a:xfrm>
          <a:prstGeom prst="rect">
            <a:avLst/>
          </a:prstGeom>
        </p:spPr>
      </p:pic>
      <p:pic>
        <p:nvPicPr>
          <p:cNvPr id="8" name="Picture 7" descr="Ask is patron is older that 12 AND younger that 65 to charge for a full price ticket" title="Correct logic that charges full price for patrons whose age is over 12 and under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7084" y="3434168"/>
            <a:ext cx="4119716" cy="2741862"/>
          </a:xfrm>
          <a:prstGeom prst="rect">
            <a:avLst/>
          </a:prstGeom>
        </p:spPr>
      </p:pic>
      <p:sp>
        <p:nvSpPr>
          <p:cNvPr id="6" name="Slide Number Placeholder 4"/>
          <p:cNvSpPr>
            <a:spLocks noGrp="1"/>
          </p:cNvSpPr>
          <p:nvPr>
            <p:ph type="sldNum" sz="quarter" idx="10"/>
          </p:nvPr>
        </p:nvSpPr>
        <p:spPr/>
        <p:txBody>
          <a:bodyPr/>
          <a:lstStyle/>
          <a:p>
            <a:pPr>
              <a:defRPr/>
            </a:pPr>
            <a:fld id="{8C3D2B8C-6B70-470D-9011-4EB0EC994E8D}" type="slidenum">
              <a:rPr lang="en-US"/>
              <a:pPr>
                <a:defRPr/>
              </a:pPr>
              <a:t>33</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Understanding NOT Logic</a:t>
            </a:r>
          </a:p>
        </p:txBody>
      </p:sp>
      <p:sp>
        <p:nvSpPr>
          <p:cNvPr id="47107" name="Rectangle 3"/>
          <p:cNvSpPr>
            <a:spLocks noGrp="1" noChangeArrowheads="1"/>
          </p:cNvSpPr>
          <p:nvPr>
            <p:ph idx="1"/>
          </p:nvPr>
        </p:nvSpPr>
        <p:spPr>
          <a:xfrm>
            <a:off x="457200" y="1676400"/>
            <a:ext cx="8077200" cy="4572000"/>
          </a:xfrm>
        </p:spPr>
        <p:txBody>
          <a:bodyPr/>
          <a:lstStyle/>
          <a:p>
            <a:pPr eaLnBrk="1" hangingPunct="1"/>
            <a:r>
              <a:rPr lang="en-US" dirty="0" smtClean="0"/>
              <a:t>The</a:t>
            </a:r>
            <a:r>
              <a:rPr lang="en-US" b="1" dirty="0" smtClean="0"/>
              <a:t> NOT operator</a:t>
            </a:r>
          </a:p>
          <a:p>
            <a:pPr lvl="1" eaLnBrk="1" hangingPunct="1"/>
            <a:r>
              <a:rPr lang="en-US" dirty="0" smtClean="0"/>
              <a:t>Reverses </a:t>
            </a:r>
            <a:r>
              <a:rPr lang="en-US" dirty="0"/>
              <a:t>the meaning of a Boolean </a:t>
            </a:r>
            <a:r>
              <a:rPr lang="en-US" dirty="0" smtClean="0"/>
              <a:t>expression</a:t>
            </a:r>
          </a:p>
          <a:p>
            <a:pPr marL="800100" lvl="2" indent="0">
              <a:buNone/>
            </a:pPr>
            <a:r>
              <a:rPr lang="en-US" sz="2200" dirty="0"/>
              <a:t>if NOT (age &lt; 18) then</a:t>
            </a:r>
          </a:p>
          <a:p>
            <a:pPr marL="800100" lvl="2" indent="0">
              <a:buNone/>
            </a:pPr>
            <a:r>
              <a:rPr lang="en-US" sz="2200" dirty="0"/>
              <a:t>   output "Can register to vote"</a:t>
            </a:r>
          </a:p>
          <a:p>
            <a:pPr marL="800100" lvl="2" indent="0">
              <a:buNone/>
            </a:pPr>
            <a:r>
              <a:rPr lang="en-US" sz="2200" dirty="0" err="1"/>
              <a:t>Endif</a:t>
            </a:r>
            <a:endParaRPr lang="en-US" sz="2200" dirty="0"/>
          </a:p>
          <a:p>
            <a:pPr lvl="1" eaLnBrk="1" hangingPunct="1"/>
            <a:r>
              <a:rPr lang="en-US" dirty="0" smtClean="0"/>
              <a:t>If NOT true, it is false</a:t>
            </a:r>
          </a:p>
          <a:p>
            <a:pPr lvl="1" eaLnBrk="1" hangingPunct="1"/>
            <a:r>
              <a:rPr lang="en-US" dirty="0" smtClean="0"/>
              <a:t>If NOT false, it is true</a:t>
            </a:r>
          </a:p>
          <a:p>
            <a:pPr lvl="1" eaLnBrk="1" hangingPunct="1"/>
            <a:r>
              <a:rPr lang="en-US" dirty="0"/>
              <a:t>Is a unary </a:t>
            </a:r>
            <a:r>
              <a:rPr lang="en-US" dirty="0" smtClean="0"/>
              <a:t>operator</a:t>
            </a:r>
          </a:p>
          <a:p>
            <a:pPr lvl="2" eaLnBrk="1" hangingPunct="1"/>
            <a:r>
              <a:rPr lang="en-US" sz="2200" dirty="0" smtClean="0"/>
              <a:t>Takes only one operator</a:t>
            </a:r>
            <a:endParaRPr lang="en-US" sz="2200" dirty="0"/>
          </a:p>
          <a:p>
            <a:pPr lvl="1" eaLnBrk="1" hangingPunct="1"/>
            <a:endParaRPr lang="en-US" dirty="0" smtClean="0"/>
          </a:p>
          <a:p>
            <a:pPr lvl="1" eaLnBrk="1" hangingPunct="1"/>
            <a:endParaRPr lang="en-US" dirty="0" smtClean="0"/>
          </a:p>
        </p:txBody>
      </p:sp>
      <p:sp>
        <p:nvSpPr>
          <p:cNvPr id="5" name="Slide Number Placeholder 4"/>
          <p:cNvSpPr>
            <a:spLocks noGrp="1"/>
          </p:cNvSpPr>
          <p:nvPr>
            <p:ph type="sldNum" sz="quarter" idx="10"/>
          </p:nvPr>
        </p:nvSpPr>
        <p:spPr/>
        <p:txBody>
          <a:bodyPr/>
          <a:lstStyle/>
          <a:p>
            <a:pPr>
              <a:defRPr/>
            </a:pPr>
            <a:fld id="{CE062C4F-F702-4CD4-9178-CD4370EE0C37}" type="slidenum">
              <a:rPr lang="en-US"/>
              <a:pPr>
                <a:defRPr/>
              </a:pPr>
              <a:t>34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617275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Avoiding a Common Error </a:t>
            </a:r>
            <a:br>
              <a:rPr lang="en-US" dirty="0" smtClean="0"/>
            </a:br>
            <a:r>
              <a:rPr lang="en-US" dirty="0" smtClean="0"/>
              <a:t>in a </a:t>
            </a:r>
            <a:r>
              <a:rPr lang="en-US" dirty="0" smtClean="0">
                <a:cs typeface="Courier New" pitchFamily="49" charset="0"/>
              </a:rPr>
              <a:t>NOT </a:t>
            </a:r>
            <a:r>
              <a:rPr lang="en-US" dirty="0" smtClean="0"/>
              <a:t>Expression</a:t>
            </a:r>
          </a:p>
        </p:txBody>
      </p:sp>
      <p:sp>
        <p:nvSpPr>
          <p:cNvPr id="40963" name="Rectangle 3"/>
          <p:cNvSpPr>
            <a:spLocks noGrp="1" noChangeArrowheads="1"/>
          </p:cNvSpPr>
          <p:nvPr>
            <p:ph idx="1"/>
          </p:nvPr>
        </p:nvSpPr>
        <p:spPr>
          <a:xfrm>
            <a:off x="-12970" y="1524000"/>
            <a:ext cx="9144000" cy="4572000"/>
          </a:xfrm>
        </p:spPr>
        <p:txBody>
          <a:bodyPr/>
          <a:lstStyle/>
          <a:p>
            <a:pPr eaLnBrk="1" hangingPunct="1"/>
            <a:r>
              <a:rPr lang="en-US" dirty="0" smtClean="0"/>
              <a:t>Be </a:t>
            </a:r>
            <a:r>
              <a:rPr lang="en-US" dirty="0"/>
              <a:t>careful not to create trivial expressions </a:t>
            </a:r>
            <a:endParaRPr lang="en-US" dirty="0" smtClean="0"/>
          </a:p>
          <a:p>
            <a:pPr eaLnBrk="1" hangingPunct="1"/>
            <a:r>
              <a:rPr lang="en-US" sz="2800" dirty="0" smtClean="0"/>
              <a:t>Incorrect code:</a:t>
            </a:r>
          </a:p>
          <a:p>
            <a:pPr marL="457200" lvl="1" indent="0">
              <a:buNone/>
            </a:pPr>
            <a:r>
              <a:rPr lang="en-US" dirty="0" smtClean="0"/>
              <a:t>if </a:t>
            </a:r>
            <a:r>
              <a:rPr lang="en-US" dirty="0"/>
              <a:t>NOT </a:t>
            </a:r>
            <a:r>
              <a:rPr lang="en-US" dirty="0" smtClean="0"/>
              <a:t>(</a:t>
            </a:r>
            <a:r>
              <a:rPr lang="en-US" dirty="0" err="1" smtClean="0"/>
              <a:t>employeeDept</a:t>
            </a:r>
            <a:r>
              <a:rPr lang="en-US" dirty="0" smtClean="0"/>
              <a:t> </a:t>
            </a:r>
            <a:r>
              <a:rPr lang="en-US" dirty="0"/>
              <a:t>= </a:t>
            </a:r>
            <a:r>
              <a:rPr lang="en-US" dirty="0" smtClean="0"/>
              <a:t>1) OR </a:t>
            </a:r>
            <a:r>
              <a:rPr lang="en-US" dirty="0"/>
              <a:t>NOT </a:t>
            </a:r>
            <a:r>
              <a:rPr lang="en-US" dirty="0" smtClean="0"/>
              <a:t>(</a:t>
            </a:r>
            <a:r>
              <a:rPr lang="en-US" dirty="0" err="1" smtClean="0"/>
              <a:t>employeeDept</a:t>
            </a:r>
            <a:r>
              <a:rPr lang="en-US" dirty="0" smtClean="0"/>
              <a:t> </a:t>
            </a:r>
            <a:r>
              <a:rPr lang="en-US" dirty="0"/>
              <a:t>= </a:t>
            </a:r>
            <a:r>
              <a:rPr lang="en-US" dirty="0" smtClean="0"/>
              <a:t>2) </a:t>
            </a:r>
            <a:r>
              <a:rPr lang="en-US" dirty="0"/>
              <a:t>then</a:t>
            </a:r>
          </a:p>
          <a:p>
            <a:pPr marL="457200" lvl="1" indent="0">
              <a:buNone/>
            </a:pPr>
            <a:r>
              <a:rPr lang="en-US" dirty="0"/>
              <a:t> </a:t>
            </a:r>
            <a:r>
              <a:rPr lang="en-US" dirty="0" smtClean="0"/>
              <a:t>   output </a:t>
            </a:r>
            <a:r>
              <a:rPr lang="en-US" dirty="0"/>
              <a:t>"Employee is not in Department 1 or 2“</a:t>
            </a:r>
          </a:p>
          <a:p>
            <a:pPr marL="457200" lvl="1" indent="0">
              <a:buNone/>
            </a:pPr>
            <a:r>
              <a:rPr lang="en-US" dirty="0" err="1" smtClean="0"/>
              <a:t>Endif</a:t>
            </a:r>
            <a:endParaRPr lang="en-US" dirty="0" smtClean="0"/>
          </a:p>
          <a:p>
            <a:pPr eaLnBrk="1" hangingPunct="1"/>
            <a:r>
              <a:rPr lang="en-US" dirty="0"/>
              <a:t>Correct code</a:t>
            </a:r>
            <a:r>
              <a:rPr lang="en-US" dirty="0" smtClean="0"/>
              <a:t>:</a:t>
            </a:r>
            <a:r>
              <a:rPr lang="en-US" sz="2800" dirty="0" smtClean="0"/>
              <a:t/>
            </a:r>
            <a:br>
              <a:rPr lang="en-US" sz="2800" dirty="0" smtClean="0"/>
            </a:br>
            <a:r>
              <a:rPr lang="en-US" sz="2400" dirty="0" smtClean="0"/>
              <a:t>if </a:t>
            </a:r>
            <a:r>
              <a:rPr lang="en-US" sz="2400" dirty="0"/>
              <a:t>NOT (</a:t>
            </a:r>
            <a:r>
              <a:rPr lang="en-US" sz="2400" dirty="0" err="1"/>
              <a:t>employeeDept</a:t>
            </a:r>
            <a:r>
              <a:rPr lang="en-US" sz="2400" dirty="0"/>
              <a:t> = 1 OR </a:t>
            </a:r>
            <a:r>
              <a:rPr lang="en-US" sz="2400" dirty="0" err="1"/>
              <a:t>employeeDept</a:t>
            </a:r>
            <a:r>
              <a:rPr lang="en-US" sz="2400" dirty="0"/>
              <a:t> = 2) then</a:t>
            </a:r>
          </a:p>
          <a:p>
            <a:pPr marL="457200" lvl="1" indent="0">
              <a:buNone/>
            </a:pPr>
            <a:r>
              <a:rPr lang="en-US" dirty="0"/>
              <a:t>   output "Employee is not in Department 1 or 2"</a:t>
            </a:r>
          </a:p>
          <a:p>
            <a:pPr marL="457200" lvl="1" indent="0">
              <a:buNone/>
            </a:pPr>
            <a:r>
              <a:rPr lang="en-US" dirty="0" err="1"/>
              <a:t>endif</a:t>
            </a:r>
            <a:endParaRPr lang="en-US" dirty="0"/>
          </a:p>
        </p:txBody>
      </p:sp>
      <p:sp>
        <p:nvSpPr>
          <p:cNvPr id="5" name="Slide Number Placeholder 4"/>
          <p:cNvSpPr>
            <a:spLocks noGrp="1"/>
          </p:cNvSpPr>
          <p:nvPr>
            <p:ph type="sldNum" sz="quarter" idx="10"/>
          </p:nvPr>
        </p:nvSpPr>
        <p:spPr/>
        <p:txBody>
          <a:bodyPr/>
          <a:lstStyle/>
          <a:p>
            <a:pPr>
              <a:defRPr/>
            </a:pPr>
            <a:fld id="{82A28D6E-E94B-487A-A511-8BAA3AAAC971}" type="slidenum">
              <a:rPr lang="en-US"/>
              <a:pPr>
                <a:defRPr/>
              </a:pPr>
              <a:t>35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365827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Making Selections Within Ranges</a:t>
            </a:r>
          </a:p>
        </p:txBody>
      </p:sp>
      <p:sp>
        <p:nvSpPr>
          <p:cNvPr id="47107" name="Rectangle 3"/>
          <p:cNvSpPr>
            <a:spLocks noGrp="1" noChangeArrowheads="1"/>
          </p:cNvSpPr>
          <p:nvPr>
            <p:ph idx="1"/>
          </p:nvPr>
        </p:nvSpPr>
        <p:spPr>
          <a:xfrm>
            <a:off x="457200" y="1676400"/>
            <a:ext cx="8077200" cy="4572000"/>
          </a:xfrm>
        </p:spPr>
        <p:txBody>
          <a:bodyPr/>
          <a:lstStyle/>
          <a:p>
            <a:pPr eaLnBrk="1" hangingPunct="1"/>
            <a:r>
              <a:rPr lang="en-US" b="1" dirty="0" smtClean="0"/>
              <a:t>Range check</a:t>
            </a:r>
          </a:p>
          <a:p>
            <a:pPr lvl="1" eaLnBrk="1" hangingPunct="1"/>
            <a:r>
              <a:rPr lang="en-US" sz="2800" dirty="0" smtClean="0"/>
              <a:t>Compare a variable to a series of values between limits</a:t>
            </a:r>
          </a:p>
          <a:p>
            <a:pPr eaLnBrk="1" hangingPunct="1"/>
            <a:r>
              <a:rPr lang="en-US" dirty="0" smtClean="0"/>
              <a:t>Use the lowest or highest value in each range</a:t>
            </a:r>
          </a:p>
          <a:p>
            <a:pPr eaLnBrk="1" hangingPunct="1"/>
            <a:r>
              <a:rPr lang="en-US" dirty="0" smtClean="0"/>
              <a:t>Adjust the question logic when using highest versus lowest values</a:t>
            </a:r>
          </a:p>
          <a:p>
            <a:pPr eaLnBrk="1" hangingPunct="1"/>
            <a:r>
              <a:rPr lang="en-US" dirty="0" smtClean="0"/>
              <a:t>Should end points of the range be included?</a:t>
            </a:r>
          </a:p>
          <a:p>
            <a:pPr lvl="1" eaLnBrk="1" hangingPunct="1"/>
            <a:r>
              <a:rPr lang="en-US" sz="2800" dirty="0" smtClean="0"/>
              <a:t>Yes: use </a:t>
            </a:r>
            <a:r>
              <a:rPr lang="en-US" sz="2800" dirty="0" smtClean="0">
                <a:latin typeface="Courier New" pitchFamily="49" charset="0"/>
                <a:cs typeface="Courier New" pitchFamily="49" charset="0"/>
              </a:rPr>
              <a:t>&gt;=</a:t>
            </a:r>
            <a:r>
              <a:rPr lang="en-US" sz="2800" dirty="0" smtClean="0"/>
              <a:t> or </a:t>
            </a:r>
            <a:r>
              <a:rPr lang="en-US" sz="2800" dirty="0" smtClean="0">
                <a:latin typeface="Courier New" pitchFamily="49" charset="0"/>
                <a:cs typeface="Courier New" pitchFamily="49" charset="0"/>
              </a:rPr>
              <a:t>&lt;=</a:t>
            </a:r>
          </a:p>
          <a:p>
            <a:pPr lvl="1" eaLnBrk="1" hangingPunct="1"/>
            <a:r>
              <a:rPr lang="en-US" sz="2800" dirty="0" smtClean="0"/>
              <a:t>No: use </a:t>
            </a:r>
            <a:r>
              <a:rPr lang="en-US" sz="2800" dirty="0" smtClean="0">
                <a:latin typeface="Courier New" pitchFamily="49" charset="0"/>
                <a:cs typeface="Courier New" pitchFamily="49" charset="0"/>
              </a:rPr>
              <a:t>&lt;</a:t>
            </a:r>
            <a:r>
              <a:rPr lang="en-US" sz="2800" dirty="0" smtClean="0"/>
              <a:t> or </a:t>
            </a:r>
            <a:r>
              <a:rPr lang="en-US" sz="2800" dirty="0" smtClean="0">
                <a:latin typeface="Courier New" pitchFamily="49" charset="0"/>
                <a:cs typeface="Courier New" pitchFamily="49" charset="0"/>
              </a:rPr>
              <a:t>&gt;</a:t>
            </a:r>
          </a:p>
        </p:txBody>
      </p:sp>
      <p:sp>
        <p:nvSpPr>
          <p:cNvPr id="5" name="Slide Number Placeholder 4"/>
          <p:cNvSpPr>
            <a:spLocks noGrp="1"/>
          </p:cNvSpPr>
          <p:nvPr>
            <p:ph type="sldNum" sz="quarter" idx="10"/>
          </p:nvPr>
        </p:nvSpPr>
        <p:spPr/>
        <p:txBody>
          <a:bodyPr/>
          <a:lstStyle/>
          <a:p>
            <a:pPr>
              <a:defRPr/>
            </a:pPr>
            <a:fld id="{CE062C4F-F702-4CD4-9178-CD4370EE0C37}" type="slidenum">
              <a:rPr lang="en-US"/>
              <a:pPr>
                <a:defRPr/>
              </a:pPr>
              <a:t>36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76200"/>
            <a:ext cx="8077200" cy="1371600"/>
          </a:xfrm>
        </p:spPr>
        <p:txBody>
          <a:bodyPr/>
          <a:lstStyle/>
          <a:p>
            <a:pPr eaLnBrk="1" hangingPunct="1"/>
            <a:r>
              <a:rPr lang="en-US" dirty="0" smtClean="0"/>
              <a:t>Making Selections Within Ranges </a:t>
            </a:r>
            <a:r>
              <a:rPr lang="en-US" sz="1200" dirty="0" smtClean="0"/>
              <a:t>(continued -1)</a:t>
            </a:r>
          </a:p>
        </p:txBody>
      </p:sp>
      <p:pic>
        <p:nvPicPr>
          <p:cNvPr id="2" name="Picture 1" descr="If items ordered are:&#10;  10 or fewer the discount rate is 0%&#10;  11 to 24 the discount rate is 10%&#10;  25 to 50 the discount rate is 15%&#10;  51 or more the discount rate is 20%" title="Discount rates based 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691419"/>
            <a:ext cx="3515704" cy="4650183"/>
          </a:xfrm>
          <a:prstGeom prst="rect">
            <a:avLst/>
          </a:prstGeom>
        </p:spPr>
      </p:pic>
      <p:sp>
        <p:nvSpPr>
          <p:cNvPr id="6" name="Slide Number Placeholder 4"/>
          <p:cNvSpPr>
            <a:spLocks noGrp="1"/>
          </p:cNvSpPr>
          <p:nvPr>
            <p:ph type="sldNum" sz="quarter" idx="10"/>
          </p:nvPr>
        </p:nvSpPr>
        <p:spPr>
          <a:xfrm>
            <a:off x="6381750" y="6169997"/>
            <a:ext cx="2133600" cy="365125"/>
          </a:xfrm>
        </p:spPr>
        <p:txBody>
          <a:bodyPr/>
          <a:lstStyle/>
          <a:p>
            <a:pPr>
              <a:defRPr/>
            </a:pPr>
            <a:fld id="{4CB58E4B-5592-4C86-BF33-43EEF85814E4}" type="slidenum">
              <a:rPr lang="en-US"/>
              <a:pPr>
                <a:defRPr/>
              </a:pPr>
              <a:t>37</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76200"/>
            <a:ext cx="8077200" cy="1371600"/>
          </a:xfrm>
        </p:spPr>
        <p:txBody>
          <a:bodyPr/>
          <a:lstStyle/>
          <a:p>
            <a:pPr eaLnBrk="1" hangingPunct="1"/>
            <a:r>
              <a:rPr lang="en-US" dirty="0" smtClean="0"/>
              <a:t>Making Selections Within Ranges </a:t>
            </a:r>
            <a:r>
              <a:rPr lang="en-US" sz="1200" dirty="0" smtClean="0"/>
              <a:t>(continued -2)</a:t>
            </a:r>
          </a:p>
        </p:txBody>
      </p:sp>
      <p:pic>
        <p:nvPicPr>
          <p:cNvPr id="7" name="Picture 6" descr="If itemsOrdered &lt;= 10 then&#10;    discount = 0%&#10;else&#10;     If itemsOrdered &lt;= 24 then&#10;          discount = 10%&#10;     else&#10;         If itemsOrdered &lt;= 50 then&#10;              discount = 15%&#10;         else&#10;               discount = 20%&#10;         endif&#10;      endif&#10;endif&#10;" title="Flowchart and pseudocode of logic that selects correct discount based on items ord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4110" y="1350515"/>
            <a:ext cx="4335780" cy="5079057"/>
          </a:xfrm>
          <a:prstGeom prst="rect">
            <a:avLst/>
          </a:prstGeom>
        </p:spPr>
      </p:pic>
      <p:sp>
        <p:nvSpPr>
          <p:cNvPr id="6" name="Slide Number Placeholder 4"/>
          <p:cNvSpPr>
            <a:spLocks noGrp="1"/>
          </p:cNvSpPr>
          <p:nvPr>
            <p:ph type="sldNum" sz="quarter" idx="10"/>
          </p:nvPr>
        </p:nvSpPr>
        <p:spPr>
          <a:xfrm>
            <a:off x="6381750" y="6169997"/>
            <a:ext cx="2133600" cy="365125"/>
          </a:xfrm>
        </p:spPr>
        <p:txBody>
          <a:bodyPr/>
          <a:lstStyle/>
          <a:p>
            <a:pPr>
              <a:defRPr/>
            </a:pPr>
            <a:fld id="{4CB58E4B-5592-4C86-BF33-43EEF85814E4}" type="slidenum">
              <a:rPr lang="en-US"/>
              <a:pPr>
                <a:defRPr/>
              </a:pPr>
              <a:t>38</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595064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smtClean="0"/>
              <a:t>Avoiding Common Errors When Using Range Checks</a:t>
            </a:r>
          </a:p>
        </p:txBody>
      </p:sp>
      <p:sp>
        <p:nvSpPr>
          <p:cNvPr id="50179" name="Rectangle 3"/>
          <p:cNvSpPr>
            <a:spLocks noGrp="1" noChangeArrowheads="1"/>
          </p:cNvSpPr>
          <p:nvPr>
            <p:ph idx="1"/>
          </p:nvPr>
        </p:nvSpPr>
        <p:spPr>
          <a:xfrm>
            <a:off x="457200" y="1828800"/>
            <a:ext cx="8077200" cy="4343400"/>
          </a:xfrm>
        </p:spPr>
        <p:txBody>
          <a:bodyPr/>
          <a:lstStyle/>
          <a:p>
            <a:pPr eaLnBrk="1" hangingPunct="1"/>
            <a:r>
              <a:rPr lang="en-US" sz="3200" dirty="0" smtClean="0"/>
              <a:t>Avoid a </a:t>
            </a:r>
            <a:r>
              <a:rPr lang="en-US" sz="3200" b="1" dirty="0" smtClean="0"/>
              <a:t>dead </a:t>
            </a:r>
            <a:r>
              <a:rPr lang="en-US" sz="3200" dirty="0" smtClean="0"/>
              <a:t>or </a:t>
            </a:r>
            <a:r>
              <a:rPr lang="en-US" sz="3200" b="1" dirty="0" smtClean="0"/>
              <a:t>unreachable path</a:t>
            </a:r>
          </a:p>
          <a:p>
            <a:pPr lvl="1" eaLnBrk="1" hangingPunct="1"/>
            <a:r>
              <a:rPr lang="en-US" sz="3200" dirty="0" smtClean="0"/>
              <a:t>Don’t check for values that can never occur</a:t>
            </a:r>
          </a:p>
          <a:p>
            <a:pPr lvl="1" eaLnBrk="1" hangingPunct="1"/>
            <a:r>
              <a:rPr lang="en-US" sz="3200" dirty="0" smtClean="0"/>
              <a:t>Requires some prior knowledge of the data</a:t>
            </a:r>
          </a:p>
          <a:p>
            <a:pPr eaLnBrk="1" hangingPunct="1"/>
            <a:r>
              <a:rPr lang="en-US" sz="3200" dirty="0" smtClean="0"/>
              <a:t>Never ask a question if there is only one possible outcome</a:t>
            </a:r>
          </a:p>
          <a:p>
            <a:pPr eaLnBrk="1" hangingPunct="1"/>
            <a:r>
              <a:rPr lang="en-US" sz="3200" dirty="0" smtClean="0"/>
              <a:t>Avoid testing the same range limit multiple times</a:t>
            </a:r>
          </a:p>
        </p:txBody>
      </p:sp>
      <p:sp>
        <p:nvSpPr>
          <p:cNvPr id="5" name="Slide Number Placeholder 4"/>
          <p:cNvSpPr>
            <a:spLocks noGrp="1"/>
          </p:cNvSpPr>
          <p:nvPr>
            <p:ph type="sldNum" sz="quarter" idx="10"/>
          </p:nvPr>
        </p:nvSpPr>
        <p:spPr/>
        <p:txBody>
          <a:bodyPr/>
          <a:lstStyle/>
          <a:p>
            <a:pPr>
              <a:defRPr/>
            </a:pPr>
            <a:fld id="{BAAA174D-0844-4295-890E-DDB399BED6CA}" type="slidenum">
              <a:rPr lang="en-US"/>
              <a:pPr>
                <a:defRPr/>
              </a:pPr>
              <a:t>39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smtClean="0"/>
              <a:t>The Selection Structure </a:t>
            </a:r>
            <a:r>
              <a:rPr lang="en-US" sz="1200" dirty="0" smtClean="0"/>
              <a:t>(continued -1)</a:t>
            </a:r>
          </a:p>
        </p:txBody>
      </p:sp>
      <p:sp>
        <p:nvSpPr>
          <p:cNvPr id="16387" name="Rectangle 3"/>
          <p:cNvSpPr>
            <a:spLocks noGrp="1" noChangeArrowheads="1"/>
          </p:cNvSpPr>
          <p:nvPr>
            <p:ph idx="1"/>
          </p:nvPr>
        </p:nvSpPr>
        <p:spPr>
          <a:xfrm>
            <a:off x="457200" y="1828800"/>
            <a:ext cx="8229600" cy="4297363"/>
          </a:xfrm>
        </p:spPr>
        <p:txBody>
          <a:bodyPr/>
          <a:lstStyle/>
          <a:p>
            <a:pPr eaLnBrk="1" hangingPunct="1"/>
            <a:r>
              <a:rPr lang="en-US" dirty="0" smtClean="0"/>
              <a:t>Dual-alternative (or binary) selection structure</a:t>
            </a:r>
          </a:p>
          <a:p>
            <a:pPr lvl="1" eaLnBrk="1" hangingPunct="1"/>
            <a:r>
              <a:rPr lang="en-US" dirty="0" smtClean="0"/>
              <a:t>Provides an action for each of two possible outcomes</a:t>
            </a:r>
          </a:p>
        </p:txBody>
      </p:sp>
      <p:pic>
        <p:nvPicPr>
          <p:cNvPr id="2" name="Picture 1" descr="Depending on the evaluation of the Boolean expression in the decision symbol, the logical flow proceeds either to the left branch of the structure or to the right. The choices are mutually exclusive; that is, the logic can flow to only one of the two alternatives, never to both. This form of the selection structure is an if-then-else selection." title="The dual-alternative selection struc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0166" y="2873004"/>
            <a:ext cx="3763634" cy="3801586"/>
          </a:xfrm>
          <a:prstGeom prst="rect">
            <a:avLst/>
          </a:prstGeom>
        </p:spPr>
      </p:pic>
      <p:sp>
        <p:nvSpPr>
          <p:cNvPr id="7" name="Slide Number Placeholder 4"/>
          <p:cNvSpPr>
            <a:spLocks noGrp="1"/>
          </p:cNvSpPr>
          <p:nvPr>
            <p:ph type="sldNum" sz="quarter" idx="10"/>
          </p:nvPr>
        </p:nvSpPr>
        <p:spPr/>
        <p:txBody>
          <a:bodyPr/>
          <a:lstStyle/>
          <a:p>
            <a:pPr>
              <a:defRPr/>
            </a:pPr>
            <a:fld id="{1530A854-3FAF-424C-A317-AA235A03443B}" type="slidenum">
              <a:rPr lang="en-US"/>
              <a:pPr>
                <a:defRPr/>
              </a:pPr>
              <a:t>4</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a:t>Eliminating Dead Paths</a:t>
            </a:r>
            <a:endParaRPr lang="en-US" sz="1400" dirty="0"/>
          </a:p>
        </p:txBody>
      </p:sp>
      <p:pic>
        <p:nvPicPr>
          <p:cNvPr id="6" name="Picture 5" descr="If you know that items ordered is not less than or equal to 10, not less than or equal to 24, and not less than or equal to 50, then items ordered must be greater than 50.&#10;Asking whether items ordered is greater than 50 is a waste of time;" title="Inefficient range selection including unreachable pat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227289"/>
            <a:ext cx="3962400" cy="5440808"/>
          </a:xfrm>
          <a:prstGeom prst="rect">
            <a:avLst/>
          </a:prstGeom>
        </p:spPr>
      </p:pic>
      <p:sp>
        <p:nvSpPr>
          <p:cNvPr id="5" name="Slide Number Placeholder 4"/>
          <p:cNvSpPr>
            <a:spLocks noGrp="1"/>
          </p:cNvSpPr>
          <p:nvPr>
            <p:ph type="sldNum" sz="quarter" idx="10"/>
          </p:nvPr>
        </p:nvSpPr>
        <p:spPr/>
        <p:txBody>
          <a:bodyPr/>
          <a:lstStyle/>
          <a:p>
            <a:pPr>
              <a:defRPr/>
            </a:pPr>
            <a:fld id="{BAAA174D-0844-4295-890E-DDB399BED6CA}" type="slidenum">
              <a:rPr lang="en-US"/>
              <a:pPr>
                <a:defRPr/>
              </a:pPr>
              <a:t>40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4240110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a:t>Avoid Testing the Same Range Limit Multiple Times</a:t>
            </a:r>
            <a:endParaRPr lang="en-US" sz="1400" dirty="0"/>
          </a:p>
        </p:txBody>
      </p:sp>
      <p:pic>
        <p:nvPicPr>
          <p:cNvPr id="7" name="Picture 6" descr="You are wasting computer time with a trivial decision that tests a range limit that has already been tested." title="Inefficient range selection including unnecessary ques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8918" y="1487905"/>
            <a:ext cx="3941764" cy="5081231"/>
          </a:xfrm>
          <a:prstGeom prst="rect">
            <a:avLst/>
          </a:prstGeom>
        </p:spPr>
      </p:pic>
      <p:sp>
        <p:nvSpPr>
          <p:cNvPr id="5" name="Slide Number Placeholder 4"/>
          <p:cNvSpPr>
            <a:spLocks noGrp="1"/>
          </p:cNvSpPr>
          <p:nvPr>
            <p:ph type="sldNum" sz="quarter" idx="10"/>
          </p:nvPr>
        </p:nvSpPr>
        <p:spPr/>
        <p:txBody>
          <a:bodyPr/>
          <a:lstStyle/>
          <a:p>
            <a:pPr>
              <a:defRPr/>
            </a:pPr>
            <a:fld id="{BAAA174D-0844-4295-890E-DDB399BED6CA}" type="slidenum">
              <a:rPr lang="en-US"/>
              <a:pPr>
                <a:defRPr/>
              </a:pPr>
              <a:t>41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427022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28600"/>
            <a:ext cx="9144000" cy="11430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a:t>
            </a:r>
          </a:p>
        </p:txBody>
      </p:sp>
      <p:sp>
        <p:nvSpPr>
          <p:cNvPr id="51203" name="Rectangle 3"/>
          <p:cNvSpPr>
            <a:spLocks noGrp="1" noChangeArrowheads="1"/>
          </p:cNvSpPr>
          <p:nvPr>
            <p:ph idx="1"/>
          </p:nvPr>
        </p:nvSpPr>
        <p:spPr>
          <a:xfrm>
            <a:off x="533400" y="1524000"/>
            <a:ext cx="8077200" cy="4572000"/>
          </a:xfrm>
        </p:spPr>
        <p:txBody>
          <a:bodyPr/>
          <a:lstStyle/>
          <a:p>
            <a:pPr eaLnBrk="1" hangingPunct="1"/>
            <a:r>
              <a:rPr lang="en-US" dirty="0" smtClean="0"/>
              <a:t>Combine multiple </a:t>
            </a:r>
            <a:r>
              <a:rPr lang="en-US" dirty="0" smtClean="0">
                <a:latin typeface="Courier New" pitchFamily="49" charset="0"/>
              </a:rPr>
              <a:t>AND</a:t>
            </a:r>
            <a:r>
              <a:rPr lang="en-US" dirty="0" smtClean="0"/>
              <a:t> </a:t>
            </a:r>
            <a:r>
              <a:rPr lang="en-US" dirty="0" err="1" smtClean="0"/>
              <a:t>and</a:t>
            </a:r>
            <a:r>
              <a:rPr lang="en-US" dirty="0" smtClean="0"/>
              <a:t> </a:t>
            </a:r>
            <a:r>
              <a:rPr lang="en-US" dirty="0" smtClean="0">
                <a:latin typeface="Courier New" pitchFamily="49" charset="0"/>
              </a:rPr>
              <a:t>OR</a:t>
            </a:r>
            <a:r>
              <a:rPr lang="en-US" dirty="0" smtClean="0"/>
              <a:t> operators in an expression</a:t>
            </a:r>
          </a:p>
          <a:p>
            <a:pPr eaLnBrk="1" hangingPunct="1"/>
            <a:r>
              <a:rPr lang="en-US" dirty="0" smtClean="0"/>
              <a:t>When multiple conditions must all be true, use multiple </a:t>
            </a:r>
            <a:r>
              <a:rPr lang="en-US" dirty="0" smtClean="0">
                <a:latin typeface="Courier New" pitchFamily="49" charset="0"/>
              </a:rPr>
              <a:t>AND</a:t>
            </a:r>
            <a:r>
              <a:rPr lang="en-US" dirty="0" smtClean="0"/>
              <a:t>s</a:t>
            </a:r>
          </a:p>
          <a:p>
            <a:pPr eaLnBrk="1" hangingPunct="1">
              <a:buFontTx/>
              <a:buNone/>
            </a:pPr>
            <a:r>
              <a:rPr lang="en-US" dirty="0" smtClean="0">
                <a:latin typeface="Courier New" pitchFamily="49" charset="0"/>
              </a:rPr>
              <a:t>	</a:t>
            </a:r>
            <a:r>
              <a:rPr lang="en-US" sz="2400" dirty="0" smtClean="0">
                <a:latin typeface="Courier New" pitchFamily="49" charset="0"/>
              </a:rPr>
              <a:t>if score1 &gt;= MIN_SCORE AND score2 &gt;= MIN_SCORE AND score 3 &gt;= MIN_SCORE then</a:t>
            </a:r>
          </a:p>
          <a:p>
            <a:pPr eaLnBrk="1" hangingPunct="1">
              <a:buFontTx/>
              <a:buNone/>
            </a:pPr>
            <a:r>
              <a:rPr lang="en-US" sz="2400" dirty="0" smtClean="0">
                <a:latin typeface="Courier New" pitchFamily="49" charset="0"/>
              </a:rPr>
              <a:t>		</a:t>
            </a:r>
            <a:r>
              <a:rPr lang="en-US" sz="2400" dirty="0" err="1" smtClean="0">
                <a:latin typeface="Courier New" pitchFamily="49" charset="0"/>
              </a:rPr>
              <a:t>classGrade</a:t>
            </a:r>
            <a:r>
              <a:rPr lang="en-US" sz="2400" dirty="0" smtClean="0">
                <a:latin typeface="Courier New" pitchFamily="49" charset="0"/>
              </a:rPr>
              <a:t> = "Pass"</a:t>
            </a:r>
          </a:p>
          <a:p>
            <a:pPr eaLnBrk="1" hangingPunct="1">
              <a:buFontTx/>
              <a:buNone/>
            </a:pPr>
            <a:r>
              <a:rPr lang="en-US" sz="2400" dirty="0" smtClean="0">
                <a:latin typeface="Courier New" pitchFamily="49" charset="0"/>
              </a:rPr>
              <a:t>	else </a:t>
            </a:r>
          </a:p>
          <a:p>
            <a:pPr eaLnBrk="1" hangingPunct="1">
              <a:buFontTx/>
              <a:buNone/>
            </a:pPr>
            <a:r>
              <a:rPr lang="en-US" sz="2400" dirty="0" smtClean="0">
                <a:latin typeface="Courier New" pitchFamily="49" charset="0"/>
              </a:rPr>
              <a:t>		</a:t>
            </a:r>
            <a:r>
              <a:rPr lang="en-US" sz="2400" dirty="0" err="1" smtClean="0">
                <a:latin typeface="Courier New" pitchFamily="49" charset="0"/>
              </a:rPr>
              <a:t>classGrade</a:t>
            </a:r>
            <a:r>
              <a:rPr lang="en-US" sz="2400" dirty="0" smtClean="0">
                <a:latin typeface="Courier New" pitchFamily="49" charset="0"/>
              </a:rPr>
              <a:t> = "Fail"</a:t>
            </a:r>
          </a:p>
          <a:p>
            <a:pPr eaLnBrk="1" hangingPunct="1">
              <a:buFontTx/>
              <a:buNone/>
            </a:pPr>
            <a:r>
              <a:rPr lang="en-US" sz="2400" dirty="0" smtClean="0">
                <a:latin typeface="Courier New" pitchFamily="49" charset="0"/>
              </a:rPr>
              <a:t>	</a:t>
            </a:r>
            <a:r>
              <a:rPr lang="en-US" sz="2400" dirty="0" err="1" smtClean="0">
                <a:latin typeface="Courier New" pitchFamily="49" charset="0"/>
              </a:rPr>
              <a:t>endif</a:t>
            </a:r>
            <a:endParaRPr lang="en-US" sz="2400" dirty="0" smtClean="0">
              <a:latin typeface="Courier New" pitchFamily="49" charset="0"/>
            </a:endParaRPr>
          </a:p>
        </p:txBody>
      </p:sp>
      <p:sp>
        <p:nvSpPr>
          <p:cNvPr id="5" name="Slide Number Placeholder 4"/>
          <p:cNvSpPr>
            <a:spLocks noGrp="1"/>
          </p:cNvSpPr>
          <p:nvPr>
            <p:ph type="sldNum" sz="quarter" idx="10"/>
          </p:nvPr>
        </p:nvSpPr>
        <p:spPr/>
        <p:txBody>
          <a:bodyPr/>
          <a:lstStyle/>
          <a:p>
            <a:pPr>
              <a:defRPr/>
            </a:pPr>
            <a:fld id="{6AFD507E-11EB-445C-ACC0-38292076B93E}" type="slidenum">
              <a:rPr lang="en-US"/>
              <a:pPr>
                <a:defRPr/>
              </a:pPr>
              <a:t>42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-1)</a:t>
            </a:r>
          </a:p>
        </p:txBody>
      </p:sp>
      <p:sp>
        <p:nvSpPr>
          <p:cNvPr id="52227" name="Rectangle 3"/>
          <p:cNvSpPr>
            <a:spLocks noGrp="1" noChangeArrowheads="1"/>
          </p:cNvSpPr>
          <p:nvPr>
            <p:ph idx="1"/>
          </p:nvPr>
        </p:nvSpPr>
        <p:spPr>
          <a:xfrm>
            <a:off x="457200" y="1828800"/>
            <a:ext cx="8077200" cy="4419600"/>
          </a:xfrm>
        </p:spPr>
        <p:txBody>
          <a:bodyPr/>
          <a:lstStyle/>
          <a:p>
            <a:pPr eaLnBrk="1" hangingPunct="1"/>
            <a:r>
              <a:rPr lang="en-US" smtClean="0"/>
              <a:t>When only one of multiple conditions must be true, use multiple </a:t>
            </a:r>
            <a:r>
              <a:rPr lang="en-US" smtClean="0">
                <a:latin typeface="Courier New" pitchFamily="49" charset="0"/>
              </a:rPr>
              <a:t>OR</a:t>
            </a:r>
            <a:r>
              <a:rPr lang="en-US" smtClean="0"/>
              <a:t>s</a:t>
            </a:r>
            <a:endParaRPr lang="en-US" smtClean="0">
              <a:latin typeface="Courier New" pitchFamily="49" charset="0"/>
            </a:endParaRPr>
          </a:p>
          <a:p>
            <a:pPr eaLnBrk="1" hangingPunct="1">
              <a:buFontTx/>
              <a:buNone/>
            </a:pPr>
            <a:r>
              <a:rPr lang="en-US" smtClean="0">
                <a:latin typeface="Courier New" pitchFamily="49" charset="0"/>
              </a:rPr>
              <a:t>	</a:t>
            </a:r>
            <a:r>
              <a:rPr lang="en-US" sz="2400" smtClean="0">
                <a:latin typeface="Courier New" pitchFamily="49" charset="0"/>
              </a:rPr>
              <a:t>if score1 &gt;= MIN_SCORE OR score2 &gt;= MIN_SCORE OR score3 &gt;= MIN_SCORE then</a:t>
            </a:r>
          </a:p>
          <a:p>
            <a:pPr eaLnBrk="1" hangingPunct="1">
              <a:buFontTx/>
              <a:buNone/>
            </a:pPr>
            <a:r>
              <a:rPr lang="en-US" sz="2400" smtClean="0">
                <a:latin typeface="Courier New" pitchFamily="49" charset="0"/>
              </a:rPr>
              <a:t>		classGrade = "Pass"</a:t>
            </a:r>
          </a:p>
          <a:p>
            <a:pPr eaLnBrk="1" hangingPunct="1">
              <a:buFontTx/>
              <a:buNone/>
            </a:pPr>
            <a:r>
              <a:rPr lang="en-US" sz="2400" smtClean="0">
                <a:latin typeface="Courier New" pitchFamily="49" charset="0"/>
              </a:rPr>
              <a:t>	else</a:t>
            </a:r>
          </a:p>
          <a:p>
            <a:pPr eaLnBrk="1" hangingPunct="1">
              <a:buFontTx/>
              <a:buNone/>
            </a:pPr>
            <a:r>
              <a:rPr lang="en-US" sz="2400" smtClean="0">
                <a:latin typeface="Courier New" pitchFamily="49" charset="0"/>
              </a:rPr>
              <a:t>		classGrade = "Fail"</a:t>
            </a:r>
          </a:p>
          <a:p>
            <a:pPr eaLnBrk="1" hangingPunct="1">
              <a:buFontTx/>
              <a:buNone/>
            </a:pPr>
            <a:r>
              <a:rPr lang="en-US" sz="2400" smtClean="0">
                <a:latin typeface="Courier New" pitchFamily="49" charset="0"/>
              </a:rPr>
              <a:t>	endif</a:t>
            </a:r>
          </a:p>
        </p:txBody>
      </p:sp>
      <p:sp>
        <p:nvSpPr>
          <p:cNvPr id="5" name="Slide Number Placeholder 4"/>
          <p:cNvSpPr>
            <a:spLocks noGrp="1"/>
          </p:cNvSpPr>
          <p:nvPr>
            <p:ph type="sldNum" sz="quarter" idx="10"/>
          </p:nvPr>
        </p:nvSpPr>
        <p:spPr/>
        <p:txBody>
          <a:bodyPr/>
          <a:lstStyle/>
          <a:p>
            <a:pPr>
              <a:defRPr/>
            </a:pPr>
            <a:fld id="{C4FC6534-29E4-48A2-A7D3-2675ABD42456}" type="slidenum">
              <a:rPr lang="en-US"/>
              <a:pPr>
                <a:defRPr/>
              </a:pPr>
              <a:t>43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57200" y="1600200"/>
            <a:ext cx="8077200" cy="4419600"/>
          </a:xfrm>
        </p:spPr>
        <p:txBody>
          <a:bodyPr/>
          <a:lstStyle/>
          <a:p>
            <a:pPr eaLnBrk="1" hangingPunct="1"/>
            <a:r>
              <a:rPr lang="en-US" sz="3200" dirty="0" smtClean="0"/>
              <a:t>When </a:t>
            </a:r>
            <a:r>
              <a:rPr lang="en-US" sz="3200" dirty="0" smtClean="0">
                <a:latin typeface="Courier New" pitchFamily="49" charset="0"/>
                <a:cs typeface="Courier New" pitchFamily="49" charset="0"/>
              </a:rPr>
              <a:t>AND</a:t>
            </a:r>
            <a:r>
              <a:rPr lang="en-US" sz="3200" dirty="0" smtClean="0"/>
              <a:t> </a:t>
            </a:r>
            <a:r>
              <a:rPr lang="en-US" sz="3200" dirty="0" err="1" smtClean="0"/>
              <a:t>and</a:t>
            </a:r>
            <a:r>
              <a:rPr lang="en-US" sz="3200" dirty="0" smtClean="0"/>
              <a:t> </a:t>
            </a:r>
            <a:r>
              <a:rPr lang="en-US" sz="3200" dirty="0" smtClean="0">
                <a:latin typeface="Courier New" pitchFamily="49" charset="0"/>
                <a:cs typeface="Courier New" pitchFamily="49" charset="0"/>
              </a:rPr>
              <a:t>OR</a:t>
            </a:r>
            <a:r>
              <a:rPr lang="en-US" sz="3200" dirty="0" smtClean="0"/>
              <a:t> operators are combined in the same statement, </a:t>
            </a:r>
            <a:r>
              <a:rPr lang="en-US" sz="3200" dirty="0" smtClean="0">
                <a:latin typeface="Courier New" pitchFamily="49" charset="0"/>
                <a:cs typeface="Courier New" pitchFamily="49" charset="0"/>
              </a:rPr>
              <a:t>AND</a:t>
            </a:r>
            <a:r>
              <a:rPr lang="en-US" sz="3200" dirty="0" smtClean="0"/>
              <a:t> operators are evaluated first</a:t>
            </a:r>
          </a:p>
          <a:p>
            <a:pPr lvl="1" eaLnBrk="1" hangingPunct="1">
              <a:buFontTx/>
              <a:buNone/>
            </a:pPr>
            <a:r>
              <a:rPr lang="en-US" sz="3200" dirty="0" smtClean="0">
                <a:latin typeface="Courier New" pitchFamily="49" charset="0"/>
              </a:rPr>
              <a:t>if age &lt;= 12 OR age &gt;= 65 AND rating = "G"</a:t>
            </a:r>
          </a:p>
          <a:p>
            <a:pPr eaLnBrk="1" hangingPunct="1"/>
            <a:r>
              <a:rPr lang="en-US" sz="3200" dirty="0" smtClean="0"/>
              <a:t>Use parentheses to correct logic and force evaluations to occur in the order desired</a:t>
            </a:r>
          </a:p>
          <a:p>
            <a:pPr eaLnBrk="1" hangingPunct="1">
              <a:buFontTx/>
              <a:buNone/>
            </a:pPr>
            <a:r>
              <a:rPr lang="en-US" sz="3200" dirty="0" smtClean="0"/>
              <a:t>	</a:t>
            </a:r>
            <a:r>
              <a:rPr lang="en-US" sz="3200" dirty="0" smtClean="0">
                <a:latin typeface="Courier New" pitchFamily="49" charset="0"/>
              </a:rPr>
              <a:t>if (age &lt;= 12 OR age &gt;= 65) AND rating = "G"</a:t>
            </a:r>
          </a:p>
          <a:p>
            <a:pPr eaLnBrk="1" hangingPunct="1">
              <a:buFontTx/>
              <a:buNone/>
            </a:pPr>
            <a:endParaRPr lang="en-US" dirty="0" smtClean="0"/>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E27CFEBC-205C-42A4-AB40-B66C6107F460}" type="slidenum">
              <a:rPr lang="en-US"/>
              <a:pPr>
                <a:defRPr/>
              </a:pPr>
              <a:t>44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981200"/>
            <a:ext cx="7467600" cy="3505200"/>
          </a:xfrm>
        </p:spPr>
        <p:txBody>
          <a:bodyPr/>
          <a:lstStyle/>
          <a:p>
            <a:pPr eaLnBrk="1" hangingPunct="1"/>
            <a:r>
              <a:rPr lang="en-US" sz="3200" dirty="0" smtClean="0"/>
              <a:t>Mixing </a:t>
            </a:r>
            <a:r>
              <a:rPr lang="en-US" sz="3200" dirty="0" smtClean="0">
                <a:latin typeface="Courier New" pitchFamily="49" charset="0"/>
              </a:rPr>
              <a:t>AND</a:t>
            </a:r>
            <a:r>
              <a:rPr lang="en-US" sz="3200" dirty="0" smtClean="0"/>
              <a:t> </a:t>
            </a:r>
            <a:r>
              <a:rPr lang="en-US" sz="3200" dirty="0" err="1" smtClean="0"/>
              <a:t>and</a:t>
            </a:r>
            <a:r>
              <a:rPr lang="en-US" sz="3200" dirty="0" smtClean="0"/>
              <a:t> </a:t>
            </a:r>
            <a:r>
              <a:rPr lang="en-US" sz="3200" dirty="0" smtClean="0">
                <a:latin typeface="Courier New" pitchFamily="49" charset="0"/>
              </a:rPr>
              <a:t>OR</a:t>
            </a:r>
            <a:r>
              <a:rPr lang="en-US" sz="3200" dirty="0" smtClean="0"/>
              <a:t> operators makes logic more complicated</a:t>
            </a:r>
          </a:p>
          <a:p>
            <a:pPr eaLnBrk="1" hangingPunct="1"/>
            <a:r>
              <a:rPr lang="en-US" sz="3200" dirty="0" smtClean="0"/>
              <a:t>Can avoid mixing AND </a:t>
            </a:r>
            <a:r>
              <a:rPr lang="en-US" sz="3200" dirty="0" err="1" smtClean="0"/>
              <a:t>and</a:t>
            </a:r>
            <a:r>
              <a:rPr lang="en-US" sz="3200" dirty="0" smtClean="0"/>
              <a:t> OR decisions by nesting </a:t>
            </a:r>
            <a:r>
              <a:rPr lang="en-US" sz="3200" dirty="0" smtClean="0">
                <a:latin typeface="Courier New" pitchFamily="49" charset="0"/>
              </a:rPr>
              <a:t>if</a:t>
            </a:r>
            <a:r>
              <a:rPr lang="en-US" sz="3200" dirty="0" smtClean="0"/>
              <a:t> statements	</a:t>
            </a:r>
          </a:p>
        </p:txBody>
      </p:sp>
      <p:sp>
        <p:nvSpPr>
          <p:cNvPr id="5" name="Slide Number Placeholder 4"/>
          <p:cNvSpPr>
            <a:spLocks noGrp="1"/>
          </p:cNvSpPr>
          <p:nvPr>
            <p:ph type="sldNum" sz="quarter" idx="10"/>
          </p:nvPr>
        </p:nvSpPr>
        <p:spPr/>
        <p:txBody>
          <a:bodyPr/>
          <a:lstStyle/>
          <a:p>
            <a:pPr>
              <a:defRPr/>
            </a:pPr>
            <a:fld id="{9E854614-40AA-4466-9691-4E6ED6850188}" type="slidenum">
              <a:rPr lang="en-US"/>
              <a:pPr>
                <a:defRPr/>
              </a:pPr>
              <a:t>45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-3)</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E854614-40AA-4466-9691-4E6ED6850188}" type="slidenum">
              <a:rPr lang="en-US"/>
              <a:pPr>
                <a:defRPr/>
              </a:pPr>
              <a:t>46</a:t>
            </a:fld>
            <a:endParaRPr lang="en-US" dirty="0"/>
          </a:p>
        </p:txBody>
      </p:sp>
      <p:pic>
        <p:nvPicPr>
          <p:cNvPr id="6" name="Picture 5" descr="You can use nested if statements instead of using AND and OR operators." title="Nested decisions that determine movie patron discoun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0297" y="1375611"/>
            <a:ext cx="4663406" cy="4984750"/>
          </a:xfrm>
          <a:prstGeom prst="rect">
            <a:avLst/>
          </a:prstGeom>
        </p:spPr>
      </p:pic>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Precedence When Combining </a:t>
            </a:r>
            <a:r>
              <a:rPr lang="en-US" sz="4000" dirty="0" smtClean="0">
                <a:latin typeface="Courier New" pitchFamily="49" charset="0"/>
              </a:rPr>
              <a:t>AND</a:t>
            </a:r>
            <a:r>
              <a:rPr lang="en-US" sz="4000" dirty="0" smtClean="0"/>
              <a:t> </a:t>
            </a:r>
            <a:r>
              <a:rPr lang="en-US" sz="4000" dirty="0" err="1" smtClean="0"/>
              <a:t>and</a:t>
            </a:r>
            <a:r>
              <a:rPr lang="en-US" sz="4000" dirty="0" smtClean="0"/>
              <a:t> </a:t>
            </a:r>
            <a:r>
              <a:rPr lang="en-US" sz="4000" dirty="0" smtClean="0">
                <a:latin typeface="Courier New" pitchFamily="49" charset="0"/>
              </a:rPr>
              <a:t>OR</a:t>
            </a:r>
            <a:r>
              <a:rPr lang="en-US" sz="4000" dirty="0" smtClean="0"/>
              <a:t> Operators </a:t>
            </a:r>
            <a:r>
              <a:rPr lang="en-US" sz="1200" dirty="0" smtClean="0"/>
              <a:t>(continued -4)</a:t>
            </a:r>
          </a:p>
        </p:txBody>
      </p:sp>
    </p:spTree>
    <p:extLst>
      <p:ext uri="{BB962C8B-B14F-4D97-AF65-F5344CB8AC3E}">
        <p14:creationId xmlns:p14="http://schemas.microsoft.com/office/powerpoint/2010/main" val="3332537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600200"/>
            <a:ext cx="7467600" cy="3886200"/>
          </a:xfrm>
        </p:spPr>
        <p:txBody>
          <a:bodyPr/>
          <a:lstStyle/>
          <a:p>
            <a:pPr eaLnBrk="1" hangingPunct="1"/>
            <a:r>
              <a:rPr lang="en-US" sz="3200" dirty="0" smtClean="0"/>
              <a:t>Case structure – specialized selection structure</a:t>
            </a:r>
          </a:p>
          <a:p>
            <a:pPr eaLnBrk="1" hangingPunct="1"/>
            <a:r>
              <a:rPr lang="en-US" sz="3200" dirty="0" smtClean="0"/>
              <a:t>Use </a:t>
            </a:r>
            <a:r>
              <a:rPr lang="en-US" sz="3200" dirty="0"/>
              <a:t>when there are several distinct possible values for a single </a:t>
            </a:r>
            <a:r>
              <a:rPr lang="en-US" sz="3200" dirty="0" smtClean="0"/>
              <a:t>variable</a:t>
            </a:r>
          </a:p>
          <a:p>
            <a:r>
              <a:rPr lang="en-US" sz="3200" dirty="0" smtClean="0"/>
              <a:t>And each value </a:t>
            </a:r>
            <a:r>
              <a:rPr lang="en-US" sz="3200" dirty="0"/>
              <a:t>requires a different subsequent </a:t>
            </a:r>
            <a:r>
              <a:rPr lang="en-US" sz="3200" dirty="0" smtClean="0"/>
              <a:t>action</a:t>
            </a:r>
            <a:endParaRPr lang="en-US" dirty="0" smtClean="0"/>
          </a:p>
        </p:txBody>
      </p:sp>
      <p:sp>
        <p:nvSpPr>
          <p:cNvPr id="5" name="Slide Number Placeholder 4"/>
          <p:cNvSpPr>
            <a:spLocks noGrp="1"/>
          </p:cNvSpPr>
          <p:nvPr>
            <p:ph type="sldNum" sz="quarter" idx="10"/>
          </p:nvPr>
        </p:nvSpPr>
        <p:spPr/>
        <p:txBody>
          <a:bodyPr/>
          <a:lstStyle/>
          <a:p>
            <a:pPr>
              <a:defRPr/>
            </a:pPr>
            <a:fld id="{9E854614-40AA-4466-9691-4E6ED6850188}" type="slidenum">
              <a:rPr lang="en-US"/>
              <a:pPr>
                <a:defRPr/>
              </a:pPr>
              <a:t>47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the </a:t>
            </a:r>
            <a:r>
              <a:rPr lang="en-US" sz="4000" dirty="0" smtClean="0">
                <a:latin typeface="Courier New" pitchFamily="49" charset="0"/>
              </a:rPr>
              <a:t>case</a:t>
            </a:r>
            <a:r>
              <a:rPr lang="en-US" sz="4000" dirty="0" smtClean="0"/>
              <a:t> Structure</a:t>
            </a:r>
            <a:endParaRPr lang="en-US" sz="1200" dirty="0" smtClean="0"/>
          </a:p>
        </p:txBody>
      </p:sp>
    </p:spTree>
    <p:extLst>
      <p:ext uri="{BB962C8B-B14F-4D97-AF65-F5344CB8AC3E}">
        <p14:creationId xmlns:p14="http://schemas.microsoft.com/office/powerpoint/2010/main" val="34806251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E854614-40AA-4466-9691-4E6ED6850188}" type="slidenum">
              <a:rPr lang="en-US"/>
              <a:pPr>
                <a:defRPr/>
              </a:pPr>
              <a:t>48</a:t>
            </a:fld>
            <a:endParaRPr lang="en-US" dirty="0"/>
          </a:p>
        </p:txBody>
      </p:sp>
      <p:pic>
        <p:nvPicPr>
          <p:cNvPr id="3" name="Picture 2" descr="This uses a series of nested if to determine how much tuition to charge based on what year of college the student is in." title="Flowchart and pseudocode of tuition decis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922" y="1042252"/>
            <a:ext cx="4598214" cy="2990771"/>
          </a:xfrm>
          <a:prstGeom prst="rect">
            <a:avLst/>
          </a:prstGeom>
        </p:spPr>
      </p:pic>
      <p:pic>
        <p:nvPicPr>
          <p:cNvPr id="9" name="Picture 8" descr="You use the case structure only when a series of decisions is based on a single expression.  Besides being easier to read and possibly less prone to error, the case structure often executes more quickly in many languages than the series of decisions it represents.&#10;" title="Flowchart and pseudocode of case structure that determines tui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2563" y="4065016"/>
            <a:ext cx="4654474" cy="2323326"/>
          </a:xfrm>
          <a:prstGeom prst="rect">
            <a:avLst/>
          </a:prstGeom>
        </p:spPr>
      </p:pic>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2"/>
          <p:cNvSpPr>
            <a:spLocks noGrp="1" noChangeArrowheads="1"/>
          </p:cNvSpPr>
          <p:nvPr>
            <p:ph type="title"/>
          </p:nvPr>
        </p:nvSpPr>
        <p:spPr>
          <a:xfrm>
            <a:off x="0" y="152400"/>
            <a:ext cx="9144000" cy="1219200"/>
          </a:xfrm>
        </p:spPr>
        <p:txBody>
          <a:bodyPr/>
          <a:lstStyle/>
          <a:p>
            <a:pPr eaLnBrk="1" hangingPunct="1"/>
            <a:r>
              <a:rPr lang="en-US" sz="4000" dirty="0" smtClean="0"/>
              <a:t>Understanding the </a:t>
            </a:r>
            <a:r>
              <a:rPr lang="en-US" sz="4000" dirty="0" smtClean="0">
                <a:latin typeface="Courier New" pitchFamily="49" charset="0"/>
              </a:rPr>
              <a:t>case</a:t>
            </a:r>
            <a:r>
              <a:rPr lang="en-US" sz="4000" dirty="0" smtClean="0"/>
              <a:t> Structure</a:t>
            </a:r>
            <a:r>
              <a:rPr lang="en-US" sz="1200" dirty="0"/>
              <a:t> (continued -1) </a:t>
            </a:r>
            <a:endParaRPr lang="en-US" sz="1200" dirty="0" smtClean="0"/>
          </a:p>
        </p:txBody>
      </p:sp>
    </p:spTree>
    <p:extLst>
      <p:ext uri="{BB962C8B-B14F-4D97-AF65-F5344CB8AC3E}">
        <p14:creationId xmlns:p14="http://schemas.microsoft.com/office/powerpoint/2010/main" val="7650266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Summary</a:t>
            </a:r>
          </a:p>
        </p:txBody>
      </p:sp>
      <p:sp>
        <p:nvSpPr>
          <p:cNvPr id="56323" name="Rectangle 3"/>
          <p:cNvSpPr>
            <a:spLocks noGrp="1" noChangeArrowheads="1"/>
          </p:cNvSpPr>
          <p:nvPr>
            <p:ph idx="1"/>
          </p:nvPr>
        </p:nvSpPr>
        <p:spPr>
          <a:xfrm>
            <a:off x="457200" y="1573872"/>
            <a:ext cx="8077200" cy="4572000"/>
          </a:xfrm>
        </p:spPr>
        <p:txBody>
          <a:bodyPr/>
          <a:lstStyle/>
          <a:p>
            <a:pPr eaLnBrk="1" hangingPunct="1"/>
            <a:r>
              <a:rPr lang="en-US" dirty="0" smtClean="0"/>
              <a:t>Decisions involve evaluating Boolean expressions</a:t>
            </a:r>
          </a:p>
          <a:p>
            <a:pPr eaLnBrk="1" hangingPunct="1"/>
            <a:r>
              <a:rPr lang="en-US" dirty="0" smtClean="0"/>
              <a:t>Use relational operators to compare values</a:t>
            </a:r>
          </a:p>
          <a:p>
            <a:pPr eaLnBrk="1" hangingPunct="1">
              <a:buFont typeface="Arial Unicode MS" pitchFamily="34" charset="-128"/>
              <a:buChar char="•"/>
            </a:pPr>
            <a:r>
              <a:rPr lang="en-US" dirty="0" smtClean="0"/>
              <a:t>An AND decision requires that both conditions be true to produce a true result</a:t>
            </a:r>
          </a:p>
          <a:p>
            <a:pPr eaLnBrk="1" hangingPunct="1"/>
            <a:r>
              <a:rPr lang="en-US" dirty="0" smtClean="0"/>
              <a:t>In an AND decision, first ask the question that is less likely to be true</a:t>
            </a:r>
          </a:p>
          <a:p>
            <a:pPr eaLnBrk="1" hangingPunct="1">
              <a:buFont typeface="Arial Unicode MS" pitchFamily="34" charset="-128"/>
              <a:buChar char="•"/>
            </a:pPr>
            <a:r>
              <a:rPr lang="en-US" dirty="0" smtClean="0"/>
              <a:t>An OR decision requires that either of the conditions be true to produce a true result</a:t>
            </a:r>
          </a:p>
          <a:p>
            <a:pPr eaLnBrk="1" hangingPunct="1"/>
            <a:r>
              <a:rPr lang="en-US" dirty="0"/>
              <a:t>In an </a:t>
            </a:r>
            <a:r>
              <a:rPr lang="en-US" dirty="0">
                <a:cs typeface="Courier New" pitchFamily="49" charset="0"/>
              </a:rPr>
              <a:t>OR</a:t>
            </a:r>
            <a:r>
              <a:rPr lang="en-US" dirty="0"/>
              <a:t> decision, first ask the question that is more likely to be true</a:t>
            </a:r>
          </a:p>
        </p:txBody>
      </p:sp>
      <p:sp>
        <p:nvSpPr>
          <p:cNvPr id="5" name="Slide Number Placeholder 4"/>
          <p:cNvSpPr>
            <a:spLocks noGrp="1"/>
          </p:cNvSpPr>
          <p:nvPr>
            <p:ph type="sldNum" sz="quarter" idx="10"/>
          </p:nvPr>
        </p:nvSpPr>
        <p:spPr/>
        <p:txBody>
          <a:bodyPr/>
          <a:lstStyle/>
          <a:p>
            <a:pPr>
              <a:defRPr/>
            </a:pPr>
            <a:fld id="{A6931D16-3DE4-4C2A-AA5D-8D588ED2774F}" type="slidenum">
              <a:rPr lang="en-US"/>
              <a:pPr>
                <a:defRPr/>
              </a:pPr>
              <a:t>49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smtClean="0"/>
              <a:t>The </a:t>
            </a:r>
            <a:r>
              <a:rPr lang="en-US" dirty="0"/>
              <a:t>Selection Structure </a:t>
            </a:r>
            <a:r>
              <a:rPr lang="en-US" sz="1200" dirty="0"/>
              <a:t>(</a:t>
            </a:r>
            <a:r>
              <a:rPr lang="en-US" sz="1200" dirty="0" smtClean="0"/>
              <a:t>continued -2)</a:t>
            </a:r>
            <a:endParaRPr lang="en-US" dirty="0" smtClean="0"/>
          </a:p>
        </p:txBody>
      </p:sp>
      <p:sp>
        <p:nvSpPr>
          <p:cNvPr id="17411" name="Rectangle 3"/>
          <p:cNvSpPr>
            <a:spLocks noGrp="1" noChangeArrowheads="1"/>
          </p:cNvSpPr>
          <p:nvPr>
            <p:ph idx="1"/>
          </p:nvPr>
        </p:nvSpPr>
        <p:spPr>
          <a:xfrm>
            <a:off x="533400" y="1600200"/>
            <a:ext cx="8305800" cy="4572000"/>
          </a:xfrm>
        </p:spPr>
        <p:txBody>
          <a:bodyPr/>
          <a:lstStyle/>
          <a:p>
            <a:pPr eaLnBrk="1" hangingPunct="1"/>
            <a:r>
              <a:rPr lang="en-US" dirty="0" smtClean="0"/>
              <a:t>Single-alternative (or unary) selection structure</a:t>
            </a:r>
          </a:p>
          <a:p>
            <a:pPr lvl="1" eaLnBrk="1" hangingPunct="1"/>
            <a:r>
              <a:rPr lang="en-US" dirty="0" smtClean="0"/>
              <a:t>Action is provided for only one outcome</a:t>
            </a:r>
          </a:p>
        </p:txBody>
      </p:sp>
      <p:pic>
        <p:nvPicPr>
          <p:cNvPr id="2" name="Picture 1" descr="This form of the selection structure is called an if-then selection, because no alternative or else action is necessary." title="The single-alternative selection struc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2762391"/>
            <a:ext cx="3241836" cy="3808476"/>
          </a:xfrm>
          <a:prstGeom prst="rect">
            <a:avLst/>
          </a:prstGeom>
        </p:spPr>
      </p:pic>
      <p:sp>
        <p:nvSpPr>
          <p:cNvPr id="7" name="Slide Number Placeholder 4"/>
          <p:cNvSpPr>
            <a:spLocks noGrp="1"/>
          </p:cNvSpPr>
          <p:nvPr>
            <p:ph type="sldNum" sz="quarter" idx="10"/>
          </p:nvPr>
        </p:nvSpPr>
        <p:spPr/>
        <p:txBody>
          <a:bodyPr/>
          <a:lstStyle/>
          <a:p>
            <a:pPr>
              <a:defRPr/>
            </a:pPr>
            <a:fld id="{165A9A62-BDAC-46B4-A68F-1EFF5BF6717C}" type="slidenum">
              <a:rPr lang="en-US"/>
              <a:pPr>
                <a:defRPr/>
              </a:pPr>
              <a:t>5</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57347" name="Rectangle 3"/>
          <p:cNvSpPr>
            <a:spLocks noGrp="1" noChangeArrowheads="1"/>
          </p:cNvSpPr>
          <p:nvPr>
            <p:ph idx="1"/>
          </p:nvPr>
        </p:nvSpPr>
        <p:spPr>
          <a:xfrm>
            <a:off x="457200" y="1676400"/>
            <a:ext cx="8077200" cy="4572000"/>
          </a:xfrm>
        </p:spPr>
        <p:txBody>
          <a:bodyPr/>
          <a:lstStyle/>
          <a:p>
            <a:pPr eaLnBrk="1" hangingPunct="1"/>
            <a:r>
              <a:rPr lang="en-US" dirty="0" smtClean="0"/>
              <a:t>For a range check:</a:t>
            </a:r>
          </a:p>
          <a:p>
            <a:pPr lvl="1" eaLnBrk="1" hangingPunct="1"/>
            <a:r>
              <a:rPr lang="en-US" dirty="0" smtClean="0"/>
              <a:t>Make comparisons with the highest or lowest values in each range</a:t>
            </a:r>
          </a:p>
          <a:p>
            <a:pPr lvl="1" eaLnBrk="1" hangingPunct="1"/>
            <a:r>
              <a:rPr lang="en-US" dirty="0" smtClean="0"/>
              <a:t>Eliminate unnecessary or previously answered questions</a:t>
            </a:r>
          </a:p>
          <a:p>
            <a:pPr eaLnBrk="1" hangingPunct="1"/>
            <a:r>
              <a:rPr lang="en-US" dirty="0" smtClean="0"/>
              <a:t>The </a:t>
            </a:r>
            <a:r>
              <a:rPr lang="en-US" dirty="0" smtClean="0">
                <a:latin typeface="Courier New" pitchFamily="49" charset="0"/>
                <a:cs typeface="Courier New" pitchFamily="49" charset="0"/>
              </a:rPr>
              <a:t>AND</a:t>
            </a:r>
            <a:r>
              <a:rPr lang="en-US" dirty="0" smtClean="0"/>
              <a:t> operator takes precedence over the </a:t>
            </a:r>
            <a:r>
              <a:rPr lang="en-US" dirty="0" smtClean="0">
                <a:latin typeface="Courier New" pitchFamily="49" charset="0"/>
                <a:cs typeface="Courier New" pitchFamily="49" charset="0"/>
              </a:rPr>
              <a:t>OR</a:t>
            </a:r>
            <a:r>
              <a:rPr lang="en-US" dirty="0" smtClean="0"/>
              <a:t> operator</a:t>
            </a:r>
          </a:p>
          <a:p>
            <a:pPr eaLnBrk="1" hangingPunct="1"/>
            <a:r>
              <a:rPr lang="en-US" dirty="0" smtClean="0"/>
              <a:t>Case </a:t>
            </a:r>
            <a:r>
              <a:rPr lang="en-US" dirty="0"/>
              <a:t>structure is a specialized selection structure that can be used when there are several distinct possible values for a single variable, and each value requires a different subsequent action</a:t>
            </a:r>
            <a:endParaRPr lang="en-US" dirty="0" smtClean="0"/>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46020972-57BE-42A2-9985-86708C151789}" type="slidenum">
              <a:rPr lang="en-US"/>
              <a:pPr>
                <a:defRPr/>
              </a:pPr>
              <a:t>50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smtClean="0"/>
              <a:t>The </a:t>
            </a:r>
            <a:r>
              <a:rPr lang="en-US" dirty="0"/>
              <a:t>Selection Structure </a:t>
            </a:r>
            <a:r>
              <a:rPr lang="en-US" sz="1200" dirty="0"/>
              <a:t>(</a:t>
            </a:r>
            <a:r>
              <a:rPr lang="en-US" sz="1200" dirty="0" smtClean="0"/>
              <a:t>continued -3)</a:t>
            </a:r>
            <a:endParaRPr lang="en-US" dirty="0" smtClean="0"/>
          </a:p>
        </p:txBody>
      </p:sp>
      <p:pic>
        <p:nvPicPr>
          <p:cNvPr id="8" name="Picture 7" descr="The if-then clause is the part of the decision that holds the action or actions that execute when the tested condition in the decision is true. In this example, the clause holds the longer overtime calculation.&#10;&#10;The else clause of the decision is the part that executes only when the tested condition in the decision is false. In this example, the clause contains the shorter calculation." title="Flowchart for overtime payroll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219200"/>
            <a:ext cx="3403790" cy="5137150"/>
          </a:xfrm>
          <a:prstGeom prst="rect">
            <a:avLst/>
          </a:prstGeom>
        </p:spPr>
      </p:pic>
      <p:pic>
        <p:nvPicPr>
          <p:cNvPr id="11" name="Picture 10" descr="The if-then clause is the part of the decision that holds the action or actions that execute when the tested condition in the decision is true. In this example, the clause holds the longer overtime calculation.&#10;&#10;The else clause of the decision is the part that executes only when the tested condition in the decision is false. In this example, the clause contains the shorter calculation." title="Pseudocode for overtime payroll progr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4390" y="1219201"/>
            <a:ext cx="3990345" cy="5137150"/>
          </a:xfrm>
          <a:prstGeom prst="rect">
            <a:avLst/>
          </a:prstGeom>
        </p:spPr>
      </p:pic>
      <p:sp>
        <p:nvSpPr>
          <p:cNvPr id="7" name="Slide Number Placeholder 4"/>
          <p:cNvSpPr>
            <a:spLocks noGrp="1"/>
          </p:cNvSpPr>
          <p:nvPr>
            <p:ph type="sldNum" sz="quarter" idx="10"/>
          </p:nvPr>
        </p:nvSpPr>
        <p:spPr/>
        <p:txBody>
          <a:bodyPr/>
          <a:lstStyle/>
          <a:p>
            <a:pPr>
              <a:defRPr/>
            </a:pPr>
            <a:fld id="{165A9A62-BDAC-46B4-A68F-1EFF5BF6717C}" type="slidenum">
              <a:rPr lang="en-US"/>
              <a:pPr>
                <a:defRPr/>
              </a:pPr>
              <a:t>6</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911003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smtClean="0"/>
              <a:t>The Selection </a:t>
            </a:r>
            <a:r>
              <a:rPr lang="en-US" dirty="0"/>
              <a:t>Structure </a:t>
            </a:r>
            <a:r>
              <a:rPr lang="en-US" sz="1200" dirty="0"/>
              <a:t>(</a:t>
            </a:r>
            <a:r>
              <a:rPr lang="en-US" sz="1200" dirty="0" smtClean="0"/>
              <a:t>continued -4)</a:t>
            </a:r>
            <a:endParaRPr lang="en-US" dirty="0" smtClean="0"/>
          </a:p>
        </p:txBody>
      </p:sp>
      <p:sp>
        <p:nvSpPr>
          <p:cNvPr id="20483" name="Rectangle 3"/>
          <p:cNvSpPr>
            <a:spLocks noGrp="1" noChangeArrowheads="1"/>
          </p:cNvSpPr>
          <p:nvPr>
            <p:ph idx="1"/>
          </p:nvPr>
        </p:nvSpPr>
        <p:spPr>
          <a:xfrm>
            <a:off x="533400" y="1752600"/>
            <a:ext cx="8077200" cy="4343400"/>
          </a:xfrm>
        </p:spPr>
        <p:txBody>
          <a:bodyPr/>
          <a:lstStyle/>
          <a:p>
            <a:pPr eaLnBrk="1" hangingPunct="1"/>
            <a:r>
              <a:rPr lang="en-US" sz="3200" dirty="0" smtClean="0">
                <a:latin typeface="Courier New" pitchFamily="49" charset="0"/>
                <a:cs typeface="Courier New" pitchFamily="49" charset="0"/>
              </a:rPr>
              <a:t>if-then-else</a:t>
            </a:r>
            <a:r>
              <a:rPr lang="en-US" sz="3200" dirty="0" smtClean="0"/>
              <a:t> decision</a:t>
            </a:r>
          </a:p>
          <a:p>
            <a:pPr lvl="1" eaLnBrk="1" hangingPunct="1"/>
            <a:r>
              <a:rPr lang="en-US" sz="3200" b="1" dirty="0" smtClean="0">
                <a:latin typeface="Courier New" pitchFamily="49" charset="0"/>
                <a:cs typeface="Courier New" pitchFamily="49" charset="0"/>
              </a:rPr>
              <a:t>if-then</a:t>
            </a:r>
            <a:r>
              <a:rPr lang="en-US" sz="3200" b="1" dirty="0" smtClean="0"/>
              <a:t> clause</a:t>
            </a:r>
          </a:p>
          <a:p>
            <a:pPr lvl="2" eaLnBrk="1" hangingPunct="1"/>
            <a:r>
              <a:rPr lang="en-US" sz="3200" dirty="0" smtClean="0"/>
              <a:t>Holds the action or actions that execute when the tested condition in the decision is true</a:t>
            </a:r>
          </a:p>
          <a:p>
            <a:pPr lvl="1" eaLnBrk="1" hangingPunct="1"/>
            <a:r>
              <a:rPr lang="en-US" sz="3200" b="1" dirty="0" smtClean="0">
                <a:latin typeface="Courier New" pitchFamily="49" charset="0"/>
                <a:cs typeface="Courier New" pitchFamily="49" charset="0"/>
              </a:rPr>
              <a:t>else</a:t>
            </a:r>
            <a:r>
              <a:rPr lang="en-US" sz="3200" b="1" dirty="0" smtClean="0"/>
              <a:t> clause</a:t>
            </a:r>
          </a:p>
          <a:p>
            <a:pPr lvl="2" eaLnBrk="1" hangingPunct="1"/>
            <a:r>
              <a:rPr lang="en-US" sz="3200" dirty="0" smtClean="0"/>
              <a:t>Executes only when the tested condition in the decision is false</a:t>
            </a:r>
          </a:p>
        </p:txBody>
      </p:sp>
      <p:sp>
        <p:nvSpPr>
          <p:cNvPr id="5" name="Slide Number Placeholder 4"/>
          <p:cNvSpPr>
            <a:spLocks noGrp="1"/>
          </p:cNvSpPr>
          <p:nvPr>
            <p:ph type="sldNum" sz="quarter" idx="10"/>
          </p:nvPr>
        </p:nvSpPr>
        <p:spPr/>
        <p:txBody>
          <a:bodyPr/>
          <a:lstStyle/>
          <a:p>
            <a:pPr>
              <a:defRPr/>
            </a:pPr>
            <a:fld id="{A1E8DA9E-4BB9-4EC6-85DD-7A14FABD5C38}" type="slidenum">
              <a:rPr lang="en-US"/>
              <a:pPr>
                <a:defRPr/>
              </a:pPr>
              <a:t>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Using Relational </a:t>
            </a:r>
            <a:br>
              <a:rPr lang="en-US" smtClean="0"/>
            </a:br>
            <a:r>
              <a:rPr lang="en-US" smtClean="0"/>
              <a:t>Comparison Operators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Six types supported by all modern programming languages</a:t>
            </a:r>
          </a:p>
          <a:p>
            <a:pPr lvl="1" eaLnBrk="1" hangingPunct="1">
              <a:buFont typeface="Arial" pitchFamily="34" charset="0"/>
              <a:buChar char="–"/>
              <a:defRPr/>
            </a:pPr>
            <a:r>
              <a:rPr lang="en-US" sz="2800" dirty="0" smtClean="0"/>
              <a:t>Two values compared can be either variables or constants but must be same data type</a:t>
            </a:r>
          </a:p>
          <a:p>
            <a:pPr eaLnBrk="1" hangingPunct="1">
              <a:buFont typeface="Arial" pitchFamily="34" charset="0"/>
              <a:buChar char="•"/>
              <a:defRPr/>
            </a:pPr>
            <a:r>
              <a:rPr lang="en-US" b="1" dirty="0" smtClean="0"/>
              <a:t>Trivial expressions</a:t>
            </a:r>
          </a:p>
          <a:p>
            <a:pPr lvl="1" eaLnBrk="1" hangingPunct="1">
              <a:buFont typeface="Arial" pitchFamily="34" charset="0"/>
              <a:buChar char="–"/>
              <a:defRPr/>
            </a:pPr>
            <a:r>
              <a:rPr lang="en-US" sz="2800" dirty="0" smtClean="0"/>
              <a:t>Will always evaluate to the same result</a:t>
            </a:r>
          </a:p>
          <a:p>
            <a:pPr lvl="1" eaLnBrk="1" hangingPunct="1">
              <a:buFont typeface="Arial" pitchFamily="34" charset="0"/>
              <a:buChar char="–"/>
              <a:defRPr/>
            </a:pPr>
            <a:r>
              <a:rPr lang="en-US" sz="2800" dirty="0" smtClean="0"/>
              <a:t>Examples: </a:t>
            </a:r>
          </a:p>
          <a:p>
            <a:pPr lvl="2" eaLnBrk="1" hangingPunct="1">
              <a:buFont typeface="Arial" pitchFamily="34" charset="0"/>
              <a:buChar char="•"/>
              <a:defRPr/>
            </a:pPr>
            <a:r>
              <a:rPr lang="en-US" sz="2800" dirty="0" smtClean="0">
                <a:latin typeface="Courier New" pitchFamily="49" charset="0"/>
                <a:cs typeface="Courier New" pitchFamily="49" charset="0"/>
              </a:rPr>
              <a:t>20 = 20?	TRUE</a:t>
            </a:r>
          </a:p>
          <a:p>
            <a:pPr lvl="2" eaLnBrk="1" hangingPunct="1">
              <a:buFont typeface="Arial" pitchFamily="34" charset="0"/>
              <a:buChar char="•"/>
              <a:defRPr/>
            </a:pPr>
            <a:r>
              <a:rPr lang="en-US" sz="2800" dirty="0" smtClean="0">
                <a:latin typeface="Courier New" pitchFamily="49" charset="0"/>
                <a:cs typeface="Courier New" pitchFamily="49" charset="0"/>
              </a:rPr>
              <a:t>30 = 40?	FALSE</a:t>
            </a:r>
          </a:p>
          <a:p>
            <a:pPr marL="914400" lvl="2" indent="0" eaLnBrk="1" hangingPunct="1">
              <a:buFontTx/>
              <a:buNone/>
              <a:defRPr/>
            </a:pPr>
            <a:endParaRPr lang="en-US" sz="2800" b="1"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Using Relational </a:t>
            </a:r>
            <a:br>
              <a:rPr lang="en-US" dirty="0" smtClean="0"/>
            </a:br>
            <a:r>
              <a:rPr lang="en-US" dirty="0" smtClean="0"/>
              <a:t>Comparison Operators</a:t>
            </a:r>
            <a:r>
              <a:rPr lang="en-US" sz="1200" dirty="0" smtClean="0"/>
              <a:t> (</a:t>
            </a:r>
            <a:r>
              <a:rPr lang="en-US" sz="1200" dirty="0"/>
              <a:t>continued </a:t>
            </a:r>
            <a:r>
              <a:rPr lang="en-US" sz="1200" dirty="0" smtClean="0"/>
              <a:t>-1) </a:t>
            </a:r>
          </a:p>
        </p:txBody>
      </p:sp>
      <p:sp>
        <p:nvSpPr>
          <p:cNvPr id="11267" name="Rectangle 3"/>
          <p:cNvSpPr>
            <a:spLocks noGrp="1" noChangeArrowheads="1"/>
          </p:cNvSpPr>
          <p:nvPr>
            <p:ph idx="1"/>
          </p:nvPr>
        </p:nvSpPr>
        <p:spPr>
          <a:xfrm>
            <a:off x="457200" y="1524000"/>
            <a:ext cx="8229600" cy="4525963"/>
          </a:xfrm>
        </p:spPr>
        <p:txBody>
          <a:bodyPr/>
          <a:lstStyle/>
          <a:p>
            <a:pPr eaLnBrk="1" hangingPunct="1">
              <a:buFont typeface="Arial" pitchFamily="34" charset="0"/>
              <a:buChar char="•"/>
              <a:defRPr/>
            </a:pPr>
            <a:r>
              <a:rPr lang="en-US" b="1" dirty="0" smtClean="0"/>
              <a:t>Relational comparison operators</a:t>
            </a:r>
          </a:p>
          <a:p>
            <a:pPr lvl="1" eaLnBrk="1" hangingPunct="1">
              <a:buFont typeface="Arial" pitchFamily="34" charset="0"/>
              <a:buChar char="–"/>
              <a:defRPr/>
            </a:pPr>
            <a:r>
              <a:rPr lang="en-US" sz="2800" dirty="0" smtClean="0"/>
              <a:t>Equivalency operator: </a:t>
            </a:r>
            <a:r>
              <a:rPr lang="en-US" sz="2800" b="1" dirty="0" smtClean="0"/>
              <a:t>=</a:t>
            </a:r>
          </a:p>
          <a:p>
            <a:pPr lvl="2" eaLnBrk="1" hangingPunct="1">
              <a:defRPr/>
            </a:pPr>
            <a:r>
              <a:rPr lang="en-US" sz="2400" dirty="0" smtClean="0"/>
              <a:t>Evaluates as true when its operands are equivalent</a:t>
            </a:r>
          </a:p>
          <a:p>
            <a:pPr lvl="1" eaLnBrk="1" hangingPunct="1">
              <a:buFont typeface="Arial" pitchFamily="34" charset="0"/>
              <a:buChar char="–"/>
              <a:defRPr/>
            </a:pPr>
            <a:r>
              <a:rPr lang="en-US" sz="2800" dirty="0"/>
              <a:t>Greater-than </a:t>
            </a:r>
            <a:r>
              <a:rPr lang="en-US" sz="2800" dirty="0" smtClean="0"/>
              <a:t>operator: </a:t>
            </a:r>
            <a:r>
              <a:rPr lang="en-US" sz="2800" b="1" dirty="0" smtClean="0"/>
              <a:t>&gt;</a:t>
            </a:r>
          </a:p>
          <a:p>
            <a:pPr lvl="2"/>
            <a:r>
              <a:rPr lang="en-US" sz="2400" dirty="0"/>
              <a:t>Evaluates as true when the left operand </a:t>
            </a:r>
            <a:r>
              <a:rPr lang="en-US" sz="2400" dirty="0" smtClean="0"/>
              <a:t>is greater </a:t>
            </a:r>
            <a:r>
              <a:rPr lang="en-US" sz="2400" dirty="0"/>
              <a:t>than the right </a:t>
            </a:r>
            <a:r>
              <a:rPr lang="en-US" sz="2400" dirty="0" smtClean="0"/>
              <a:t>operand</a:t>
            </a:r>
          </a:p>
          <a:p>
            <a:pPr lvl="1" eaLnBrk="1" hangingPunct="1">
              <a:buFont typeface="Arial" pitchFamily="34" charset="0"/>
              <a:buChar char="–"/>
              <a:defRPr/>
            </a:pPr>
            <a:r>
              <a:rPr lang="en-US" sz="2800" dirty="0" smtClean="0"/>
              <a:t>Less-than </a:t>
            </a:r>
            <a:r>
              <a:rPr lang="en-US" sz="2800" dirty="0"/>
              <a:t>operator: </a:t>
            </a:r>
            <a:r>
              <a:rPr lang="en-US" sz="2800" b="1" dirty="0" smtClean="0"/>
              <a:t>&lt;</a:t>
            </a:r>
            <a:endParaRPr lang="en-US" sz="2800" b="1" dirty="0"/>
          </a:p>
          <a:p>
            <a:pPr lvl="2"/>
            <a:r>
              <a:rPr lang="en-US" sz="2400" dirty="0"/>
              <a:t>Evaluates as true when the left operand </a:t>
            </a:r>
            <a:r>
              <a:rPr lang="en-US" sz="2400" dirty="0" smtClean="0"/>
              <a:t>is less than </a:t>
            </a:r>
            <a:r>
              <a:rPr lang="en-US" sz="2400" dirty="0"/>
              <a:t>the right operand</a:t>
            </a:r>
          </a:p>
          <a:p>
            <a:pPr marL="514350" lvl="1" indent="0" eaLnBrk="1" hangingPunct="1">
              <a:buFontTx/>
              <a:buNone/>
              <a:defRPr/>
            </a:pPr>
            <a:endParaRPr lang="en-US" sz="3200" b="1"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348719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2001</Words>
  <Application>Microsoft Office PowerPoint</Application>
  <PresentationFormat>On-screen Show (4:3)</PresentationFormat>
  <Paragraphs>365</Paragraphs>
  <Slides>50</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 Unicode MS</vt:lpstr>
      <vt:lpstr>Arial</vt:lpstr>
      <vt:lpstr>Calibri</vt:lpstr>
      <vt:lpstr>Courier New</vt:lpstr>
      <vt:lpstr>Times New Roman</vt:lpstr>
      <vt:lpstr>1_Farrell_PLD</vt:lpstr>
      <vt:lpstr>Programming Logic and Design Ninth Edition</vt:lpstr>
      <vt:lpstr>Objectives</vt:lpstr>
      <vt:lpstr>The Selection Structure</vt:lpstr>
      <vt:lpstr>The Selection Structure (continued -1)</vt:lpstr>
      <vt:lpstr>The Selection Structure (continued -2)</vt:lpstr>
      <vt:lpstr>The Selection Structure (continued -3)</vt:lpstr>
      <vt:lpstr>The Selection Structure (continued -4)</vt:lpstr>
      <vt:lpstr>Using Relational  Comparison Operators </vt:lpstr>
      <vt:lpstr>Using Relational  Comparison Operators (continued -1) </vt:lpstr>
      <vt:lpstr>Using Relational  Comparison Operators (continued -2) </vt:lpstr>
      <vt:lpstr>Using Relational Comparison Operators (continued -3)</vt:lpstr>
      <vt:lpstr>Using Relational Comparison Operators (continued -4)</vt:lpstr>
      <vt:lpstr>Using Relational Comparison Operators (continued -5)</vt:lpstr>
      <vt:lpstr>Avoiding a Common Error with Relational Operators</vt:lpstr>
      <vt:lpstr>Understanding AND Logic</vt:lpstr>
      <vt:lpstr>Understanding AND Logic (continued -1) </vt:lpstr>
      <vt:lpstr>Nesting AND Decisions  for Efficiency</vt:lpstr>
      <vt:lpstr>Nesting AND Decisions  for Efficiency (continued -1) </vt:lpstr>
      <vt:lpstr>Using the AND Operator</vt:lpstr>
      <vt:lpstr>Using the AND Operator (continued -1) </vt:lpstr>
      <vt:lpstr>Using the AND Operator (continued -2) </vt:lpstr>
      <vt:lpstr>Avoiding Common Errors  in an AND Selection</vt:lpstr>
      <vt:lpstr>Avoiding Common Errors  in an AND Selection (continued -1) </vt:lpstr>
      <vt:lpstr>Understanding OR Logic</vt:lpstr>
      <vt:lpstr>Understanding OR Logic (continued -1) </vt:lpstr>
      <vt:lpstr>Writing OR Selections for Efficiency</vt:lpstr>
      <vt:lpstr>Writing OR Selections for Efficiency (continued -1) </vt:lpstr>
      <vt:lpstr>Using the OR Operator</vt:lpstr>
      <vt:lpstr>Avoiding Common Errors  in an OR Selection</vt:lpstr>
      <vt:lpstr>Avoiding Common Errors  in an OR Selection (continued -1) </vt:lpstr>
      <vt:lpstr>Avoiding Common Errors  in an OR Selection (continued -2)</vt:lpstr>
      <vt:lpstr>Avoiding Common Errors  in an OR Selection (continued -3)</vt:lpstr>
      <vt:lpstr>Avoiding Common Errors  in an OR Selection (continued -4)</vt:lpstr>
      <vt:lpstr>Understanding NOT Logic</vt:lpstr>
      <vt:lpstr>Avoiding a Common Error  in a NOT Expression</vt:lpstr>
      <vt:lpstr>Making Selections Within Ranges</vt:lpstr>
      <vt:lpstr>Making Selections Within Ranges (continued -1)</vt:lpstr>
      <vt:lpstr>Making Selections Within Ranges (continued -2)</vt:lpstr>
      <vt:lpstr>Avoiding Common Errors When Using Range Checks</vt:lpstr>
      <vt:lpstr>Eliminating Dead Paths</vt:lpstr>
      <vt:lpstr>Avoid Testing the Same Range Limit Multiple Times</vt:lpstr>
      <vt:lpstr>Understanding Precedence When Combining AND and OR Operators</vt:lpstr>
      <vt:lpstr>Understanding Precedence When Combining AND and OR Operators (continued -1)</vt:lpstr>
      <vt:lpstr>Understanding Precedence When Combining AND and OR Operators (continued -2)</vt:lpstr>
      <vt:lpstr>Understanding Precedence When Combining AND and OR Operators (continued -3)</vt:lpstr>
      <vt:lpstr>Understanding Precedence When Combining AND and OR Operators (continued -4)</vt:lpstr>
      <vt:lpstr>Understanding the case Structure</vt:lpstr>
      <vt:lpstr>Understanding the case Structure (continued -1) </vt:lpstr>
      <vt:lpstr>Summary</vt:lpstr>
      <vt:lpstr>Summary (continued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451</cp:revision>
  <dcterms:created xsi:type="dcterms:W3CDTF">2002-09-27T23:29:22Z</dcterms:created>
  <dcterms:modified xsi:type="dcterms:W3CDTF">2016-10-12T12:23:06Z</dcterms:modified>
</cp:coreProperties>
</file>