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80" r:id="rId1"/>
  </p:sldMasterIdLst>
  <p:notesMasterIdLst>
    <p:notesMasterId r:id="rId56"/>
  </p:notesMasterIdLst>
  <p:handoutMasterIdLst>
    <p:handoutMasterId r:id="rId57"/>
  </p:handoutMasterIdLst>
  <p:sldIdLst>
    <p:sldId id="555" r:id="rId2"/>
    <p:sldId id="257" r:id="rId3"/>
    <p:sldId id="522" r:id="rId4"/>
    <p:sldId id="393" r:id="rId5"/>
    <p:sldId id="530" r:id="rId6"/>
    <p:sldId id="395" r:id="rId7"/>
    <p:sldId id="397" r:id="rId8"/>
    <p:sldId id="560" r:id="rId9"/>
    <p:sldId id="398" r:id="rId10"/>
    <p:sldId id="531" r:id="rId11"/>
    <p:sldId id="403" r:id="rId12"/>
    <p:sldId id="520" r:id="rId13"/>
    <p:sldId id="521" r:id="rId14"/>
    <p:sldId id="524" r:id="rId15"/>
    <p:sldId id="532" r:id="rId16"/>
    <p:sldId id="533" r:id="rId17"/>
    <p:sldId id="411" r:id="rId18"/>
    <p:sldId id="412" r:id="rId19"/>
    <p:sldId id="534" r:id="rId20"/>
    <p:sldId id="535" r:id="rId21"/>
    <p:sldId id="536" r:id="rId22"/>
    <p:sldId id="537" r:id="rId23"/>
    <p:sldId id="538" r:id="rId24"/>
    <p:sldId id="539" r:id="rId25"/>
    <p:sldId id="540" r:id="rId26"/>
    <p:sldId id="541" r:id="rId27"/>
    <p:sldId id="542" r:id="rId28"/>
    <p:sldId id="414" r:id="rId29"/>
    <p:sldId id="500" r:id="rId30"/>
    <p:sldId id="433" r:id="rId31"/>
    <p:sldId id="562" r:id="rId32"/>
    <p:sldId id="556" r:id="rId33"/>
    <p:sldId id="557" r:id="rId34"/>
    <p:sldId id="563" r:id="rId35"/>
    <p:sldId id="466" r:id="rId36"/>
    <p:sldId id="559" r:id="rId37"/>
    <p:sldId id="558" r:id="rId38"/>
    <p:sldId id="467" r:id="rId39"/>
    <p:sldId id="543" r:id="rId40"/>
    <p:sldId id="544" r:id="rId41"/>
    <p:sldId id="546" r:id="rId42"/>
    <p:sldId id="547" r:id="rId43"/>
    <p:sldId id="548" r:id="rId44"/>
    <p:sldId id="549" r:id="rId45"/>
    <p:sldId id="503" r:id="rId46"/>
    <p:sldId id="550" r:id="rId47"/>
    <p:sldId id="551" r:id="rId48"/>
    <p:sldId id="561" r:id="rId49"/>
    <p:sldId id="504" r:id="rId50"/>
    <p:sldId id="505" r:id="rId51"/>
    <p:sldId id="552" r:id="rId52"/>
    <p:sldId id="498" r:id="rId53"/>
    <p:sldId id="445" r:id="rId54"/>
    <p:sldId id="553" r:id="rId55"/>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itchFamily="18" charset="0"/>
        <a:ea typeface="+mn-ea"/>
        <a:cs typeface="+mn-cs"/>
      </a:defRPr>
    </a:lvl1pPr>
    <a:lvl2pPr marL="457200" algn="l" rtl="0" fontAlgn="base">
      <a:spcBef>
        <a:spcPct val="0"/>
      </a:spcBef>
      <a:spcAft>
        <a:spcPct val="0"/>
      </a:spcAft>
      <a:defRPr sz="2000" kern="1200">
        <a:solidFill>
          <a:srgbClr val="FFFFFF"/>
        </a:solidFill>
        <a:latin typeface="Times New Roman" pitchFamily="18" charset="0"/>
        <a:ea typeface="+mn-ea"/>
        <a:cs typeface="+mn-cs"/>
      </a:defRPr>
    </a:lvl2pPr>
    <a:lvl3pPr marL="914400" algn="l" rtl="0" fontAlgn="base">
      <a:spcBef>
        <a:spcPct val="0"/>
      </a:spcBef>
      <a:spcAft>
        <a:spcPct val="0"/>
      </a:spcAft>
      <a:defRPr sz="2000" kern="1200">
        <a:solidFill>
          <a:srgbClr val="FFFFFF"/>
        </a:solidFill>
        <a:latin typeface="Times New Roman" pitchFamily="18" charset="0"/>
        <a:ea typeface="+mn-ea"/>
        <a:cs typeface="+mn-cs"/>
      </a:defRPr>
    </a:lvl3pPr>
    <a:lvl4pPr marL="1371600" algn="l" rtl="0" fontAlgn="base">
      <a:spcBef>
        <a:spcPct val="0"/>
      </a:spcBef>
      <a:spcAft>
        <a:spcPct val="0"/>
      </a:spcAft>
      <a:defRPr sz="2000" kern="1200">
        <a:solidFill>
          <a:srgbClr val="FFFFFF"/>
        </a:solidFill>
        <a:latin typeface="Times New Roman" pitchFamily="18" charset="0"/>
        <a:ea typeface="+mn-ea"/>
        <a:cs typeface="+mn-cs"/>
      </a:defRPr>
    </a:lvl4pPr>
    <a:lvl5pPr marL="1828800" algn="l" rtl="0" fontAlgn="base">
      <a:spcBef>
        <a:spcPct val="0"/>
      </a:spcBef>
      <a:spcAft>
        <a:spcPct val="0"/>
      </a:spcAft>
      <a:defRPr sz="2000" kern="1200">
        <a:solidFill>
          <a:srgbClr val="FFFFFF"/>
        </a:solidFill>
        <a:latin typeface="Times New Roman" pitchFamily="18" charset="0"/>
        <a:ea typeface="+mn-ea"/>
        <a:cs typeface="+mn-cs"/>
      </a:defRPr>
    </a:lvl5pPr>
    <a:lvl6pPr marL="2286000" algn="l" defTabSz="914400" rtl="0" eaLnBrk="1" latinLnBrk="0" hangingPunct="1">
      <a:defRPr sz="2000" kern="1200">
        <a:solidFill>
          <a:srgbClr val="FFFFFF"/>
        </a:solidFill>
        <a:latin typeface="Times New Roman" pitchFamily="18" charset="0"/>
        <a:ea typeface="+mn-ea"/>
        <a:cs typeface="+mn-cs"/>
      </a:defRPr>
    </a:lvl6pPr>
    <a:lvl7pPr marL="2743200" algn="l" defTabSz="914400" rtl="0" eaLnBrk="1" latinLnBrk="0" hangingPunct="1">
      <a:defRPr sz="2000" kern="1200">
        <a:solidFill>
          <a:srgbClr val="FFFFFF"/>
        </a:solidFill>
        <a:latin typeface="Times New Roman" pitchFamily="18" charset="0"/>
        <a:ea typeface="+mn-ea"/>
        <a:cs typeface="+mn-cs"/>
      </a:defRPr>
    </a:lvl7pPr>
    <a:lvl8pPr marL="3200400" algn="l" defTabSz="914400" rtl="0" eaLnBrk="1" latinLnBrk="0" hangingPunct="1">
      <a:defRPr sz="2000" kern="1200">
        <a:solidFill>
          <a:srgbClr val="FFFFFF"/>
        </a:solidFill>
        <a:latin typeface="Times New Roman" pitchFamily="18" charset="0"/>
        <a:ea typeface="+mn-ea"/>
        <a:cs typeface="+mn-cs"/>
      </a:defRPr>
    </a:lvl8pPr>
    <a:lvl9pPr marL="3657600" algn="l" defTabSz="914400" rtl="0" eaLnBrk="1" latinLnBrk="0" hangingPunct="1">
      <a:defRPr sz="2000" kern="1200">
        <a:solidFill>
          <a:srgbClr val="FFFFFF"/>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8ED5"/>
    <a:srgbClr val="FB7421"/>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12" autoAdjust="0"/>
    <p:restoredTop sz="94500" autoAdjust="0"/>
  </p:normalViewPr>
  <p:slideViewPr>
    <p:cSldViewPr>
      <p:cViewPr varScale="1">
        <p:scale>
          <a:sx n="92" d="100"/>
          <a:sy n="92" d="100"/>
        </p:scale>
        <p:origin x="120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dirty="0"/>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dirty="0"/>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dirty="0"/>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12DACD24-F180-42A6-9EDF-3DA360B8BDE4}" type="slidenum">
              <a:rPr lang="en-US"/>
              <a:pPr>
                <a:defRPr/>
              </a:pPr>
              <a:t>‹#›</a:t>
            </a:fld>
            <a:endParaRPr lang="en-US" dirty="0"/>
          </a:p>
        </p:txBody>
      </p:sp>
    </p:spTree>
    <p:extLst>
      <p:ext uri="{BB962C8B-B14F-4D97-AF65-F5344CB8AC3E}">
        <p14:creationId xmlns:p14="http://schemas.microsoft.com/office/powerpoint/2010/main" val="3403279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dirty="0"/>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dirty="0"/>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CCCC7A33-5D4F-457E-B2B6-77351122CB23}" type="slidenum">
              <a:rPr lang="en-US"/>
              <a:pPr>
                <a:defRPr/>
              </a:pPr>
              <a:t>‹#›</a:t>
            </a:fld>
            <a:endParaRPr lang="en-US" dirty="0"/>
          </a:p>
        </p:txBody>
      </p:sp>
    </p:spTree>
    <p:extLst>
      <p:ext uri="{BB962C8B-B14F-4D97-AF65-F5344CB8AC3E}">
        <p14:creationId xmlns:p14="http://schemas.microsoft.com/office/powerpoint/2010/main" val="8552973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F3F05D8-B6C5-48B0-9A79-8FED4136B24B}" type="slidenum">
              <a:rPr lang="en-US" smtClean="0"/>
              <a:pPr/>
              <a:t>2</a:t>
            </a:fld>
            <a:endParaRPr lang="en-US" dirty="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CA" dirty="0" smtClean="0"/>
          </a:p>
        </p:txBody>
      </p:sp>
    </p:spTree>
    <p:extLst>
      <p:ext uri="{BB962C8B-B14F-4D97-AF65-F5344CB8AC3E}">
        <p14:creationId xmlns:p14="http://schemas.microsoft.com/office/powerpoint/2010/main" val="21368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9C06961-A891-4A49-BE8E-D81E2CC19A08}" type="slidenum">
              <a:rPr lang="en-US" smtClean="0"/>
              <a:pPr/>
              <a:t>11</a:t>
            </a:fld>
            <a:endParaRPr lang="en-US" dirty="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060499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EEB3AF9-F454-49B8-A7FC-5F87655A6057}" type="slidenum">
              <a:rPr lang="en-US" smtClean="0"/>
              <a:pPr/>
              <a:t>12</a:t>
            </a:fld>
            <a:endParaRPr lang="en-US" dirty="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753855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9D1F5DD-F95F-4902-AA66-FECD078DDAA5}" type="slidenum">
              <a:rPr lang="en-US" smtClean="0"/>
              <a:pPr/>
              <a:t>13</a:t>
            </a:fld>
            <a:endParaRPr lang="en-US" dirty="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931017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dirty="0" smtClean="0"/>
          </a:p>
        </p:txBody>
      </p:sp>
      <p:sp>
        <p:nvSpPr>
          <p:cNvPr id="72708" name="Slide Number Placeholder 3"/>
          <p:cNvSpPr>
            <a:spLocks noGrp="1"/>
          </p:cNvSpPr>
          <p:nvPr>
            <p:ph type="sldNum" sz="quarter" idx="5"/>
          </p:nvPr>
        </p:nvSpPr>
        <p:spPr>
          <a:noFill/>
        </p:spPr>
        <p:txBody>
          <a:bodyPr/>
          <a:lstStyle/>
          <a:p>
            <a:fld id="{D2A3467B-4954-45A8-BB98-277E73CA1B4E}" type="slidenum">
              <a:rPr lang="en-US" smtClean="0"/>
              <a:pPr/>
              <a:t>14</a:t>
            </a:fld>
            <a:endParaRPr lang="en-US" dirty="0" smtClean="0"/>
          </a:p>
        </p:txBody>
      </p:sp>
    </p:spTree>
    <p:extLst>
      <p:ext uri="{BB962C8B-B14F-4D97-AF65-F5344CB8AC3E}">
        <p14:creationId xmlns:p14="http://schemas.microsoft.com/office/powerpoint/2010/main" val="4123612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dirty="0" smtClean="0"/>
          </a:p>
        </p:txBody>
      </p:sp>
      <p:sp>
        <p:nvSpPr>
          <p:cNvPr id="72708" name="Slide Number Placeholder 3"/>
          <p:cNvSpPr>
            <a:spLocks noGrp="1"/>
          </p:cNvSpPr>
          <p:nvPr>
            <p:ph type="sldNum" sz="quarter" idx="5"/>
          </p:nvPr>
        </p:nvSpPr>
        <p:spPr>
          <a:noFill/>
        </p:spPr>
        <p:txBody>
          <a:bodyPr/>
          <a:lstStyle/>
          <a:p>
            <a:fld id="{D2A3467B-4954-45A8-BB98-277E73CA1B4E}" type="slidenum">
              <a:rPr lang="en-US" smtClean="0"/>
              <a:pPr/>
              <a:t>15</a:t>
            </a:fld>
            <a:endParaRPr lang="en-US" dirty="0" smtClean="0"/>
          </a:p>
        </p:txBody>
      </p:sp>
    </p:spTree>
    <p:extLst>
      <p:ext uri="{BB962C8B-B14F-4D97-AF65-F5344CB8AC3E}">
        <p14:creationId xmlns:p14="http://schemas.microsoft.com/office/powerpoint/2010/main" val="3621495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dirty="0" smtClean="0"/>
          </a:p>
        </p:txBody>
      </p:sp>
      <p:sp>
        <p:nvSpPr>
          <p:cNvPr id="72708" name="Slide Number Placeholder 3"/>
          <p:cNvSpPr>
            <a:spLocks noGrp="1"/>
          </p:cNvSpPr>
          <p:nvPr>
            <p:ph type="sldNum" sz="quarter" idx="5"/>
          </p:nvPr>
        </p:nvSpPr>
        <p:spPr>
          <a:noFill/>
        </p:spPr>
        <p:txBody>
          <a:bodyPr/>
          <a:lstStyle/>
          <a:p>
            <a:fld id="{D2A3467B-4954-45A8-BB98-277E73CA1B4E}" type="slidenum">
              <a:rPr lang="en-US" smtClean="0"/>
              <a:pPr/>
              <a:t>16</a:t>
            </a:fld>
            <a:endParaRPr lang="en-US" dirty="0" smtClean="0"/>
          </a:p>
        </p:txBody>
      </p:sp>
    </p:spTree>
    <p:extLst>
      <p:ext uri="{BB962C8B-B14F-4D97-AF65-F5344CB8AC3E}">
        <p14:creationId xmlns:p14="http://schemas.microsoft.com/office/powerpoint/2010/main" val="2819265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67F9F192-A02F-45EA-A9F0-4A77B37F65D8}" type="slidenum">
              <a:rPr lang="en-US" smtClean="0"/>
              <a:pPr/>
              <a:t>17</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531878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06A8D-9CDA-485D-9A93-AA1AE53FC338}" type="slidenum">
              <a:rPr lang="en-US" smtClean="0"/>
              <a:pPr/>
              <a:t>18</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231012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06A8D-9CDA-485D-9A93-AA1AE53FC338}" type="slidenum">
              <a:rPr lang="en-US" smtClean="0"/>
              <a:pPr/>
              <a:t>19</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532986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06A8D-9CDA-485D-9A93-AA1AE53FC338}" type="slidenum">
              <a:rPr lang="en-US" smtClean="0"/>
              <a:pPr/>
              <a:t>20</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628947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dirty="0" smtClean="0"/>
          </a:p>
        </p:txBody>
      </p:sp>
      <p:sp>
        <p:nvSpPr>
          <p:cNvPr id="61444" name="Slide Number Placeholder 3"/>
          <p:cNvSpPr>
            <a:spLocks noGrp="1"/>
          </p:cNvSpPr>
          <p:nvPr>
            <p:ph type="sldNum" sz="quarter" idx="5"/>
          </p:nvPr>
        </p:nvSpPr>
        <p:spPr>
          <a:noFill/>
        </p:spPr>
        <p:txBody>
          <a:bodyPr/>
          <a:lstStyle/>
          <a:p>
            <a:fld id="{28779B58-96E2-43D0-B559-DC788A2EB1C0}" type="slidenum">
              <a:rPr lang="en-US" smtClean="0"/>
              <a:pPr/>
              <a:t>3</a:t>
            </a:fld>
            <a:endParaRPr lang="en-US" dirty="0" smtClean="0"/>
          </a:p>
        </p:txBody>
      </p:sp>
    </p:spTree>
    <p:extLst>
      <p:ext uri="{BB962C8B-B14F-4D97-AF65-F5344CB8AC3E}">
        <p14:creationId xmlns:p14="http://schemas.microsoft.com/office/powerpoint/2010/main" val="3000466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06A8D-9CDA-485D-9A93-AA1AE53FC338}" type="slidenum">
              <a:rPr lang="en-US" smtClean="0"/>
              <a:pPr/>
              <a:t>21</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745745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06A8D-9CDA-485D-9A93-AA1AE53FC338}" type="slidenum">
              <a:rPr lang="en-US" smtClean="0"/>
              <a:pPr/>
              <a:t>22</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167515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06A8D-9CDA-485D-9A93-AA1AE53FC338}" type="slidenum">
              <a:rPr lang="en-US" smtClean="0"/>
              <a:pPr/>
              <a:t>23</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85081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06A8D-9CDA-485D-9A93-AA1AE53FC338}" type="slidenum">
              <a:rPr lang="en-US" smtClean="0"/>
              <a:pPr/>
              <a:t>24</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244026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06A8D-9CDA-485D-9A93-AA1AE53FC338}" type="slidenum">
              <a:rPr lang="en-US" smtClean="0"/>
              <a:pPr/>
              <a:t>25</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558437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06A8D-9CDA-485D-9A93-AA1AE53FC338}" type="slidenum">
              <a:rPr lang="en-US" smtClean="0"/>
              <a:pPr/>
              <a:t>26</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28915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06A8D-9CDA-485D-9A93-AA1AE53FC338}" type="slidenum">
              <a:rPr lang="en-US" smtClean="0"/>
              <a:pPr/>
              <a:t>27</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579999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249CE8A-7E50-4209-AEBF-87A8D904F838}" type="slidenum">
              <a:rPr lang="en-US" smtClean="0"/>
              <a:pPr/>
              <a:t>28</a:t>
            </a:fld>
            <a:endParaRPr lang="en-US" dirty="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411778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B0BB5ED7-5066-4E35-88C1-DE1E9769C588}" type="slidenum">
              <a:rPr lang="en-US" smtClean="0"/>
              <a:pPr/>
              <a:t>29</a:t>
            </a:fld>
            <a:endParaRPr lang="en-US" dirty="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982761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3237C15-5575-46FB-B15C-4C38C3F4165B}" type="slidenum">
              <a:rPr lang="en-US" smtClean="0"/>
              <a:pPr/>
              <a:t>30</a:t>
            </a:fld>
            <a:endParaRPr lang="en-US" dirty="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924047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54D391F-8828-475A-8A07-3420F7D6E26E}" type="slidenum">
              <a:rPr lang="en-US" smtClean="0"/>
              <a:pPr/>
              <a:t>4</a:t>
            </a:fld>
            <a:endParaRPr lang="en-US" dirty="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CA" dirty="0" smtClean="0"/>
          </a:p>
        </p:txBody>
      </p:sp>
    </p:spTree>
    <p:extLst>
      <p:ext uri="{BB962C8B-B14F-4D97-AF65-F5344CB8AC3E}">
        <p14:creationId xmlns:p14="http://schemas.microsoft.com/office/powerpoint/2010/main" val="3506137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E44350B-C771-4EAB-94D7-92F67B1D142D}" type="slidenum">
              <a:rPr lang="en-US" smtClean="0"/>
              <a:pPr/>
              <a:t>31</a:t>
            </a:fld>
            <a:endParaRPr lang="en-US"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786551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E44350B-C771-4EAB-94D7-92F67B1D142D}" type="slidenum">
              <a:rPr lang="en-US" smtClean="0"/>
              <a:pPr/>
              <a:t>32</a:t>
            </a:fld>
            <a:endParaRPr lang="en-US"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597798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E44350B-C771-4EAB-94D7-92F67B1D142D}" type="slidenum">
              <a:rPr lang="en-US" smtClean="0"/>
              <a:pPr/>
              <a:t>33</a:t>
            </a:fld>
            <a:endParaRPr lang="en-US"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6547935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E44350B-C771-4EAB-94D7-92F67B1D142D}" type="slidenum">
              <a:rPr lang="en-US" smtClean="0"/>
              <a:pPr/>
              <a:t>34</a:t>
            </a:fld>
            <a:endParaRPr lang="en-US"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0969011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ABD3F81-F5DF-48AE-B753-BF9FED254138}" type="slidenum">
              <a:rPr lang="en-US" smtClean="0"/>
              <a:pPr/>
              <a:t>35</a:t>
            </a:fld>
            <a:endParaRPr lang="en-US" dirty="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4306334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E44350B-C771-4EAB-94D7-92F67B1D142D}" type="slidenum">
              <a:rPr lang="en-US" smtClean="0"/>
              <a:pPr/>
              <a:t>36</a:t>
            </a:fld>
            <a:endParaRPr lang="en-US"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0432914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ABD3F81-F5DF-48AE-B753-BF9FED254138}" type="slidenum">
              <a:rPr lang="en-US" smtClean="0"/>
              <a:pPr/>
              <a:t>37</a:t>
            </a:fld>
            <a:endParaRPr lang="en-US" dirty="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7063339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38</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548014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39</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0440866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40</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38029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54D391F-8828-475A-8A07-3420F7D6E26E}" type="slidenum">
              <a:rPr lang="en-US" smtClean="0"/>
              <a:pPr/>
              <a:t>5</a:t>
            </a:fld>
            <a:endParaRPr lang="en-US" dirty="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CA" dirty="0" smtClean="0"/>
          </a:p>
        </p:txBody>
      </p:sp>
    </p:spTree>
    <p:extLst>
      <p:ext uri="{BB962C8B-B14F-4D97-AF65-F5344CB8AC3E}">
        <p14:creationId xmlns:p14="http://schemas.microsoft.com/office/powerpoint/2010/main" val="24051753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41</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5835296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42</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4826620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43</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5599035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44</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1266812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11016911-DD96-463B-A773-B810A8749380}" type="slidenum">
              <a:rPr lang="en-US" smtClean="0"/>
              <a:pPr/>
              <a:t>45</a:t>
            </a:fld>
            <a:endParaRPr lang="en-US" dirty="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241756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46</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7635227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47</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1304201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D1CD89-CAB9-4C7D-B5F1-01BA0C99DB92}" type="slidenum">
              <a:rPr lang="en-US" smtClean="0"/>
              <a:pPr/>
              <a:t>48</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1594682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D6F405-6D55-4F0E-841F-B0734794EA8F}" type="slidenum">
              <a:rPr lang="en-US" smtClean="0"/>
              <a:pPr/>
              <a:t>49</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0176648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A4445E5-AE65-401A-80F4-58BD513FE9E6}" type="slidenum">
              <a:rPr lang="en-US" smtClean="0"/>
              <a:pPr/>
              <a:t>50</a:t>
            </a:fld>
            <a:endParaRPr lang="en-US" dirty="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192469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B781285-825F-4158-AA64-F2E83DD2A7C8}" type="slidenum">
              <a:rPr lang="en-US" smtClean="0"/>
              <a:pPr/>
              <a:t>6</a:t>
            </a:fld>
            <a:endParaRPr lang="en-US" dirty="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CA" dirty="0" smtClean="0"/>
          </a:p>
        </p:txBody>
      </p:sp>
    </p:spTree>
    <p:extLst>
      <p:ext uri="{BB962C8B-B14F-4D97-AF65-F5344CB8AC3E}">
        <p14:creationId xmlns:p14="http://schemas.microsoft.com/office/powerpoint/2010/main" val="800543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A4445E5-AE65-401A-80F4-58BD513FE9E6}" type="slidenum">
              <a:rPr lang="en-US" smtClean="0"/>
              <a:pPr/>
              <a:t>51</a:t>
            </a:fld>
            <a:endParaRPr lang="en-US" dirty="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6474464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01A90C6A-E6D2-49E8-B215-7426D1AF1271}" type="slidenum">
              <a:rPr lang="en-US" smtClean="0"/>
              <a:pPr/>
              <a:t>52</a:t>
            </a:fld>
            <a:endParaRPr lang="en-US" dirty="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3483813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E4C76AF4-E193-4BB6-ABE3-44C9FBD64BB4}" type="slidenum">
              <a:rPr lang="en-US" smtClean="0"/>
              <a:pPr/>
              <a:t>53</a:t>
            </a:fld>
            <a:endParaRPr lang="en-US" dirty="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5523221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E4C76AF4-E193-4BB6-ABE3-44C9FBD64BB4}" type="slidenum">
              <a:rPr lang="en-US" smtClean="0"/>
              <a:pPr/>
              <a:t>54</a:t>
            </a:fld>
            <a:endParaRPr lang="en-US" dirty="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238224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19F1F36-B2E9-4530-B989-DEEF3017BEF1}" type="slidenum">
              <a:rPr lang="en-US" smtClean="0"/>
              <a:pPr/>
              <a:t>7</a:t>
            </a:fld>
            <a:endParaRPr lang="en-US" dirty="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691751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19F1F36-B2E9-4530-B989-DEEF3017BEF1}" type="slidenum">
              <a:rPr lang="en-US" smtClean="0"/>
              <a:pPr/>
              <a:t>8</a:t>
            </a:fld>
            <a:endParaRPr lang="en-US" dirty="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036865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B76F478-B9F3-4738-BE44-E1C63125B5B6}" type="slidenum">
              <a:rPr lang="en-US" smtClean="0"/>
              <a:pPr/>
              <a:t>9</a:t>
            </a:fld>
            <a:endParaRPr lang="en-US" dirty="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175965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B76F478-B9F3-4738-BE44-E1C63125B5B6}" type="slidenum">
              <a:rPr lang="en-US" smtClean="0"/>
              <a:pPr/>
              <a:t>10</a:t>
            </a:fld>
            <a:endParaRPr lang="en-US" dirty="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334337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30163"/>
            <a:ext cx="9144000" cy="2906712"/>
          </a:xfrm>
          <a:prstGeom prst="rect">
            <a:avLst/>
          </a:prstGeom>
          <a:noFill/>
          <a:ln w="9525">
            <a:noFill/>
            <a:miter lim="800000"/>
            <a:headEnd/>
            <a:tailEnd/>
          </a:ln>
        </p:spPr>
      </p:pic>
      <p:sp>
        <p:nvSpPr>
          <p:cNvPr id="2" name="Title 1"/>
          <p:cNvSpPr>
            <a:spLocks noGrp="1"/>
          </p:cNvSpPr>
          <p:nvPr>
            <p:ph type="ctrTitle"/>
          </p:nvPr>
        </p:nvSpPr>
        <p:spPr>
          <a:xfrm>
            <a:off x="685800" y="2968625"/>
            <a:ext cx="7772400" cy="1470025"/>
          </a:xfrm>
        </p:spPr>
        <p:txBody>
          <a:bodyPr/>
          <a:lstStyle>
            <a:lvl1pPr>
              <a:defRPr>
                <a:solidFill>
                  <a:schemeClr val="tx2">
                    <a:lumMod val="60000"/>
                    <a:lumOff val="4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4724400"/>
            <a:ext cx="6400800"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5" name="Slide Number Placeholder 7"/>
          <p:cNvSpPr>
            <a:spLocks noGrp="1"/>
          </p:cNvSpPr>
          <p:nvPr>
            <p:ph type="sldNum" sz="quarter" idx="11"/>
          </p:nvPr>
        </p:nvSpPr>
        <p:spPr/>
        <p:txBody>
          <a:bodyPr/>
          <a:lstStyle>
            <a:lvl1pPr>
              <a:defRPr/>
            </a:lvl1pPr>
          </a:lstStyle>
          <a:p>
            <a:pPr>
              <a:defRPr/>
            </a:pPr>
            <a:fld id="{44E141E8-2789-4312-9F64-53DA4E9A2332}" type="slidenum">
              <a:rPr lang="en-US"/>
              <a:pPr>
                <a:defRPr/>
              </a:pPr>
              <a:t>‹#›</a:t>
            </a:fld>
            <a:endParaRPr lang="en-US" dirty="0"/>
          </a:p>
        </p:txBody>
      </p:sp>
      <p:sp>
        <p:nvSpPr>
          <p:cNvPr id="6" name="Footer Placeholder 8"/>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5" name="Slide Number Placeholder 7"/>
          <p:cNvSpPr>
            <a:spLocks noGrp="1"/>
          </p:cNvSpPr>
          <p:nvPr>
            <p:ph type="sldNum" sz="quarter" idx="11"/>
          </p:nvPr>
        </p:nvSpPr>
        <p:spPr/>
        <p:txBody>
          <a:bodyPr/>
          <a:lstStyle>
            <a:lvl1pPr>
              <a:defRPr/>
            </a:lvl1pPr>
          </a:lstStyle>
          <a:p>
            <a:pPr>
              <a:defRPr/>
            </a:pPr>
            <a:fld id="{7A86E7C1-1FC4-454B-9A54-7F84EE379324}" type="slidenum">
              <a:rPr lang="en-US"/>
              <a:pPr>
                <a:defRPr/>
              </a:pPr>
              <a:t>‹#›</a:t>
            </a:fld>
            <a:endParaRPr lang="en-US" dirty="0"/>
          </a:p>
        </p:txBody>
      </p:sp>
      <p:sp>
        <p:nvSpPr>
          <p:cNvPr id="6" name="Footer Placeholder 8"/>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7DC1CB35-E9A1-4C21-BF5A-D607729E02FB}" type="slidenum">
              <a:rPr lang="en-US"/>
              <a:pPr>
                <a:defRPr/>
              </a:pPr>
              <a:t>‹#›</a:t>
            </a:fld>
            <a:endParaRPr lang="en-US" dirty="0"/>
          </a:p>
        </p:txBody>
      </p:sp>
      <p:sp>
        <p:nvSpPr>
          <p:cNvPr id="5" name="Footer Placeholder 6"/>
          <p:cNvSpPr>
            <a:spLocks noGrp="1"/>
          </p:cNvSpPr>
          <p:nvPr>
            <p:ph type="ftr" sz="quarter" idx="11"/>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5" name="Slide Number Placeholder 7"/>
          <p:cNvSpPr>
            <a:spLocks noGrp="1"/>
          </p:cNvSpPr>
          <p:nvPr>
            <p:ph type="sldNum" sz="quarter" idx="11"/>
          </p:nvPr>
        </p:nvSpPr>
        <p:spPr/>
        <p:txBody>
          <a:bodyPr/>
          <a:lstStyle>
            <a:lvl1pPr>
              <a:defRPr/>
            </a:lvl1pPr>
          </a:lstStyle>
          <a:p>
            <a:pPr>
              <a:defRPr/>
            </a:pPr>
            <a:fld id="{B744581F-2639-4FA9-88E2-5381FA80C65C}" type="slidenum">
              <a:rPr lang="en-US"/>
              <a:pPr>
                <a:defRPr/>
              </a:pPr>
              <a:t>‹#›</a:t>
            </a:fld>
            <a:endParaRPr lang="en-US" dirty="0"/>
          </a:p>
        </p:txBody>
      </p:sp>
      <p:sp>
        <p:nvSpPr>
          <p:cNvPr id="6" name="Footer Placeholder 8"/>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6" name="Slide Number Placeholder 8"/>
          <p:cNvSpPr>
            <a:spLocks noGrp="1"/>
          </p:cNvSpPr>
          <p:nvPr>
            <p:ph type="sldNum" sz="quarter" idx="11"/>
          </p:nvPr>
        </p:nvSpPr>
        <p:spPr/>
        <p:txBody>
          <a:bodyPr/>
          <a:lstStyle>
            <a:lvl1pPr>
              <a:defRPr/>
            </a:lvl1pPr>
          </a:lstStyle>
          <a:p>
            <a:pPr>
              <a:defRPr/>
            </a:pPr>
            <a:fld id="{A87873D4-11B8-4408-AF99-D500D9EB0BF2}" type="slidenum">
              <a:rPr lang="en-US"/>
              <a:pPr>
                <a:defRPr/>
              </a:pPr>
              <a:t>‹#›</a:t>
            </a:fld>
            <a:endParaRPr lang="en-US" dirty="0"/>
          </a:p>
        </p:txBody>
      </p:sp>
      <p:sp>
        <p:nvSpPr>
          <p:cNvPr id="7" name="Footer Placeholder 9"/>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8" name="Slide Number Placeholder 10"/>
          <p:cNvSpPr>
            <a:spLocks noGrp="1"/>
          </p:cNvSpPr>
          <p:nvPr>
            <p:ph type="sldNum" sz="quarter" idx="11"/>
          </p:nvPr>
        </p:nvSpPr>
        <p:spPr/>
        <p:txBody>
          <a:bodyPr/>
          <a:lstStyle>
            <a:lvl1pPr>
              <a:defRPr/>
            </a:lvl1pPr>
          </a:lstStyle>
          <a:p>
            <a:pPr>
              <a:defRPr/>
            </a:pPr>
            <a:fld id="{9C23D88C-C473-43B4-8E9E-F806887E1E4F}" type="slidenum">
              <a:rPr lang="en-US"/>
              <a:pPr>
                <a:defRPr/>
              </a:pPr>
              <a:t>‹#›</a:t>
            </a:fld>
            <a:endParaRPr lang="en-US" dirty="0"/>
          </a:p>
        </p:txBody>
      </p:sp>
      <p:sp>
        <p:nvSpPr>
          <p:cNvPr id="9" name="Footer Placeholder 11"/>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4" name="Slide Number Placeholder 6"/>
          <p:cNvSpPr>
            <a:spLocks noGrp="1"/>
          </p:cNvSpPr>
          <p:nvPr>
            <p:ph type="sldNum" sz="quarter" idx="11"/>
          </p:nvPr>
        </p:nvSpPr>
        <p:spPr/>
        <p:txBody>
          <a:bodyPr/>
          <a:lstStyle>
            <a:lvl1pPr>
              <a:defRPr/>
            </a:lvl1pPr>
          </a:lstStyle>
          <a:p>
            <a:pPr>
              <a:defRPr/>
            </a:pPr>
            <a:fld id="{AC289583-B461-4131-B0E4-324FE1FE0912}" type="slidenum">
              <a:rPr lang="en-US"/>
              <a:pPr>
                <a:defRPr/>
              </a:pPr>
              <a:t>‹#›</a:t>
            </a:fld>
            <a:endParaRPr lang="en-US" dirty="0"/>
          </a:p>
        </p:txBody>
      </p:sp>
      <p:sp>
        <p:nvSpPr>
          <p:cNvPr id="5" name="Footer Placeholder 7"/>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3" name="Slide Number Placeholder 5"/>
          <p:cNvSpPr>
            <a:spLocks noGrp="1"/>
          </p:cNvSpPr>
          <p:nvPr>
            <p:ph type="sldNum" sz="quarter" idx="11"/>
          </p:nvPr>
        </p:nvSpPr>
        <p:spPr/>
        <p:txBody>
          <a:bodyPr/>
          <a:lstStyle>
            <a:lvl1pPr>
              <a:defRPr/>
            </a:lvl1pPr>
          </a:lstStyle>
          <a:p>
            <a:pPr>
              <a:defRPr/>
            </a:pPr>
            <a:fld id="{17F5CD09-90A3-4DA6-9734-76EE6D639137}" type="slidenum">
              <a:rPr lang="en-US"/>
              <a:pPr>
                <a:defRPr/>
              </a:pPr>
              <a:t>‹#›</a:t>
            </a:fld>
            <a:endParaRPr lang="en-US" dirty="0"/>
          </a:p>
        </p:txBody>
      </p:sp>
      <p:sp>
        <p:nvSpPr>
          <p:cNvPr id="4" name="Footer Placeholder 6"/>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6" name="Slide Number Placeholder 8"/>
          <p:cNvSpPr>
            <a:spLocks noGrp="1"/>
          </p:cNvSpPr>
          <p:nvPr>
            <p:ph type="sldNum" sz="quarter" idx="11"/>
          </p:nvPr>
        </p:nvSpPr>
        <p:spPr/>
        <p:txBody>
          <a:bodyPr/>
          <a:lstStyle>
            <a:lvl1pPr>
              <a:defRPr/>
            </a:lvl1pPr>
          </a:lstStyle>
          <a:p>
            <a:pPr>
              <a:defRPr/>
            </a:pPr>
            <a:fld id="{9E89E9F2-FA63-4170-B2AA-B2A26D24DC6B}" type="slidenum">
              <a:rPr lang="en-US"/>
              <a:pPr>
                <a:defRPr/>
              </a:pPr>
              <a:t>‹#›</a:t>
            </a:fld>
            <a:endParaRPr lang="en-US" dirty="0"/>
          </a:p>
        </p:txBody>
      </p:sp>
      <p:sp>
        <p:nvSpPr>
          <p:cNvPr id="7" name="Footer Placeholder 9"/>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6" name="Slide Number Placeholder 8"/>
          <p:cNvSpPr>
            <a:spLocks noGrp="1"/>
          </p:cNvSpPr>
          <p:nvPr>
            <p:ph type="sldNum" sz="quarter" idx="11"/>
          </p:nvPr>
        </p:nvSpPr>
        <p:spPr/>
        <p:txBody>
          <a:bodyPr/>
          <a:lstStyle>
            <a:lvl1pPr>
              <a:defRPr/>
            </a:lvl1pPr>
          </a:lstStyle>
          <a:p>
            <a:pPr>
              <a:defRPr/>
            </a:pPr>
            <a:fld id="{67C5AB61-37C5-4D05-AE74-099CB672AAF5}" type="slidenum">
              <a:rPr lang="en-US"/>
              <a:pPr>
                <a:defRPr/>
              </a:pPr>
              <a:t>‹#›</a:t>
            </a:fld>
            <a:endParaRPr lang="en-US" dirty="0"/>
          </a:p>
        </p:txBody>
      </p:sp>
      <p:sp>
        <p:nvSpPr>
          <p:cNvPr id="7" name="Footer Placeholder 9"/>
          <p:cNvSpPr>
            <a:spLocks noGrp="1"/>
          </p:cNvSpPr>
          <p:nvPr>
            <p:ph type="ftr" sz="quarter" idx="12"/>
          </p:nvPr>
        </p:nvSpPr>
        <p:spPr/>
        <p:txBody>
          <a:bodyPr/>
          <a:lstStyle>
            <a:lvl1pPr>
              <a:defRPr i="1"/>
            </a:lvl1pPr>
          </a:lstStyle>
          <a:p>
            <a:pPr>
              <a:defRPr/>
            </a:pPr>
            <a:r>
              <a:rPr lang="en-US" dirty="0" smtClean="0"/>
              <a:t>Programming Logic and Design, Ninth Edition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8" descr="DECOLORED2.jpg"/>
          <p:cNvPicPr>
            <a:picLocks noChangeAspect="1"/>
          </p:cNvPicPr>
          <p:nvPr/>
        </p:nvPicPr>
        <p:blipFill>
          <a:blip r:embed="rId13" cstate="print"/>
          <a:srcRect/>
          <a:stretch>
            <a:fillRect/>
          </a:stretch>
        </p:blipFill>
        <p:spPr bwMode="auto">
          <a:xfrm>
            <a:off x="0" y="0"/>
            <a:ext cx="9144000" cy="1600200"/>
          </a:xfrm>
          <a:prstGeom prst="rect">
            <a:avLst/>
          </a:prstGeom>
          <a:noFill/>
          <a:ln w="9525">
            <a:noFill/>
            <a:miter lim="800000"/>
            <a:headEnd/>
            <a:tailEnd/>
          </a:ln>
        </p:spPr>
      </p:pic>
      <p:sp>
        <p:nvSpPr>
          <p:cNvPr id="1027"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accent6">
                    <a:lumMod val="75000"/>
                  </a:schemeClr>
                </a:solidFill>
                <a:latin typeface="+mj-lt"/>
              </a:defRPr>
            </a:lvl1pPr>
          </a:lstStyle>
          <a:p>
            <a:pPr>
              <a:defRPr/>
            </a:pPr>
            <a:fld id="{E8CD8B9F-EFB3-43D4-A7D4-80411A83C583}" type="slidenum">
              <a:rPr lang="en-US"/>
              <a:pPr>
                <a:defRPr/>
              </a:pPr>
              <a:t>‹#›</a:t>
            </a:fld>
            <a:endParaRPr lang="en-US" dirty="0"/>
          </a:p>
        </p:txBody>
      </p:sp>
      <p:sp>
        <p:nvSpPr>
          <p:cNvPr id="7" name="Footer Placeholder 6"/>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a:defRPr sz="1200">
                <a:solidFill>
                  <a:schemeClr val="accent6">
                    <a:lumMod val="75000"/>
                  </a:schemeClr>
                </a:solidFill>
                <a:latin typeface="+mj-lt"/>
              </a:defRPr>
            </a:lvl1pPr>
          </a:lstStyle>
          <a:p>
            <a:pPr>
              <a:defRPr/>
            </a:pPr>
            <a:r>
              <a:rPr lang="en-US" dirty="0" smtClean="0"/>
              <a:t>Programming Logic and Design, Ninth Edition</a:t>
            </a:r>
            <a:endParaRPr lang="en-US" dirty="0"/>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hdr="0" dt="0"/>
  <p:txStyles>
    <p:titleStyle>
      <a:lvl1pPr algn="ctr" rtl="0" eaLnBrk="0" fontAlgn="base" hangingPunct="0">
        <a:spcBef>
          <a:spcPct val="0"/>
        </a:spcBef>
        <a:spcAft>
          <a:spcPct val="0"/>
        </a:spcAft>
        <a:defRPr sz="4400" kern="1200">
          <a:solidFill>
            <a:srgbClr val="558ED5"/>
          </a:solidFill>
          <a:latin typeface="+mj-lt"/>
          <a:ea typeface="+mj-ea"/>
          <a:cs typeface="+mj-cs"/>
        </a:defRPr>
      </a:lvl1pPr>
      <a:lvl2pPr algn="ctr" rtl="0" eaLnBrk="0" fontAlgn="base" hangingPunct="0">
        <a:spcBef>
          <a:spcPct val="0"/>
        </a:spcBef>
        <a:spcAft>
          <a:spcPct val="0"/>
        </a:spcAft>
        <a:defRPr sz="4400">
          <a:solidFill>
            <a:srgbClr val="558ED5"/>
          </a:solidFill>
          <a:latin typeface="Calibri" pitchFamily="34" charset="0"/>
        </a:defRPr>
      </a:lvl2pPr>
      <a:lvl3pPr algn="ctr" rtl="0" eaLnBrk="0" fontAlgn="base" hangingPunct="0">
        <a:spcBef>
          <a:spcPct val="0"/>
        </a:spcBef>
        <a:spcAft>
          <a:spcPct val="0"/>
        </a:spcAft>
        <a:defRPr sz="4400">
          <a:solidFill>
            <a:srgbClr val="558ED5"/>
          </a:solidFill>
          <a:latin typeface="Calibri" pitchFamily="34" charset="0"/>
        </a:defRPr>
      </a:lvl3pPr>
      <a:lvl4pPr algn="ctr" rtl="0" eaLnBrk="0" fontAlgn="base" hangingPunct="0">
        <a:spcBef>
          <a:spcPct val="0"/>
        </a:spcBef>
        <a:spcAft>
          <a:spcPct val="0"/>
        </a:spcAft>
        <a:defRPr sz="4400">
          <a:solidFill>
            <a:srgbClr val="558ED5"/>
          </a:solidFill>
          <a:latin typeface="Calibri" pitchFamily="34" charset="0"/>
        </a:defRPr>
      </a:lvl4pPr>
      <a:lvl5pPr algn="ctr" rtl="0" eaLnBrk="0" fontAlgn="base" hangingPunct="0">
        <a:spcBef>
          <a:spcPct val="0"/>
        </a:spcBef>
        <a:spcAft>
          <a:spcPct val="0"/>
        </a:spcAft>
        <a:defRPr sz="4400">
          <a:solidFill>
            <a:srgbClr val="558ED5"/>
          </a:solidFill>
          <a:latin typeface="Calibri" pitchFamily="34" charset="0"/>
        </a:defRPr>
      </a:lvl5pPr>
      <a:lvl6pPr marL="457200" algn="ctr" rtl="0" eaLnBrk="1" fontAlgn="base" hangingPunct="1">
        <a:spcBef>
          <a:spcPct val="0"/>
        </a:spcBef>
        <a:spcAft>
          <a:spcPct val="0"/>
        </a:spcAft>
        <a:defRPr sz="4400">
          <a:solidFill>
            <a:srgbClr val="558ED5"/>
          </a:solidFill>
          <a:latin typeface="Calibri" pitchFamily="34" charset="0"/>
        </a:defRPr>
      </a:lvl6pPr>
      <a:lvl7pPr marL="914400" algn="ctr" rtl="0" eaLnBrk="1" fontAlgn="base" hangingPunct="1">
        <a:spcBef>
          <a:spcPct val="0"/>
        </a:spcBef>
        <a:spcAft>
          <a:spcPct val="0"/>
        </a:spcAft>
        <a:defRPr sz="4400">
          <a:solidFill>
            <a:srgbClr val="558ED5"/>
          </a:solidFill>
          <a:latin typeface="Calibri" pitchFamily="34" charset="0"/>
        </a:defRPr>
      </a:lvl7pPr>
      <a:lvl8pPr marL="1371600" algn="ctr" rtl="0" eaLnBrk="1" fontAlgn="base" hangingPunct="1">
        <a:spcBef>
          <a:spcPct val="0"/>
        </a:spcBef>
        <a:spcAft>
          <a:spcPct val="0"/>
        </a:spcAft>
        <a:defRPr sz="4400">
          <a:solidFill>
            <a:srgbClr val="558ED5"/>
          </a:solidFill>
          <a:latin typeface="Calibri" pitchFamily="34" charset="0"/>
        </a:defRPr>
      </a:lvl8pPr>
      <a:lvl9pPr marL="1828800" algn="ctr" rtl="0" eaLnBrk="1" fontAlgn="base" hangingPunct="1">
        <a:spcBef>
          <a:spcPct val="0"/>
        </a:spcBef>
        <a:spcAft>
          <a:spcPct val="0"/>
        </a:spcAft>
        <a:defRPr sz="4400">
          <a:solidFill>
            <a:srgbClr val="558ED5"/>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986" y="608807"/>
            <a:ext cx="8229600" cy="1143000"/>
          </a:xfrm>
        </p:spPr>
        <p:txBody>
          <a:bodyPr/>
          <a:lstStyle/>
          <a:p>
            <a:r>
              <a:rPr lang="en-US" b="1" dirty="0"/>
              <a:t>Programming Logic and Design</a:t>
            </a:r>
            <a:br>
              <a:rPr lang="en-US" b="1" dirty="0"/>
            </a:br>
            <a:r>
              <a:rPr lang="en-US" b="1" i="1" dirty="0"/>
              <a:t>Ninth Edition</a:t>
            </a:r>
            <a:endParaRPr lang="en-US" b="1" dirty="0"/>
          </a:p>
        </p:txBody>
      </p:sp>
      <p:sp>
        <p:nvSpPr>
          <p:cNvPr id="3" name="Content Placeholder 2"/>
          <p:cNvSpPr>
            <a:spLocks noGrp="1"/>
          </p:cNvSpPr>
          <p:nvPr>
            <p:ph idx="1"/>
          </p:nvPr>
        </p:nvSpPr>
        <p:spPr>
          <a:xfrm>
            <a:off x="457200" y="2438400"/>
            <a:ext cx="8229600" cy="3687763"/>
          </a:xfrm>
        </p:spPr>
        <p:txBody>
          <a:bodyPr/>
          <a:lstStyle/>
          <a:p>
            <a:pPr algn="ctr" eaLnBrk="1" hangingPunct="1">
              <a:lnSpc>
                <a:spcPct val="90000"/>
              </a:lnSpc>
              <a:buFont typeface="Arial" pitchFamily="34" charset="0"/>
              <a:buNone/>
              <a:defRPr/>
            </a:pPr>
            <a:r>
              <a:rPr lang="en-US" sz="3400" i="1" dirty="0"/>
              <a:t>Chapter </a:t>
            </a:r>
            <a:r>
              <a:rPr lang="en-US" sz="3400" i="1" dirty="0" smtClean="0"/>
              <a:t>5</a:t>
            </a:r>
          </a:p>
          <a:p>
            <a:pPr algn="ctr" eaLnBrk="1" hangingPunct="1">
              <a:lnSpc>
                <a:spcPct val="90000"/>
              </a:lnSpc>
              <a:buFont typeface="Arial" pitchFamily="34" charset="0"/>
              <a:buNone/>
              <a:defRPr/>
            </a:pPr>
            <a:r>
              <a:rPr lang="en-US" sz="3200" i="1" dirty="0" smtClean="0"/>
              <a:t>Looping</a:t>
            </a:r>
            <a:endParaRPr lang="en-US" sz="3600" dirty="0"/>
          </a:p>
        </p:txBody>
      </p:sp>
      <p:sp>
        <p:nvSpPr>
          <p:cNvPr id="4" name="Slide Number Placeholder 3"/>
          <p:cNvSpPr>
            <a:spLocks noGrp="1"/>
          </p:cNvSpPr>
          <p:nvPr>
            <p:ph type="sldNum" sz="quarter" idx="10"/>
          </p:nvPr>
        </p:nvSpPr>
        <p:spPr/>
        <p:txBody>
          <a:bodyPr/>
          <a:lstStyle/>
          <a:p>
            <a:pPr>
              <a:defRPr/>
            </a:pPr>
            <a:fld id="{0F66439E-C25C-4026-841B-CBBDFA57E0D0}" type="slidenum">
              <a:rPr lang="en-US">
                <a:solidFill>
                  <a:srgbClr val="F79646">
                    <a:lumMod val="75000"/>
                  </a:srgbClr>
                </a:solidFill>
              </a:rPr>
              <a:pPr>
                <a:defRPr/>
              </a:pPr>
              <a:t>1</a:t>
            </a:fld>
            <a:endParaRPr lang="en-US" dirty="0">
              <a:solidFill>
                <a:srgbClr val="F79646">
                  <a:lumMod val="75000"/>
                </a:srgbClr>
              </a:solidFill>
            </a:endParaRPr>
          </a:p>
        </p:txBody>
      </p:sp>
      <p:sp>
        <p:nvSpPr>
          <p:cNvPr id="5" name="Footer Placeholder 4"/>
          <p:cNvSpPr>
            <a:spLocks noGrp="1"/>
          </p:cNvSpPr>
          <p:nvPr>
            <p:ph type="ftr" sz="quarter" idx="11"/>
          </p:nvPr>
        </p:nvSpPr>
        <p:spPr/>
        <p:txBody>
          <a:bodyPr/>
          <a:lstStyle/>
          <a:p>
            <a:pPr>
              <a:defRPr/>
            </a:pPr>
            <a:r>
              <a:rPr lang="en-US" dirty="0">
                <a:solidFill>
                  <a:srgbClr val="F79646">
                    <a:lumMod val="75000"/>
                  </a:srgbClr>
                </a:solidFill>
              </a:rPr>
              <a:t>Programming Logic and Design, Ninth Edition</a:t>
            </a:r>
          </a:p>
        </p:txBody>
      </p:sp>
    </p:spTree>
    <p:extLst>
      <p:ext uri="{BB962C8B-B14F-4D97-AF65-F5344CB8AC3E}">
        <p14:creationId xmlns:p14="http://schemas.microsoft.com/office/powerpoint/2010/main" val="1332758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Using an Indefinite Loop </a:t>
            </a:r>
            <a:br>
              <a:rPr lang="en-US" dirty="0"/>
            </a:br>
            <a:r>
              <a:rPr lang="en-US" dirty="0"/>
              <a:t>with a Sentinel </a:t>
            </a:r>
            <a:r>
              <a:rPr lang="en-US" dirty="0" smtClean="0"/>
              <a:t>Value </a:t>
            </a:r>
            <a:r>
              <a:rPr lang="en-US" sz="1200" dirty="0" smtClean="0"/>
              <a:t>(continued -1)</a:t>
            </a:r>
          </a:p>
        </p:txBody>
      </p:sp>
      <p:pic>
        <p:nvPicPr>
          <p:cNvPr id="2" name="Picture 1" descr="This shows how the program might look when it is executed at the command line and in a GUI environment. Both screens show programs that perform exactly the same tasks using different environments. In each environment, the user can continue choosing to see Hello messages, or can choose to quit the program and display&#10;Goodbye." title="Typical executions of the program in Figure 5-4 in two environment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2362200"/>
            <a:ext cx="6210300" cy="2463245"/>
          </a:xfrm>
          <a:prstGeom prst="rect">
            <a:avLst/>
          </a:prstGeom>
        </p:spPr>
      </p:pic>
      <p:sp>
        <p:nvSpPr>
          <p:cNvPr id="5" name="Slide Number Placeholder 4"/>
          <p:cNvSpPr>
            <a:spLocks noGrp="1"/>
          </p:cNvSpPr>
          <p:nvPr>
            <p:ph type="sldNum" sz="quarter" idx="10"/>
          </p:nvPr>
        </p:nvSpPr>
        <p:spPr/>
        <p:txBody>
          <a:bodyPr/>
          <a:lstStyle/>
          <a:p>
            <a:pPr>
              <a:defRPr/>
            </a:pPr>
            <a:fld id="{900C551B-CEB5-4D77-A6DF-0852B56BF7E1}" type="slidenum">
              <a:rPr lang="en-US"/>
              <a:pPr>
                <a:defRPr/>
              </a:pPr>
              <a:t>10</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888628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3400" y="228600"/>
            <a:ext cx="8077200" cy="1143000"/>
          </a:xfrm>
        </p:spPr>
        <p:txBody>
          <a:bodyPr/>
          <a:lstStyle/>
          <a:p>
            <a:pPr eaLnBrk="1" hangingPunct="1"/>
            <a:r>
              <a:rPr lang="en-US" dirty="0"/>
              <a:t>Understanding the Loop in a Program’s Mainline Logic</a:t>
            </a:r>
            <a:endParaRPr lang="en-US" sz="1200" dirty="0" smtClean="0"/>
          </a:p>
        </p:txBody>
      </p:sp>
      <p:sp>
        <p:nvSpPr>
          <p:cNvPr id="5" name="Slide Number Placeholder 4"/>
          <p:cNvSpPr>
            <a:spLocks noGrp="1"/>
          </p:cNvSpPr>
          <p:nvPr>
            <p:ph type="sldNum" sz="quarter" idx="10"/>
          </p:nvPr>
        </p:nvSpPr>
        <p:spPr/>
        <p:txBody>
          <a:bodyPr/>
          <a:lstStyle/>
          <a:p>
            <a:pPr>
              <a:defRPr/>
            </a:pPr>
            <a:fld id="{F189B0BB-3837-4036-8613-EB4BD3000AA4}" type="slidenum">
              <a:rPr lang="en-US"/>
              <a:pPr>
                <a:defRPr/>
              </a:pPr>
              <a:t>11</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Content Placeholder 2"/>
          <p:cNvSpPr>
            <a:spLocks noGrp="1"/>
          </p:cNvSpPr>
          <p:nvPr>
            <p:ph idx="1"/>
          </p:nvPr>
        </p:nvSpPr>
        <p:spPr>
          <a:xfrm>
            <a:off x="457200" y="1600200"/>
            <a:ext cx="8229600" cy="4525963"/>
          </a:xfrm>
        </p:spPr>
        <p:txBody>
          <a:bodyPr/>
          <a:lstStyle/>
          <a:p>
            <a:pPr eaLnBrk="1" hangingPunct="1"/>
            <a:r>
              <a:rPr lang="en-US" dirty="0" smtClean="0"/>
              <a:t>Three steps should occur in every properly functioning loop:</a:t>
            </a:r>
          </a:p>
          <a:p>
            <a:pPr lvl="1" eaLnBrk="1" hangingPunct="1"/>
            <a:r>
              <a:rPr lang="en-US" dirty="0" smtClean="0"/>
              <a:t>Provide a starting value for the variable that will control the loop</a:t>
            </a:r>
          </a:p>
          <a:p>
            <a:pPr lvl="1" eaLnBrk="1" hangingPunct="1"/>
            <a:r>
              <a:rPr lang="en-US" dirty="0" smtClean="0"/>
              <a:t>Test the loop control variable to determine whether the loop body executes</a:t>
            </a:r>
          </a:p>
          <a:p>
            <a:pPr lvl="1" eaLnBrk="1" hangingPunct="1"/>
            <a:r>
              <a:rPr lang="en-US" dirty="0" smtClean="0"/>
              <a:t>Alter the loop control variable within the loop</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 y="523555"/>
            <a:ext cx="3810000" cy="3429000"/>
          </a:xfrm>
        </p:spPr>
        <p:txBody>
          <a:bodyPr/>
          <a:lstStyle/>
          <a:p>
            <a:pPr eaLnBrk="1" hangingPunct="1"/>
            <a:r>
              <a:rPr lang="en-US" dirty="0"/>
              <a:t>Understanding the Loop in a Program’s Mainline </a:t>
            </a:r>
            <a:r>
              <a:rPr lang="en-US" dirty="0" smtClean="0"/>
              <a:t>Logic </a:t>
            </a:r>
            <a:r>
              <a:rPr lang="en-US" sz="1200" dirty="0" smtClean="0"/>
              <a:t>(continued -1)</a:t>
            </a:r>
          </a:p>
        </p:txBody>
      </p:sp>
      <p:pic>
        <p:nvPicPr>
          <p:cNvPr id="3" name="Picture 2" descr="This shows the flowchart for the mainline logic of the payroll rogram. There are three loop-controlling steps. In this case, the three steps—initializing, testing, and altering the loop control variable—are in different modules." title="A payroll program showing how the loop control variable is us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400" y="523555"/>
            <a:ext cx="4367463" cy="5864879"/>
          </a:xfrm>
          <a:prstGeom prst="rect">
            <a:avLst/>
          </a:prstGeom>
        </p:spPr>
      </p:pic>
      <p:sp>
        <p:nvSpPr>
          <p:cNvPr id="6" name="Slide Number Placeholder 4"/>
          <p:cNvSpPr>
            <a:spLocks noGrp="1"/>
          </p:cNvSpPr>
          <p:nvPr>
            <p:ph type="sldNum" sz="quarter" idx="10"/>
          </p:nvPr>
        </p:nvSpPr>
        <p:spPr/>
        <p:txBody>
          <a:bodyPr/>
          <a:lstStyle/>
          <a:p>
            <a:pPr>
              <a:defRPr/>
            </a:pPr>
            <a:fld id="{FE12D180-F8AC-4859-B786-FC9ECE9FA2E1}" type="slidenum">
              <a:rPr lang="en-US"/>
              <a:pPr>
                <a:defRPr/>
              </a:pPr>
              <a:t>12</a:t>
            </a:fld>
            <a:endParaRPr lang="en-US" dirty="0"/>
          </a:p>
        </p:txBody>
      </p:sp>
      <p:sp>
        <p:nvSpPr>
          <p:cNvPr id="5"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228600"/>
            <a:ext cx="8077200" cy="1143000"/>
          </a:xfrm>
        </p:spPr>
        <p:txBody>
          <a:bodyPr/>
          <a:lstStyle/>
          <a:p>
            <a:pPr eaLnBrk="1" hangingPunct="1"/>
            <a:r>
              <a:rPr lang="en-US" dirty="0"/>
              <a:t>Nested Loops</a:t>
            </a:r>
            <a:endParaRPr lang="en-US" sz="1200" dirty="0" smtClean="0"/>
          </a:p>
        </p:txBody>
      </p:sp>
      <p:sp>
        <p:nvSpPr>
          <p:cNvPr id="6" name="Slide Number Placeholder 4"/>
          <p:cNvSpPr>
            <a:spLocks noGrp="1"/>
          </p:cNvSpPr>
          <p:nvPr>
            <p:ph type="sldNum" sz="quarter" idx="10"/>
          </p:nvPr>
        </p:nvSpPr>
        <p:spPr/>
        <p:txBody>
          <a:bodyPr/>
          <a:lstStyle/>
          <a:p>
            <a:pPr>
              <a:defRPr/>
            </a:pPr>
            <a:fld id="{1A82EC7D-E2E3-4E0F-BA1A-B491FD360F63}" type="slidenum">
              <a:rPr lang="en-US"/>
              <a:pPr>
                <a:defRPr/>
              </a:pPr>
              <a:t>13</a:t>
            </a:fld>
            <a:endParaRPr lang="en-US" dirty="0"/>
          </a:p>
        </p:txBody>
      </p:sp>
      <p:sp>
        <p:nvSpPr>
          <p:cNvPr id="5"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b="1" dirty="0" smtClean="0"/>
              <a:t>Nested loops</a:t>
            </a:r>
            <a:r>
              <a:rPr lang="en-US" dirty="0" smtClean="0"/>
              <a:t>: loops within loops</a:t>
            </a:r>
          </a:p>
          <a:p>
            <a:pPr eaLnBrk="1" hangingPunct="1"/>
            <a:r>
              <a:rPr lang="en-US" b="1" dirty="0" smtClean="0"/>
              <a:t>Outer loop</a:t>
            </a:r>
            <a:r>
              <a:rPr lang="en-US" dirty="0" smtClean="0"/>
              <a:t>: the loop that contains the other loop</a:t>
            </a:r>
          </a:p>
          <a:p>
            <a:pPr eaLnBrk="1" hangingPunct="1"/>
            <a:r>
              <a:rPr lang="en-US" b="1" dirty="0" smtClean="0"/>
              <a:t>Inner loop</a:t>
            </a:r>
            <a:r>
              <a:rPr lang="en-US" dirty="0" smtClean="0"/>
              <a:t>: the loop that is contained</a:t>
            </a:r>
          </a:p>
          <a:p>
            <a:pPr eaLnBrk="1" hangingPunct="1"/>
            <a:r>
              <a:rPr lang="en-US" dirty="0" smtClean="0"/>
              <a:t>Needed when values of two (or more) variables repeat to produce every combination of values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33400" y="228600"/>
            <a:ext cx="8077200" cy="1143000"/>
          </a:xfrm>
        </p:spPr>
        <p:txBody>
          <a:bodyPr/>
          <a:lstStyle/>
          <a:p>
            <a:pPr eaLnBrk="1" hangingPunct="1"/>
            <a:r>
              <a:rPr lang="en-US" dirty="0"/>
              <a:t>Nested </a:t>
            </a:r>
            <a:r>
              <a:rPr lang="en-US" dirty="0" smtClean="0"/>
              <a:t>Loops </a:t>
            </a:r>
            <a:r>
              <a:rPr lang="en-US" sz="1200" dirty="0" smtClean="0"/>
              <a:t>(continued -1)</a:t>
            </a:r>
            <a:endParaRPr lang="en-US" dirty="0" smtClean="0"/>
          </a:p>
        </p:txBody>
      </p:sp>
      <p:pic>
        <p:nvPicPr>
          <p:cNvPr id="2" name="Picture 1" descr="You want to write a program that produces quiz answer sheets.&#10;Each answer sheet has a unique heading followed by five parts with three questions in each part, and you want a fill-in-the-blank line for each question. You could write a program that uses 63 separate output statements to produce three sheets (each sheet contains 21 printed lines), but it is more efficient to use nested loops." title="Quiz answer sheet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371600"/>
            <a:ext cx="3103249" cy="4495800"/>
          </a:xfrm>
          <a:prstGeom prst="rect">
            <a:avLst/>
          </a:prstGeom>
        </p:spPr>
      </p:pic>
      <p:pic>
        <p:nvPicPr>
          <p:cNvPr id="7" name="Picture 6" descr="When the program starts, the housekeeping module executes and the user enters the name to be output at the top of the first quiz. If the user enters the QUIT value,&#10;the program ends immediately, but if the user enters anything else, such as Make-up Quiz, then the detailLoop) module executes." title="Flowchart and pseudocode for AnswerSheet program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99559" y="1371600"/>
            <a:ext cx="4848131" cy="4114800"/>
          </a:xfrm>
          <a:prstGeom prst="rect">
            <a:avLst/>
          </a:prstGeom>
        </p:spPr>
      </p:pic>
      <p:sp>
        <p:nvSpPr>
          <p:cNvPr id="5" name="Slide Number Placeholder 4"/>
          <p:cNvSpPr>
            <a:spLocks noGrp="1"/>
          </p:cNvSpPr>
          <p:nvPr>
            <p:ph type="sldNum" sz="quarter" idx="10"/>
          </p:nvPr>
        </p:nvSpPr>
        <p:spPr/>
        <p:txBody>
          <a:bodyPr/>
          <a:lstStyle/>
          <a:p>
            <a:pPr>
              <a:defRPr/>
            </a:pPr>
            <a:fld id="{CFBE31CB-179D-4E09-B772-D7BE53F8D2B5}" type="slidenum">
              <a:rPr lang="en-US"/>
              <a:pPr>
                <a:defRPr/>
              </a:pPr>
              <a:t>14</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33400" y="228600"/>
            <a:ext cx="8077200" cy="1143000"/>
          </a:xfrm>
        </p:spPr>
        <p:txBody>
          <a:bodyPr/>
          <a:lstStyle/>
          <a:p>
            <a:pPr eaLnBrk="1" hangingPunct="1"/>
            <a:r>
              <a:rPr lang="en-US" dirty="0"/>
              <a:t>Nested </a:t>
            </a:r>
            <a:r>
              <a:rPr lang="en-US" dirty="0" smtClean="0"/>
              <a:t>Loops </a:t>
            </a:r>
            <a:r>
              <a:rPr lang="en-US" sz="1200" dirty="0" smtClean="0"/>
              <a:t>(continued-2)</a:t>
            </a:r>
            <a:endParaRPr lang="en-US" dirty="0" smtClean="0"/>
          </a:p>
        </p:txBody>
      </p:sp>
      <p:pic>
        <p:nvPicPr>
          <p:cNvPr id="3" name="Picture 2" descr="In the detailLoop, the quiz name is output at the top of the answer sheet. Then partCounter is initialized to 1. The partCounter variable is the loop control variable for the outer loop in this module. The outer loop continues while partCounter is less than or equal to PARTS. The last statement in the outer loop adds 1 to partCounter. In other words, the outer loop will execute when partCounter is 1, 2, 3, 4, and 5." title="Flowchart and pseudocode for AnswerSheet progra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1219200"/>
            <a:ext cx="4343400" cy="5036884"/>
          </a:xfrm>
          <a:prstGeom prst="rect">
            <a:avLst/>
          </a:prstGeom>
        </p:spPr>
      </p:pic>
      <p:sp>
        <p:nvSpPr>
          <p:cNvPr id="5" name="Slide Number Placeholder 4"/>
          <p:cNvSpPr>
            <a:spLocks noGrp="1"/>
          </p:cNvSpPr>
          <p:nvPr>
            <p:ph type="sldNum" sz="quarter" idx="10"/>
          </p:nvPr>
        </p:nvSpPr>
        <p:spPr/>
        <p:txBody>
          <a:bodyPr/>
          <a:lstStyle/>
          <a:p>
            <a:pPr>
              <a:defRPr/>
            </a:pPr>
            <a:fld id="{CFBE31CB-179D-4E09-B772-D7BE53F8D2B5}" type="slidenum">
              <a:rPr lang="en-US"/>
              <a:pPr>
                <a:defRPr/>
              </a:pPr>
              <a:t>15</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14849668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33400" y="228600"/>
            <a:ext cx="8077200" cy="1143000"/>
          </a:xfrm>
        </p:spPr>
        <p:txBody>
          <a:bodyPr/>
          <a:lstStyle/>
          <a:p>
            <a:pPr eaLnBrk="1" hangingPunct="1"/>
            <a:r>
              <a:rPr lang="en-US" dirty="0"/>
              <a:t>Nested </a:t>
            </a:r>
            <a:r>
              <a:rPr lang="en-US" dirty="0" smtClean="0"/>
              <a:t>Loops </a:t>
            </a:r>
            <a:r>
              <a:rPr lang="en-US" sz="1200" dirty="0" smtClean="0"/>
              <a:t>(continued -3)</a:t>
            </a:r>
            <a:endParaRPr lang="en-US" dirty="0" smtClean="0"/>
          </a:p>
        </p:txBody>
      </p:sp>
      <p:pic>
        <p:nvPicPr>
          <p:cNvPr id="2" name="Picture 1" descr="In the outer loop in the detailLoop module, the word Part and the current partCounter value are output. Then the following steps execute:&#10;1. The loop control variable for the inner loop is initialized by setting questionCounter to 1.&#10;2. The loop control variable questionCounter is evaluated. While questionCounter does not exceed QUESTIONS, the loop body executes: The value of  questionCounter is output,&#10;followed by a period and a fill-in-the-blank line.&#10;3. At the end of the loop body, the loop control variable is altered by adding 1 to questionCounter, and the questionCounter comparison is made again." title="Flowchart and pseudocode for AnswerSheet progra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1268931"/>
            <a:ext cx="3789947" cy="5305926"/>
          </a:xfrm>
          <a:prstGeom prst="rect">
            <a:avLst/>
          </a:prstGeom>
        </p:spPr>
      </p:pic>
      <p:sp>
        <p:nvSpPr>
          <p:cNvPr id="5" name="Slide Number Placeholder 4"/>
          <p:cNvSpPr>
            <a:spLocks noGrp="1"/>
          </p:cNvSpPr>
          <p:nvPr>
            <p:ph type="sldNum" sz="quarter" idx="10"/>
          </p:nvPr>
        </p:nvSpPr>
        <p:spPr/>
        <p:txBody>
          <a:bodyPr/>
          <a:lstStyle/>
          <a:p>
            <a:pPr>
              <a:defRPr/>
            </a:pPr>
            <a:fld id="{CFBE31CB-179D-4E09-B772-D7BE53F8D2B5}" type="slidenum">
              <a:rPr lang="en-US"/>
              <a:pPr>
                <a:defRPr/>
              </a:pPr>
              <a:t>16</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1183048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a:t>Nested Loops </a:t>
            </a:r>
            <a:r>
              <a:rPr lang="en-US" sz="1200" dirty="0" smtClean="0"/>
              <a:t>(continued -4)</a:t>
            </a:r>
            <a:endParaRPr lang="en-US" dirty="0" smtClean="0"/>
          </a:p>
        </p:txBody>
      </p:sp>
      <p:sp>
        <p:nvSpPr>
          <p:cNvPr id="27651" name="Rectangle 3"/>
          <p:cNvSpPr>
            <a:spLocks noGrp="1" noChangeArrowheads="1"/>
          </p:cNvSpPr>
          <p:nvPr>
            <p:ph idx="1"/>
          </p:nvPr>
        </p:nvSpPr>
        <p:spPr>
          <a:xfrm>
            <a:off x="457200" y="1447800"/>
            <a:ext cx="8229600" cy="4572000"/>
          </a:xfrm>
        </p:spPr>
        <p:txBody>
          <a:bodyPr/>
          <a:lstStyle/>
          <a:p>
            <a:pPr eaLnBrk="1" hangingPunct="1"/>
            <a:r>
              <a:rPr lang="en-US" sz="3200" b="1" dirty="0" smtClean="0"/>
              <a:t>Nested Loop facts:</a:t>
            </a:r>
          </a:p>
          <a:p>
            <a:pPr lvl="1"/>
            <a:r>
              <a:rPr lang="en-US" sz="2800" dirty="0" smtClean="0"/>
              <a:t>Nested </a:t>
            </a:r>
            <a:r>
              <a:rPr lang="en-US" sz="2800" dirty="0"/>
              <a:t>loops never overlap. An inner loop is always completely contained within an outer </a:t>
            </a:r>
            <a:r>
              <a:rPr lang="en-US" sz="2800" dirty="0" smtClean="0"/>
              <a:t>loop</a:t>
            </a:r>
            <a:endParaRPr lang="en-US" sz="2800" dirty="0"/>
          </a:p>
          <a:p>
            <a:pPr lvl="1"/>
            <a:r>
              <a:rPr lang="en-US" sz="2800" dirty="0"/>
              <a:t>An inner loop goes through all of its iterations each time its outer loop goes through just one </a:t>
            </a:r>
            <a:r>
              <a:rPr lang="en-US" sz="2800" dirty="0" smtClean="0"/>
              <a:t>iteration</a:t>
            </a:r>
            <a:endParaRPr lang="en-US" sz="2800" dirty="0"/>
          </a:p>
          <a:p>
            <a:pPr lvl="1"/>
            <a:r>
              <a:rPr lang="en-US" sz="2800" dirty="0"/>
              <a:t>The total number of iterations executed by a nested loop is the number of inner loop iterations times the number of outer loop </a:t>
            </a:r>
            <a:r>
              <a:rPr lang="en-US" sz="2800" dirty="0" smtClean="0"/>
              <a:t>iterations</a:t>
            </a:r>
            <a:endParaRPr lang="en-US" sz="2800" dirty="0"/>
          </a:p>
          <a:p>
            <a:pPr lvl="1" eaLnBrk="1" hangingPunct="1"/>
            <a:endParaRPr lang="en-US" dirty="0" smtClean="0"/>
          </a:p>
        </p:txBody>
      </p:sp>
      <p:sp>
        <p:nvSpPr>
          <p:cNvPr id="5" name="Slide Number Placeholder 4"/>
          <p:cNvSpPr>
            <a:spLocks noGrp="1"/>
          </p:cNvSpPr>
          <p:nvPr>
            <p:ph type="sldNum" sz="quarter" idx="10"/>
          </p:nvPr>
        </p:nvSpPr>
        <p:spPr/>
        <p:txBody>
          <a:bodyPr/>
          <a:lstStyle/>
          <a:p>
            <a:pPr>
              <a:defRPr/>
            </a:pPr>
            <a:fld id="{0DD66978-54D2-4C30-A177-CF158CE23E1B}" type="slidenum">
              <a:rPr lang="en-US"/>
              <a:pPr>
                <a:defRPr/>
              </a:pPr>
              <a:t>17</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228600"/>
            <a:ext cx="8077200" cy="1143000"/>
          </a:xfrm>
        </p:spPr>
        <p:txBody>
          <a:bodyPr/>
          <a:lstStyle/>
          <a:p>
            <a:pPr eaLnBrk="1" hangingPunct="1"/>
            <a:r>
              <a:rPr lang="en-US" dirty="0"/>
              <a:t>Avoiding Common Loop Mistakes</a:t>
            </a:r>
            <a:endParaRPr lang="en-US" dirty="0" smtClean="0"/>
          </a:p>
        </p:txBody>
      </p:sp>
      <p:sp>
        <p:nvSpPr>
          <p:cNvPr id="7" name="Rectangle 3"/>
          <p:cNvSpPr>
            <a:spLocks noGrp="1" noChangeArrowheads="1"/>
          </p:cNvSpPr>
          <p:nvPr>
            <p:ph idx="1"/>
          </p:nvPr>
        </p:nvSpPr>
        <p:spPr>
          <a:xfrm>
            <a:off x="457200" y="1600200"/>
            <a:ext cx="8686800" cy="4525963"/>
          </a:xfrm>
        </p:spPr>
        <p:txBody>
          <a:bodyPr/>
          <a:lstStyle/>
          <a:p>
            <a:pPr eaLnBrk="1" hangingPunct="1"/>
            <a:r>
              <a:rPr lang="en-US" dirty="0" smtClean="0"/>
              <a:t>Mistake: failing to initialize the loop control variable</a:t>
            </a:r>
          </a:p>
          <a:p>
            <a:pPr lvl="1" eaLnBrk="1" hangingPunct="1"/>
            <a:r>
              <a:rPr lang="en-US" dirty="0" smtClean="0"/>
              <a:t>Example: </a:t>
            </a:r>
            <a:r>
              <a:rPr lang="en-US" dirty="0" smtClean="0">
                <a:latin typeface="Courier New" pitchFamily="49" charset="0"/>
              </a:rPr>
              <a:t>get</a:t>
            </a:r>
            <a:r>
              <a:rPr lang="en-US" dirty="0" smtClean="0"/>
              <a:t> </a:t>
            </a:r>
            <a:r>
              <a:rPr lang="en-US" dirty="0" smtClean="0">
                <a:latin typeface="Courier New" pitchFamily="49" charset="0"/>
              </a:rPr>
              <a:t>name</a:t>
            </a:r>
            <a:br>
              <a:rPr lang="en-US" dirty="0" smtClean="0">
                <a:latin typeface="Courier New" pitchFamily="49" charset="0"/>
              </a:rPr>
            </a:br>
            <a:r>
              <a:rPr lang="en-US" dirty="0" smtClean="0"/>
              <a:t> statement removed</a:t>
            </a:r>
          </a:p>
          <a:p>
            <a:pPr lvl="2" eaLnBrk="1" hangingPunct="1"/>
            <a:r>
              <a:rPr lang="en-US" dirty="0" smtClean="0"/>
              <a:t>Value of </a:t>
            </a:r>
            <a:r>
              <a:rPr lang="en-US" dirty="0" smtClean="0">
                <a:latin typeface="Courier New" pitchFamily="49" charset="0"/>
              </a:rPr>
              <a:t>name</a:t>
            </a:r>
            <a:r>
              <a:rPr lang="en-US" dirty="0" smtClean="0"/>
              <a:t> </a:t>
            </a:r>
            <a:br>
              <a:rPr lang="en-US" dirty="0" smtClean="0"/>
            </a:br>
            <a:r>
              <a:rPr lang="en-US" dirty="0" smtClean="0"/>
              <a:t>unknown or garbage</a:t>
            </a:r>
          </a:p>
          <a:p>
            <a:pPr lvl="2" eaLnBrk="1" hangingPunct="1"/>
            <a:r>
              <a:rPr lang="en-US" dirty="0" smtClean="0"/>
              <a:t>Program may end </a:t>
            </a:r>
            <a:br>
              <a:rPr lang="en-US" dirty="0" smtClean="0"/>
            </a:br>
            <a:r>
              <a:rPr lang="en-US" dirty="0" smtClean="0"/>
              <a:t>before any labels </a:t>
            </a:r>
            <a:br>
              <a:rPr lang="en-US" dirty="0" smtClean="0"/>
            </a:br>
            <a:r>
              <a:rPr lang="en-US" dirty="0" smtClean="0"/>
              <a:t>printed</a:t>
            </a:r>
          </a:p>
          <a:p>
            <a:pPr lvl="2" eaLnBrk="1" hangingPunct="1"/>
            <a:r>
              <a:rPr lang="en-US" dirty="0" smtClean="0"/>
              <a:t>100 labels printed </a:t>
            </a:r>
            <a:br>
              <a:rPr lang="en-US" dirty="0" smtClean="0"/>
            </a:br>
            <a:r>
              <a:rPr lang="en-US" dirty="0" smtClean="0"/>
              <a:t>with an invalid name</a:t>
            </a:r>
          </a:p>
        </p:txBody>
      </p:sp>
      <p:pic>
        <p:nvPicPr>
          <p:cNvPr id="2" name="Picture 1" descr="Failing to initialize a loop’s control variable is a mistake. For example, consider this program, It prompts the user for a name, and while the value of name continues not to&#10;be the sentinel value ZZZ, the program outputs a greeting that uses the name and asks for the next name. This program works correctly." title="Correct logic for greeting progra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4533" y="2253836"/>
            <a:ext cx="4759057" cy="4223163"/>
          </a:xfrm>
          <a:prstGeom prst="rect">
            <a:avLst/>
          </a:prstGeom>
        </p:spPr>
      </p:pic>
      <p:sp>
        <p:nvSpPr>
          <p:cNvPr id="5" name="Slide Number Placeholder 4"/>
          <p:cNvSpPr>
            <a:spLocks noGrp="1"/>
          </p:cNvSpPr>
          <p:nvPr>
            <p:ph type="sldNum" sz="quarter" idx="10"/>
          </p:nvPr>
        </p:nvSpPr>
        <p:spPr/>
        <p:txBody>
          <a:bodyPr/>
          <a:lstStyle/>
          <a:p>
            <a:pPr>
              <a:defRPr/>
            </a:pPr>
            <a:fld id="{FE21D152-8C0F-4004-848D-F302149785AA}" type="slidenum">
              <a:rPr lang="en-US"/>
              <a:pPr>
                <a:defRPr/>
              </a:pPr>
              <a:t>18</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228600"/>
            <a:ext cx="8077200" cy="1143000"/>
          </a:xfrm>
        </p:spPr>
        <p:txBody>
          <a:bodyPr/>
          <a:lstStyle/>
          <a:p>
            <a:pPr eaLnBrk="1" hangingPunct="1"/>
            <a:r>
              <a:rPr lang="en-US" dirty="0"/>
              <a:t>Avoiding Common Loop </a:t>
            </a:r>
            <a:r>
              <a:rPr lang="en-US" dirty="0" smtClean="0"/>
              <a:t>Mistakes </a:t>
            </a:r>
            <a:r>
              <a:rPr lang="en-US" sz="1200" dirty="0" smtClean="0"/>
              <a:t>(continued -1)</a:t>
            </a:r>
            <a:endParaRPr lang="en-US" dirty="0" smtClean="0"/>
          </a:p>
        </p:txBody>
      </p:sp>
      <p:pic>
        <p:nvPicPr>
          <p:cNvPr id="2" name="Picture 1" descr="This shows an incorrect program in which the loop control variable is not assigned a starting value. If the name variable is not set to a starting value, then when the eof condition is tested, there is no way to predict whether it will be true." title="Incorrect logic for greeting program because the loop control variable initialization is miss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1510369"/>
            <a:ext cx="6477000" cy="4659085"/>
          </a:xfrm>
          <a:prstGeom prst="rect">
            <a:avLst/>
          </a:prstGeom>
        </p:spPr>
      </p:pic>
      <p:sp>
        <p:nvSpPr>
          <p:cNvPr id="5" name="Slide Number Placeholder 4"/>
          <p:cNvSpPr>
            <a:spLocks noGrp="1"/>
          </p:cNvSpPr>
          <p:nvPr>
            <p:ph type="sldNum" sz="quarter" idx="10"/>
          </p:nvPr>
        </p:nvSpPr>
        <p:spPr/>
        <p:txBody>
          <a:bodyPr/>
          <a:lstStyle/>
          <a:p>
            <a:pPr>
              <a:defRPr/>
            </a:pPr>
            <a:fld id="{FE21D152-8C0F-4004-848D-F302149785AA}" type="slidenum">
              <a:rPr lang="en-US"/>
              <a:pPr>
                <a:defRPr/>
              </a:pPr>
              <a:t>19</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4237873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Objectives</a:t>
            </a:r>
          </a:p>
        </p:txBody>
      </p:sp>
      <p:sp>
        <p:nvSpPr>
          <p:cNvPr id="14339" name="Rectangle 3"/>
          <p:cNvSpPr>
            <a:spLocks noGrp="1" noChangeArrowheads="1"/>
          </p:cNvSpPr>
          <p:nvPr>
            <p:ph idx="1"/>
          </p:nvPr>
        </p:nvSpPr>
        <p:spPr/>
        <p:txBody>
          <a:bodyPr/>
          <a:lstStyle/>
          <a:p>
            <a:pPr eaLnBrk="1" hangingPunct="1"/>
            <a:r>
              <a:rPr lang="en-US" dirty="0"/>
              <a:t>In this chapter, you will learn about:</a:t>
            </a:r>
          </a:p>
          <a:p>
            <a:pPr lvl="1" eaLnBrk="1" hangingPunct="1">
              <a:buFont typeface="Arial" pitchFamily="34" charset="0"/>
              <a:buChar char="•"/>
            </a:pPr>
            <a:r>
              <a:rPr lang="en-US" dirty="0"/>
              <a:t>The advantages of looping</a:t>
            </a:r>
          </a:p>
          <a:p>
            <a:pPr lvl="1" eaLnBrk="1" hangingPunct="1">
              <a:buFont typeface="Arial" pitchFamily="34" charset="0"/>
              <a:buChar char="•"/>
            </a:pPr>
            <a:r>
              <a:rPr lang="en-US" dirty="0"/>
              <a:t>Using a loop control variable</a:t>
            </a:r>
          </a:p>
          <a:p>
            <a:pPr lvl="1" eaLnBrk="1" hangingPunct="1">
              <a:buFont typeface="Arial" pitchFamily="34" charset="0"/>
              <a:buChar char="•"/>
            </a:pPr>
            <a:r>
              <a:rPr lang="en-US" dirty="0"/>
              <a:t>Nested loops</a:t>
            </a:r>
          </a:p>
          <a:p>
            <a:pPr lvl="1" eaLnBrk="1" hangingPunct="1">
              <a:buFont typeface="Arial" pitchFamily="34" charset="0"/>
              <a:buChar char="•"/>
            </a:pPr>
            <a:r>
              <a:rPr lang="en-US" dirty="0"/>
              <a:t>Avoiding common loop mistakes</a:t>
            </a:r>
          </a:p>
          <a:p>
            <a:pPr lvl="1" eaLnBrk="1" hangingPunct="1">
              <a:buFont typeface="Arial" pitchFamily="34" charset="0"/>
              <a:buChar char="•"/>
            </a:pPr>
            <a:r>
              <a:rPr lang="en-US" dirty="0"/>
              <a:t>Using a </a:t>
            </a:r>
            <a:r>
              <a:rPr lang="en-US" dirty="0">
                <a:latin typeface="Courier New" pitchFamily="49" charset="0"/>
                <a:cs typeface="Courier New" pitchFamily="49" charset="0"/>
              </a:rPr>
              <a:t>for</a:t>
            </a:r>
            <a:r>
              <a:rPr lang="en-US" dirty="0"/>
              <a:t> </a:t>
            </a:r>
            <a:r>
              <a:rPr lang="en-US" dirty="0" smtClean="0"/>
              <a:t>loop</a:t>
            </a:r>
          </a:p>
          <a:p>
            <a:pPr lvl="1" eaLnBrk="1" hangingPunct="1">
              <a:buFont typeface="Arial" pitchFamily="34" charset="0"/>
              <a:buChar char="•"/>
            </a:pPr>
            <a:r>
              <a:rPr lang="en-US" dirty="0" smtClean="0"/>
              <a:t>Using a posttest loop</a:t>
            </a:r>
          </a:p>
          <a:p>
            <a:pPr lvl="1" eaLnBrk="1" hangingPunct="1">
              <a:buFont typeface="Arial" pitchFamily="34" charset="0"/>
              <a:buChar char="•"/>
            </a:pPr>
            <a:r>
              <a:rPr lang="en-US" dirty="0" smtClean="0"/>
              <a:t>Characteristics </a:t>
            </a:r>
            <a:r>
              <a:rPr lang="en-US" dirty="0"/>
              <a:t>shared by all </a:t>
            </a:r>
            <a:r>
              <a:rPr lang="en-US" dirty="0" smtClean="0"/>
              <a:t>structured loops</a:t>
            </a:r>
            <a:endParaRPr lang="en-US" dirty="0"/>
          </a:p>
          <a:p>
            <a:pPr lvl="1" eaLnBrk="1" hangingPunct="1">
              <a:buFont typeface="Arial" pitchFamily="34" charset="0"/>
              <a:buChar char="•"/>
            </a:pPr>
            <a:r>
              <a:rPr lang="en-US" dirty="0"/>
              <a:t>Common loop </a:t>
            </a:r>
            <a:r>
              <a:rPr lang="en-US" dirty="0" smtClean="0"/>
              <a:t>applications</a:t>
            </a:r>
          </a:p>
          <a:p>
            <a:pPr lvl="1" eaLnBrk="1" hangingPunct="1">
              <a:buFont typeface="Arial" pitchFamily="34" charset="0"/>
              <a:buChar char="•"/>
            </a:pPr>
            <a:r>
              <a:rPr lang="en-US" dirty="0" smtClean="0"/>
              <a:t>Similarities and differences between selections and loops</a:t>
            </a:r>
            <a:endParaRPr lang="en-US" dirty="0"/>
          </a:p>
          <a:p>
            <a:pPr eaLnBrk="1" hangingPunct="1"/>
            <a:endParaRPr lang="en-US" dirty="0" smtClean="0"/>
          </a:p>
        </p:txBody>
      </p:sp>
      <p:sp>
        <p:nvSpPr>
          <p:cNvPr id="5" name="Slide Number Placeholder 4"/>
          <p:cNvSpPr>
            <a:spLocks noGrp="1"/>
          </p:cNvSpPr>
          <p:nvPr>
            <p:ph type="sldNum" sz="quarter" idx="10"/>
          </p:nvPr>
        </p:nvSpPr>
        <p:spPr/>
        <p:txBody>
          <a:bodyPr/>
          <a:lstStyle/>
          <a:p>
            <a:pPr>
              <a:defRPr/>
            </a:pPr>
            <a:fld id="{5A952EA9-1634-43D9-962D-40429AEAFBC1}" type="slidenum">
              <a:rPr lang="en-US"/>
              <a:pPr>
                <a:defRPr/>
              </a:pPr>
              <a:t>2</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228600"/>
            <a:ext cx="8077200" cy="1143000"/>
          </a:xfrm>
        </p:spPr>
        <p:txBody>
          <a:bodyPr/>
          <a:lstStyle/>
          <a:p>
            <a:pPr eaLnBrk="1" hangingPunct="1"/>
            <a:r>
              <a:rPr lang="en-US" dirty="0"/>
              <a:t>Avoiding Common Loop </a:t>
            </a:r>
            <a:r>
              <a:rPr lang="en-US" dirty="0" smtClean="0"/>
              <a:t>Mistakes </a:t>
            </a:r>
            <a:r>
              <a:rPr lang="en-US" sz="1200" dirty="0" smtClean="0"/>
              <a:t>(continued -2)</a:t>
            </a:r>
            <a:endParaRPr lang="en-US" dirty="0" smtClean="0"/>
          </a:p>
        </p:txBody>
      </p:sp>
      <p:sp>
        <p:nvSpPr>
          <p:cNvPr id="7" name="Rectangle 3"/>
          <p:cNvSpPr>
            <a:spLocks noGrp="1" noChangeArrowheads="1"/>
          </p:cNvSpPr>
          <p:nvPr>
            <p:ph idx="1"/>
          </p:nvPr>
        </p:nvSpPr>
        <p:spPr>
          <a:xfrm>
            <a:off x="457200" y="1600200"/>
            <a:ext cx="8686800" cy="4525963"/>
          </a:xfrm>
        </p:spPr>
        <p:txBody>
          <a:bodyPr/>
          <a:lstStyle/>
          <a:p>
            <a:pPr eaLnBrk="1" hangingPunct="1"/>
            <a:r>
              <a:rPr lang="en-US" dirty="0" smtClean="0"/>
              <a:t>Mistake: neglecting to alter the loop control variable</a:t>
            </a:r>
          </a:p>
          <a:p>
            <a:pPr lvl="1" eaLnBrk="1" hangingPunct="1"/>
            <a:r>
              <a:rPr lang="en-US" dirty="0"/>
              <a:t>Remove </a:t>
            </a:r>
            <a:r>
              <a:rPr lang="en-US" dirty="0">
                <a:latin typeface="Courier New" pitchFamily="49" charset="0"/>
              </a:rPr>
              <a:t>get</a:t>
            </a:r>
            <a:r>
              <a:rPr lang="en-US" dirty="0"/>
              <a:t> </a:t>
            </a:r>
            <a:r>
              <a:rPr lang="en-US" dirty="0">
                <a:latin typeface="Courier New" pitchFamily="49" charset="0"/>
              </a:rPr>
              <a:t>name</a:t>
            </a:r>
            <a:r>
              <a:rPr lang="en-US" dirty="0"/>
              <a:t> </a:t>
            </a:r>
            <a:r>
              <a:rPr lang="en-US" dirty="0" smtClean="0"/>
              <a:t/>
            </a:r>
            <a:br>
              <a:rPr lang="en-US" dirty="0" smtClean="0"/>
            </a:br>
            <a:r>
              <a:rPr lang="en-US" dirty="0" smtClean="0"/>
              <a:t>instruction </a:t>
            </a:r>
            <a:r>
              <a:rPr lang="en-US" dirty="0"/>
              <a:t>from </a:t>
            </a:r>
            <a:r>
              <a:rPr lang="en-US" dirty="0" smtClean="0"/>
              <a:t/>
            </a:r>
            <a:br>
              <a:rPr lang="en-US" dirty="0" smtClean="0"/>
            </a:br>
            <a:r>
              <a:rPr lang="en-US" dirty="0" smtClean="0"/>
              <a:t>outer </a:t>
            </a:r>
            <a:r>
              <a:rPr lang="en-US" dirty="0"/>
              <a:t>loop</a:t>
            </a:r>
          </a:p>
          <a:p>
            <a:pPr lvl="2" eaLnBrk="1" hangingPunct="1"/>
            <a:r>
              <a:rPr lang="en-US" dirty="0"/>
              <a:t>User never enters a </a:t>
            </a:r>
            <a:r>
              <a:rPr lang="en-US" dirty="0" smtClean="0"/>
              <a:t/>
            </a:r>
            <a:br>
              <a:rPr lang="en-US" dirty="0" smtClean="0"/>
            </a:br>
            <a:r>
              <a:rPr lang="en-US" dirty="0" smtClean="0"/>
              <a:t>name </a:t>
            </a:r>
            <a:r>
              <a:rPr lang="en-US" dirty="0"/>
              <a:t>after the first </a:t>
            </a:r>
            <a:r>
              <a:rPr lang="en-US" dirty="0" smtClean="0"/>
              <a:t/>
            </a:r>
            <a:br>
              <a:rPr lang="en-US" dirty="0" smtClean="0"/>
            </a:br>
            <a:r>
              <a:rPr lang="en-US" dirty="0" smtClean="0"/>
              <a:t>one</a:t>
            </a:r>
            <a:endParaRPr lang="en-US" dirty="0"/>
          </a:p>
          <a:p>
            <a:pPr lvl="2" eaLnBrk="1" hangingPunct="1"/>
            <a:r>
              <a:rPr lang="en-US" dirty="0"/>
              <a:t>Inner loop executes </a:t>
            </a:r>
            <a:r>
              <a:rPr lang="en-US" dirty="0" smtClean="0"/>
              <a:t/>
            </a:r>
            <a:br>
              <a:rPr lang="en-US" dirty="0" smtClean="0"/>
            </a:br>
            <a:r>
              <a:rPr lang="en-US" dirty="0" smtClean="0"/>
              <a:t>infinitely</a:t>
            </a:r>
            <a:endParaRPr lang="en-US" dirty="0"/>
          </a:p>
          <a:p>
            <a:pPr eaLnBrk="1" hangingPunct="1"/>
            <a:r>
              <a:rPr lang="en-US" dirty="0"/>
              <a:t>Always incorrect to </a:t>
            </a:r>
            <a:r>
              <a:rPr lang="en-US" dirty="0" smtClean="0"/>
              <a:t/>
            </a:r>
            <a:br>
              <a:rPr lang="en-US" dirty="0" smtClean="0"/>
            </a:br>
            <a:r>
              <a:rPr lang="en-US" dirty="0" smtClean="0"/>
              <a:t>create </a:t>
            </a:r>
            <a:r>
              <a:rPr lang="en-US" dirty="0"/>
              <a:t>a loop that </a:t>
            </a:r>
            <a:r>
              <a:rPr lang="en-US" dirty="0" smtClean="0"/>
              <a:t/>
            </a:r>
            <a:br>
              <a:rPr lang="en-US" dirty="0" smtClean="0"/>
            </a:br>
            <a:r>
              <a:rPr lang="en-US" dirty="0" smtClean="0"/>
              <a:t>cannot </a:t>
            </a:r>
            <a:r>
              <a:rPr lang="en-US" dirty="0"/>
              <a:t>terminate</a:t>
            </a:r>
          </a:p>
        </p:txBody>
      </p:sp>
      <p:pic>
        <p:nvPicPr>
          <p:cNvPr id="3" name="Picture 2" descr="In this program, the loop control variable is never altered." title="Incorrect logic for greeting program because the loop control variable is not alter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2420" y="2150931"/>
            <a:ext cx="4564380" cy="4203832"/>
          </a:xfrm>
          <a:prstGeom prst="rect">
            <a:avLst/>
          </a:prstGeom>
        </p:spPr>
      </p:pic>
      <p:sp>
        <p:nvSpPr>
          <p:cNvPr id="5" name="Slide Number Placeholder 4"/>
          <p:cNvSpPr>
            <a:spLocks noGrp="1"/>
          </p:cNvSpPr>
          <p:nvPr>
            <p:ph type="sldNum" sz="quarter" idx="10"/>
          </p:nvPr>
        </p:nvSpPr>
        <p:spPr/>
        <p:txBody>
          <a:bodyPr/>
          <a:lstStyle/>
          <a:p>
            <a:pPr>
              <a:defRPr/>
            </a:pPr>
            <a:fld id="{FE21D152-8C0F-4004-848D-F302149785AA}" type="slidenum">
              <a:rPr lang="en-US"/>
              <a:pPr>
                <a:defRPr/>
              </a:pPr>
              <a:t>20</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6655428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228600"/>
            <a:ext cx="8077200" cy="1143000"/>
          </a:xfrm>
        </p:spPr>
        <p:txBody>
          <a:bodyPr/>
          <a:lstStyle/>
          <a:p>
            <a:pPr eaLnBrk="1" hangingPunct="1"/>
            <a:r>
              <a:rPr lang="en-US" dirty="0"/>
              <a:t>Avoiding Common Loop </a:t>
            </a:r>
            <a:r>
              <a:rPr lang="en-US" dirty="0" smtClean="0"/>
              <a:t>Mistakes </a:t>
            </a:r>
            <a:r>
              <a:rPr lang="en-US" sz="1200" dirty="0" smtClean="0"/>
              <a:t>(continued -3)</a:t>
            </a:r>
            <a:endParaRPr lang="en-US" dirty="0" smtClean="0"/>
          </a:p>
        </p:txBody>
      </p:sp>
      <p:sp>
        <p:nvSpPr>
          <p:cNvPr id="5" name="Slide Number Placeholder 4"/>
          <p:cNvSpPr>
            <a:spLocks noGrp="1"/>
          </p:cNvSpPr>
          <p:nvPr>
            <p:ph type="sldNum" sz="quarter" idx="10"/>
          </p:nvPr>
        </p:nvSpPr>
        <p:spPr/>
        <p:txBody>
          <a:bodyPr/>
          <a:lstStyle/>
          <a:p>
            <a:pPr>
              <a:defRPr/>
            </a:pPr>
            <a:fld id="{FE21D152-8C0F-4004-848D-F302149785AA}" type="slidenum">
              <a:rPr lang="en-US"/>
              <a:pPr>
                <a:defRPr/>
              </a:pPr>
              <a:t>21</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686800" cy="4525963"/>
          </a:xfrm>
        </p:spPr>
        <p:txBody>
          <a:bodyPr/>
          <a:lstStyle/>
          <a:p>
            <a:pPr eaLnBrk="1" hangingPunct="1"/>
            <a:r>
              <a:rPr lang="en-US" dirty="0" smtClean="0"/>
              <a:t>Mistake: </a:t>
            </a:r>
            <a:r>
              <a:rPr lang="en-US" dirty="0"/>
              <a:t>using the wrong comparison </a:t>
            </a:r>
            <a:r>
              <a:rPr lang="en-US" dirty="0" smtClean="0"/>
              <a:t>when testing loop </a:t>
            </a:r>
            <a:r>
              <a:rPr lang="en-US" dirty="0"/>
              <a:t>control variable</a:t>
            </a:r>
          </a:p>
          <a:p>
            <a:pPr lvl="1" eaLnBrk="1" hangingPunct="1"/>
            <a:r>
              <a:rPr lang="en-US" dirty="0"/>
              <a:t>Programmers must use correct comparison</a:t>
            </a:r>
          </a:p>
          <a:p>
            <a:pPr lvl="1" eaLnBrk="1" hangingPunct="1"/>
            <a:r>
              <a:rPr lang="en-US" dirty="0"/>
              <a:t>Seriousness depends on actions performed within a loop</a:t>
            </a:r>
          </a:p>
          <a:p>
            <a:pPr lvl="2" eaLnBrk="1" hangingPunct="1"/>
            <a:r>
              <a:rPr lang="en-US" dirty="0"/>
              <a:t>Overcharge insurance customer by one month</a:t>
            </a:r>
          </a:p>
          <a:p>
            <a:pPr lvl="2" eaLnBrk="1" hangingPunct="1"/>
            <a:r>
              <a:rPr lang="en-US" dirty="0"/>
              <a:t>Overbook a flight on airline application </a:t>
            </a:r>
          </a:p>
          <a:p>
            <a:pPr lvl="2" eaLnBrk="1" hangingPunct="1"/>
            <a:r>
              <a:rPr lang="en-US" dirty="0"/>
              <a:t>Dispense extra medication to patients in pharmacy</a:t>
            </a:r>
          </a:p>
        </p:txBody>
      </p:sp>
    </p:spTree>
    <p:extLst>
      <p:ext uri="{BB962C8B-B14F-4D97-AF65-F5344CB8AC3E}">
        <p14:creationId xmlns:p14="http://schemas.microsoft.com/office/powerpoint/2010/main" val="2310606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228600"/>
            <a:ext cx="8077200" cy="1143000"/>
          </a:xfrm>
        </p:spPr>
        <p:txBody>
          <a:bodyPr/>
          <a:lstStyle/>
          <a:p>
            <a:pPr eaLnBrk="1" hangingPunct="1"/>
            <a:r>
              <a:rPr lang="en-US" dirty="0"/>
              <a:t>Avoiding Common Loop </a:t>
            </a:r>
            <a:r>
              <a:rPr lang="en-US" dirty="0" smtClean="0"/>
              <a:t>Mistakes </a:t>
            </a:r>
            <a:r>
              <a:rPr lang="en-US" sz="1200" dirty="0" smtClean="0"/>
              <a:t>(continued -4)</a:t>
            </a:r>
            <a:endParaRPr lang="en-US" dirty="0" smtClean="0"/>
          </a:p>
        </p:txBody>
      </p:sp>
      <p:pic>
        <p:nvPicPr>
          <p:cNvPr id="2" name="Picture 1" descr="In this program, a greater-than comparison ) is made instead of a not-equal-to comparison." title="Incorrect logic for greeting program because the wrong test is made with the loop control variabl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1284985"/>
            <a:ext cx="4263390" cy="5087407"/>
          </a:xfrm>
          <a:prstGeom prst="rect">
            <a:avLst/>
          </a:prstGeom>
        </p:spPr>
      </p:pic>
      <p:sp>
        <p:nvSpPr>
          <p:cNvPr id="5" name="Slide Number Placeholder 4"/>
          <p:cNvSpPr>
            <a:spLocks noGrp="1"/>
          </p:cNvSpPr>
          <p:nvPr>
            <p:ph type="sldNum" sz="quarter" idx="10"/>
          </p:nvPr>
        </p:nvSpPr>
        <p:spPr/>
        <p:txBody>
          <a:bodyPr/>
          <a:lstStyle/>
          <a:p>
            <a:pPr>
              <a:defRPr/>
            </a:pPr>
            <a:fld id="{FE21D152-8C0F-4004-848D-F302149785AA}" type="slidenum">
              <a:rPr lang="en-US"/>
              <a:pPr>
                <a:defRPr/>
              </a:pPr>
              <a:t>22</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1847475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228600"/>
            <a:ext cx="8077200" cy="1143000"/>
          </a:xfrm>
        </p:spPr>
        <p:txBody>
          <a:bodyPr/>
          <a:lstStyle/>
          <a:p>
            <a:pPr eaLnBrk="1" hangingPunct="1"/>
            <a:r>
              <a:rPr lang="en-US" dirty="0"/>
              <a:t>Avoiding Common Loop </a:t>
            </a:r>
            <a:r>
              <a:rPr lang="en-US" dirty="0" smtClean="0"/>
              <a:t>Mistakes </a:t>
            </a:r>
            <a:r>
              <a:rPr lang="en-US" sz="1200" dirty="0" smtClean="0"/>
              <a:t>(continued -5)</a:t>
            </a:r>
            <a:endParaRPr lang="en-US" dirty="0" smtClean="0"/>
          </a:p>
        </p:txBody>
      </p:sp>
      <p:sp>
        <p:nvSpPr>
          <p:cNvPr id="5" name="Slide Number Placeholder 4"/>
          <p:cNvSpPr>
            <a:spLocks noGrp="1"/>
          </p:cNvSpPr>
          <p:nvPr>
            <p:ph type="sldNum" sz="quarter" idx="10"/>
          </p:nvPr>
        </p:nvSpPr>
        <p:spPr/>
        <p:txBody>
          <a:bodyPr/>
          <a:lstStyle/>
          <a:p>
            <a:pPr>
              <a:defRPr/>
            </a:pPr>
            <a:fld id="{FE21D152-8C0F-4004-848D-F302149785AA}" type="slidenum">
              <a:rPr lang="en-US"/>
              <a:pPr>
                <a:defRPr/>
              </a:pPr>
              <a:t>23</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8" name="Rectangle 3"/>
          <p:cNvSpPr>
            <a:spLocks noGrp="1" noChangeArrowheads="1"/>
          </p:cNvSpPr>
          <p:nvPr>
            <p:ph idx="1"/>
          </p:nvPr>
        </p:nvSpPr>
        <p:spPr>
          <a:xfrm>
            <a:off x="457200" y="1600200"/>
            <a:ext cx="8229600" cy="4525963"/>
          </a:xfrm>
        </p:spPr>
        <p:txBody>
          <a:bodyPr/>
          <a:lstStyle/>
          <a:p>
            <a:pPr eaLnBrk="1" hangingPunct="1"/>
            <a:r>
              <a:rPr lang="en-US" dirty="0" smtClean="0"/>
              <a:t>Mistake: including statements inside the loop that belong outside the loop</a:t>
            </a:r>
          </a:p>
          <a:p>
            <a:pPr lvl="1" eaLnBrk="1" hangingPunct="1"/>
            <a:r>
              <a:rPr lang="en-US" dirty="0" smtClean="0"/>
              <a:t>Example: discount every item by 30 percent</a:t>
            </a:r>
          </a:p>
          <a:p>
            <a:pPr lvl="1" eaLnBrk="1" hangingPunct="1"/>
            <a:r>
              <a:rPr lang="en-US" dirty="0" smtClean="0"/>
              <a:t>Inefficient because the same value is calculated 100 separate times for each price that is entered</a:t>
            </a:r>
          </a:p>
          <a:p>
            <a:pPr lvl="1" eaLnBrk="1" hangingPunct="1"/>
            <a:r>
              <a:rPr lang="en-US" dirty="0" smtClean="0"/>
              <a:t>Move outside the loop for efficiency</a:t>
            </a:r>
          </a:p>
        </p:txBody>
      </p:sp>
    </p:spTree>
    <p:extLst>
      <p:ext uri="{BB962C8B-B14F-4D97-AF65-F5344CB8AC3E}">
        <p14:creationId xmlns:p14="http://schemas.microsoft.com/office/powerpoint/2010/main" val="3508198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228600"/>
            <a:ext cx="8077200" cy="1143000"/>
          </a:xfrm>
        </p:spPr>
        <p:txBody>
          <a:bodyPr/>
          <a:lstStyle/>
          <a:p>
            <a:pPr eaLnBrk="1" hangingPunct="1"/>
            <a:r>
              <a:rPr lang="en-US" dirty="0"/>
              <a:t>Avoiding Common Loop </a:t>
            </a:r>
            <a:r>
              <a:rPr lang="en-US" dirty="0" smtClean="0"/>
              <a:t>Mistakes </a:t>
            </a:r>
            <a:r>
              <a:rPr lang="en-US" sz="1200" dirty="0" smtClean="0"/>
              <a:t>(continued -6)</a:t>
            </a:r>
            <a:endParaRPr lang="en-US" dirty="0" smtClean="0"/>
          </a:p>
        </p:txBody>
      </p:sp>
      <p:pic>
        <p:nvPicPr>
          <p:cNvPr id="2" name="Picture 1" descr="You write a program for a store manager who wants to discount every item he sells by 30 percent. The manager wants 100 new price label stickers for each item. The&#10;user enters a price, the new discounted price is calculated, 100 stickers are printed, and the next price is entered." title="Inefficient way to produce 100 discount price stickers for differently priced items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400" y="1371600"/>
            <a:ext cx="4038600" cy="5009221"/>
          </a:xfrm>
          <a:prstGeom prst="rect">
            <a:avLst/>
          </a:prstGeom>
        </p:spPr>
      </p:pic>
      <p:sp>
        <p:nvSpPr>
          <p:cNvPr id="5" name="Slide Number Placeholder 4"/>
          <p:cNvSpPr>
            <a:spLocks noGrp="1"/>
          </p:cNvSpPr>
          <p:nvPr>
            <p:ph type="sldNum" sz="quarter" idx="10"/>
          </p:nvPr>
        </p:nvSpPr>
        <p:spPr/>
        <p:txBody>
          <a:bodyPr/>
          <a:lstStyle/>
          <a:p>
            <a:pPr>
              <a:defRPr/>
            </a:pPr>
            <a:fld id="{FE21D152-8C0F-4004-848D-F302149785AA}" type="slidenum">
              <a:rPr lang="en-US"/>
              <a:pPr>
                <a:defRPr/>
              </a:pPr>
              <a:t>24</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3630642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228600"/>
            <a:ext cx="8077200" cy="1143000"/>
          </a:xfrm>
        </p:spPr>
        <p:txBody>
          <a:bodyPr/>
          <a:lstStyle/>
          <a:p>
            <a:pPr eaLnBrk="1" hangingPunct="1"/>
            <a:r>
              <a:rPr lang="en-US" dirty="0"/>
              <a:t>Avoiding Common Loop </a:t>
            </a:r>
            <a:r>
              <a:rPr lang="en-US" dirty="0" smtClean="0"/>
              <a:t>Mistakes </a:t>
            </a:r>
            <a:r>
              <a:rPr lang="en-US" sz="1200" dirty="0" smtClean="0"/>
              <a:t>(continued -7)</a:t>
            </a:r>
            <a:endParaRPr lang="en-US" dirty="0" smtClean="0"/>
          </a:p>
        </p:txBody>
      </p:sp>
      <p:pic>
        <p:nvPicPr>
          <p:cNvPr id="3" name="Picture 2" descr="This program performs the job inefficiently because the same value, newPrice, is calculated 100 separate times for each price that is entered." title="Inefficient way to produce 100 discount price stickers for differently priced items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1186917"/>
            <a:ext cx="4953000" cy="5169433"/>
          </a:xfrm>
          <a:prstGeom prst="rect">
            <a:avLst/>
          </a:prstGeom>
        </p:spPr>
      </p:pic>
      <p:sp>
        <p:nvSpPr>
          <p:cNvPr id="5" name="Slide Number Placeholder 4"/>
          <p:cNvSpPr>
            <a:spLocks noGrp="1"/>
          </p:cNvSpPr>
          <p:nvPr>
            <p:ph type="sldNum" sz="quarter" idx="10"/>
          </p:nvPr>
        </p:nvSpPr>
        <p:spPr/>
        <p:txBody>
          <a:bodyPr/>
          <a:lstStyle/>
          <a:p>
            <a:pPr>
              <a:defRPr/>
            </a:pPr>
            <a:fld id="{FE21D152-8C0F-4004-848D-F302149785AA}" type="slidenum">
              <a:rPr lang="en-US"/>
              <a:pPr>
                <a:defRPr/>
              </a:pPr>
              <a:t>25</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7562499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92889" y="533400"/>
            <a:ext cx="2971800" cy="3036697"/>
          </a:xfrm>
        </p:spPr>
        <p:txBody>
          <a:bodyPr/>
          <a:lstStyle/>
          <a:p>
            <a:pPr eaLnBrk="1" hangingPunct="1"/>
            <a:r>
              <a:rPr lang="en-US" dirty="0"/>
              <a:t>Avoiding </a:t>
            </a:r>
            <a:r>
              <a:rPr lang="en-US" dirty="0" smtClean="0"/>
              <a:t>Common Loop Mistakes </a:t>
            </a:r>
            <a:r>
              <a:rPr lang="en-US" sz="1200" dirty="0" smtClean="0"/>
              <a:t>(continued -8)</a:t>
            </a:r>
            <a:endParaRPr lang="en-US" dirty="0" smtClean="0"/>
          </a:p>
        </p:txBody>
      </p:sp>
      <p:pic>
        <p:nvPicPr>
          <p:cNvPr id="2" name="Picture 1" descr="This program, in which the newPrice value that is output on the sticker is calculated only once per new price; the calculation has been moved to a better location." title="Improved discount sticker-making progra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169" y="533400"/>
            <a:ext cx="4575261" cy="6005512"/>
          </a:xfrm>
          <a:prstGeom prst="rect">
            <a:avLst/>
          </a:prstGeom>
        </p:spPr>
      </p:pic>
      <p:sp>
        <p:nvSpPr>
          <p:cNvPr id="5" name="Slide Number Placeholder 4"/>
          <p:cNvSpPr>
            <a:spLocks noGrp="1"/>
          </p:cNvSpPr>
          <p:nvPr>
            <p:ph type="sldNum" sz="quarter" idx="10"/>
          </p:nvPr>
        </p:nvSpPr>
        <p:spPr/>
        <p:txBody>
          <a:bodyPr/>
          <a:lstStyle/>
          <a:p>
            <a:pPr>
              <a:defRPr/>
            </a:pPr>
            <a:fld id="{FE21D152-8C0F-4004-848D-F302149785AA}" type="slidenum">
              <a:rPr lang="en-US"/>
              <a:pPr>
                <a:defRPr/>
              </a:pPr>
              <a:t>26</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9741460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990600"/>
            <a:ext cx="2971800" cy="3036697"/>
          </a:xfrm>
        </p:spPr>
        <p:txBody>
          <a:bodyPr/>
          <a:lstStyle/>
          <a:p>
            <a:pPr eaLnBrk="1" hangingPunct="1"/>
            <a:r>
              <a:rPr lang="en-US" dirty="0"/>
              <a:t>Avoiding </a:t>
            </a:r>
            <a:r>
              <a:rPr lang="en-US" dirty="0" smtClean="0"/>
              <a:t>Common Loop Mistakes </a:t>
            </a:r>
            <a:r>
              <a:rPr lang="en-US" sz="1200" dirty="0" smtClean="0"/>
              <a:t>(continued -9)</a:t>
            </a:r>
            <a:endParaRPr lang="en-US" dirty="0" smtClean="0"/>
          </a:p>
        </p:txBody>
      </p:sp>
      <p:pic>
        <p:nvPicPr>
          <p:cNvPr id="3" name="Picture 2" descr="This program does it more efficiently. As you become more proficient at programming, you will recognize many opportunities to perform the same tasks in alternate, more elegant, and&#10;more efficient ways." title="Improved discount sticker-making progra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5266" y="762000"/>
            <a:ext cx="5010298" cy="5431331"/>
          </a:xfrm>
          <a:prstGeom prst="rect">
            <a:avLst/>
          </a:prstGeom>
        </p:spPr>
      </p:pic>
      <p:sp>
        <p:nvSpPr>
          <p:cNvPr id="5" name="Slide Number Placeholder 4"/>
          <p:cNvSpPr>
            <a:spLocks noGrp="1"/>
          </p:cNvSpPr>
          <p:nvPr>
            <p:ph type="sldNum" sz="quarter" idx="10"/>
          </p:nvPr>
        </p:nvSpPr>
        <p:spPr/>
        <p:txBody>
          <a:bodyPr/>
          <a:lstStyle/>
          <a:p>
            <a:pPr>
              <a:defRPr/>
            </a:pPr>
            <a:fld id="{FE21D152-8C0F-4004-848D-F302149785AA}" type="slidenum">
              <a:rPr lang="en-US"/>
              <a:pPr>
                <a:defRPr/>
              </a:pPr>
              <a:t>27</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9591177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3400" y="152400"/>
            <a:ext cx="8077200" cy="1371600"/>
          </a:xfrm>
        </p:spPr>
        <p:txBody>
          <a:bodyPr/>
          <a:lstStyle/>
          <a:p>
            <a:pPr eaLnBrk="1" hangingPunct="1"/>
            <a:r>
              <a:rPr lang="en-US" dirty="0"/>
              <a:t>Using a </a:t>
            </a:r>
            <a:r>
              <a:rPr lang="en-US" dirty="0">
                <a:latin typeface="Courier New" pitchFamily="49" charset="0"/>
              </a:rPr>
              <a:t>for</a:t>
            </a:r>
            <a:r>
              <a:rPr lang="en-US" dirty="0"/>
              <a:t> Loop</a:t>
            </a:r>
            <a:endParaRPr lang="en-US" dirty="0" smtClean="0"/>
          </a:p>
        </p:txBody>
      </p:sp>
      <p:sp>
        <p:nvSpPr>
          <p:cNvPr id="7" name="Rectangle 3"/>
          <p:cNvSpPr>
            <a:spLocks noGrp="1" noChangeArrowheads="1"/>
          </p:cNvSpPr>
          <p:nvPr>
            <p:ph idx="1"/>
          </p:nvPr>
        </p:nvSpPr>
        <p:spPr>
          <a:xfrm>
            <a:off x="457200" y="1600200"/>
            <a:ext cx="8229600" cy="4525963"/>
          </a:xfrm>
        </p:spPr>
        <p:txBody>
          <a:bodyPr/>
          <a:lstStyle/>
          <a:p>
            <a:pPr eaLnBrk="1" hangingPunct="1">
              <a:buFont typeface="Arial Unicode MS" pitchFamily="34" charset="-128"/>
              <a:buChar char="•"/>
            </a:pPr>
            <a:r>
              <a:rPr lang="en-US" b="1" dirty="0" smtClean="0">
                <a:latin typeface="Courier New" pitchFamily="49" charset="0"/>
              </a:rPr>
              <a:t>for</a:t>
            </a:r>
            <a:r>
              <a:rPr lang="en-US" b="1" dirty="0" smtClean="0"/>
              <a:t> statement</a:t>
            </a:r>
            <a:r>
              <a:rPr lang="en-US" dirty="0" smtClean="0"/>
              <a:t> or </a:t>
            </a:r>
            <a:r>
              <a:rPr lang="en-US" b="1" dirty="0" smtClean="0">
                <a:latin typeface="Courier New" pitchFamily="49" charset="0"/>
              </a:rPr>
              <a:t>for</a:t>
            </a:r>
            <a:r>
              <a:rPr lang="en-US" b="1" dirty="0" smtClean="0"/>
              <a:t> loop</a:t>
            </a:r>
            <a:r>
              <a:rPr lang="en-US" dirty="0" smtClean="0"/>
              <a:t> is a definite loop</a:t>
            </a:r>
          </a:p>
          <a:p>
            <a:pPr eaLnBrk="1" hangingPunct="1"/>
            <a:r>
              <a:rPr lang="en-US" dirty="0" smtClean="0"/>
              <a:t>Provides three actions in one structure:</a:t>
            </a:r>
          </a:p>
          <a:p>
            <a:pPr lvl="1" eaLnBrk="1" hangingPunct="1"/>
            <a:r>
              <a:rPr lang="en-US" dirty="0" smtClean="0"/>
              <a:t>Initializes</a:t>
            </a:r>
          </a:p>
          <a:p>
            <a:pPr lvl="1" eaLnBrk="1" hangingPunct="1"/>
            <a:r>
              <a:rPr lang="en-US" dirty="0" smtClean="0"/>
              <a:t>Tests</a:t>
            </a:r>
          </a:p>
          <a:p>
            <a:pPr lvl="1" eaLnBrk="1" hangingPunct="1"/>
            <a:r>
              <a:rPr lang="en-US" dirty="0" smtClean="0"/>
              <a:t>Alters</a:t>
            </a:r>
          </a:p>
        </p:txBody>
      </p:sp>
      <p:pic>
        <p:nvPicPr>
          <p:cNvPr id="2" name="Picture 1" descr="Both code segments each accomplish the same tasks:&#10;1.  The variable count is initialized to 0.&#10;2. The count variable is compared to the limit value 3; while count is less than or equal to 3, the loop body executes.&#10;3.  As the last statement in the loop execution, the value of count increases by 1. After the increase, the comparison to the limit value is made again." title="Comparable while and for statements that each output Hello four tim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243" y="4114799"/>
            <a:ext cx="7017519" cy="2087564"/>
          </a:xfrm>
          <a:prstGeom prst="rect">
            <a:avLst/>
          </a:prstGeom>
        </p:spPr>
      </p:pic>
      <p:sp>
        <p:nvSpPr>
          <p:cNvPr id="5" name="Slide Number Placeholder 4"/>
          <p:cNvSpPr>
            <a:spLocks noGrp="1"/>
          </p:cNvSpPr>
          <p:nvPr>
            <p:ph type="sldNum" sz="quarter" idx="10"/>
          </p:nvPr>
        </p:nvSpPr>
        <p:spPr/>
        <p:txBody>
          <a:bodyPr/>
          <a:lstStyle/>
          <a:p>
            <a:pPr>
              <a:defRPr/>
            </a:pPr>
            <a:fld id="{C1EAA1C2-1506-4B84-8001-4422635434A2}" type="slidenum">
              <a:rPr lang="en-US"/>
              <a:pPr>
                <a:defRPr/>
              </a:pPr>
              <a:t>28</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76200"/>
            <a:ext cx="8077200" cy="1371600"/>
          </a:xfrm>
        </p:spPr>
        <p:txBody>
          <a:bodyPr/>
          <a:lstStyle/>
          <a:p>
            <a:pPr eaLnBrk="1" hangingPunct="1"/>
            <a:r>
              <a:rPr lang="en-US" dirty="0"/>
              <a:t>Using a </a:t>
            </a:r>
            <a:r>
              <a:rPr lang="en-US" dirty="0">
                <a:latin typeface="Courier New" pitchFamily="49" charset="0"/>
              </a:rPr>
              <a:t>for</a:t>
            </a:r>
            <a:r>
              <a:rPr lang="en-US" dirty="0"/>
              <a:t> Loop </a:t>
            </a:r>
            <a:r>
              <a:rPr lang="en-US" sz="1200" dirty="0" smtClean="0"/>
              <a:t>(continued -1)</a:t>
            </a:r>
          </a:p>
        </p:txBody>
      </p:sp>
      <p:sp>
        <p:nvSpPr>
          <p:cNvPr id="6" name="Slide Number Placeholder 4"/>
          <p:cNvSpPr>
            <a:spLocks noGrp="1"/>
          </p:cNvSpPr>
          <p:nvPr>
            <p:ph type="sldNum" sz="quarter" idx="10"/>
          </p:nvPr>
        </p:nvSpPr>
        <p:spPr/>
        <p:txBody>
          <a:bodyPr/>
          <a:lstStyle/>
          <a:p>
            <a:pPr>
              <a:defRPr/>
            </a:pPr>
            <a:fld id="{C1EA2F04-A8F7-4AFB-BEE4-4EEEBCF30B8C}" type="slidenum">
              <a:rPr lang="en-US"/>
              <a:pPr>
                <a:defRPr/>
              </a:pPr>
              <a:t>29</a:t>
            </a:fld>
            <a:endParaRPr lang="en-US" dirty="0"/>
          </a:p>
        </p:txBody>
      </p:sp>
      <p:sp>
        <p:nvSpPr>
          <p:cNvPr id="5"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dirty="0" smtClean="0"/>
              <a:t>Example</a:t>
            </a:r>
          </a:p>
          <a:p>
            <a:pPr marL="857250" lvl="2" indent="0" eaLnBrk="1" hangingPunct="1">
              <a:buFontTx/>
              <a:buNone/>
            </a:pPr>
            <a:r>
              <a:rPr lang="en-US" dirty="0" smtClean="0">
                <a:latin typeface="Courier New" pitchFamily="49" charset="0"/>
              </a:rPr>
              <a:t>for count = 0 to 3 step 1</a:t>
            </a:r>
          </a:p>
          <a:p>
            <a:pPr marL="857250" lvl="2" indent="0" eaLnBrk="1" hangingPunct="1">
              <a:buFontTx/>
              <a:buNone/>
            </a:pPr>
            <a:r>
              <a:rPr lang="en-US" dirty="0" smtClean="0">
                <a:latin typeface="Courier New" pitchFamily="49" charset="0"/>
              </a:rPr>
              <a:t>		output "Hello"</a:t>
            </a:r>
          </a:p>
          <a:p>
            <a:pPr marL="857250" lvl="2" indent="0" eaLnBrk="1" hangingPunct="1">
              <a:buFontTx/>
              <a:buNone/>
            </a:pPr>
            <a:r>
              <a:rPr lang="en-US" dirty="0" smtClean="0">
                <a:latin typeface="Courier New" pitchFamily="49" charset="0"/>
              </a:rPr>
              <a:t>endfor</a:t>
            </a:r>
          </a:p>
          <a:p>
            <a:pPr eaLnBrk="1" hangingPunct="1"/>
            <a:r>
              <a:rPr lang="en-US" dirty="0" smtClean="0"/>
              <a:t>Initializes </a:t>
            </a:r>
            <a:r>
              <a:rPr lang="en-US" dirty="0" smtClean="0">
                <a:latin typeface="Courier New" pitchFamily="49" charset="0"/>
              </a:rPr>
              <a:t>count</a:t>
            </a:r>
            <a:r>
              <a:rPr lang="en-US" dirty="0" smtClean="0"/>
              <a:t> variable to 0</a:t>
            </a:r>
          </a:p>
          <a:p>
            <a:pPr eaLnBrk="1" hangingPunct="1"/>
            <a:r>
              <a:rPr lang="en-US" dirty="0" smtClean="0"/>
              <a:t>Checks </a:t>
            </a:r>
            <a:r>
              <a:rPr lang="en-US" dirty="0" smtClean="0">
                <a:latin typeface="Courier New" pitchFamily="49" charset="0"/>
              </a:rPr>
              <a:t>count</a:t>
            </a:r>
            <a:r>
              <a:rPr lang="en-US" dirty="0" smtClean="0"/>
              <a:t> variable against the limit value 3</a:t>
            </a:r>
          </a:p>
          <a:p>
            <a:pPr eaLnBrk="1" hangingPunct="1"/>
            <a:r>
              <a:rPr lang="en-US" dirty="0" smtClean="0"/>
              <a:t>If evaluation is true, </a:t>
            </a:r>
            <a:r>
              <a:rPr lang="en-US" dirty="0" smtClean="0">
                <a:latin typeface="Courier New" pitchFamily="49" charset="0"/>
              </a:rPr>
              <a:t>for</a:t>
            </a:r>
            <a:r>
              <a:rPr lang="en-US" dirty="0" smtClean="0"/>
              <a:t> statement body prints the word “Hello”</a:t>
            </a:r>
          </a:p>
          <a:p>
            <a:pPr eaLnBrk="1" hangingPunct="1"/>
            <a:r>
              <a:rPr lang="en-US" dirty="0" smtClean="0"/>
              <a:t>Increases </a:t>
            </a:r>
            <a:r>
              <a:rPr lang="en-US" dirty="0" smtClean="0">
                <a:latin typeface="Courier New" pitchFamily="49" charset="0"/>
              </a:rPr>
              <a:t>count</a:t>
            </a:r>
            <a:r>
              <a:rPr lang="en-US" dirty="0" smtClean="0"/>
              <a:t> by 1 using a </a:t>
            </a:r>
            <a:r>
              <a:rPr lang="en-US" b="1" dirty="0" smtClean="0"/>
              <a:t>step value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smtClean="0"/>
              <a:t>Appreciating </a:t>
            </a:r>
            <a:r>
              <a:rPr lang="en-US" dirty="0"/>
              <a:t>the Advantages of Looping</a:t>
            </a:r>
            <a:endParaRPr lang="en-US" dirty="0" smtClean="0"/>
          </a:p>
        </p:txBody>
      </p:sp>
      <p:sp>
        <p:nvSpPr>
          <p:cNvPr id="15363" name="Content Placeholder 8"/>
          <p:cNvSpPr>
            <a:spLocks noGrp="1"/>
          </p:cNvSpPr>
          <p:nvPr>
            <p:ph idx="1"/>
          </p:nvPr>
        </p:nvSpPr>
        <p:spPr/>
        <p:txBody>
          <a:bodyPr/>
          <a:lstStyle/>
          <a:p>
            <a:pPr eaLnBrk="1" hangingPunct="1"/>
            <a:r>
              <a:rPr lang="en-US" dirty="0"/>
              <a:t>Looping makes computer programming efficient and worthwhile</a:t>
            </a:r>
          </a:p>
          <a:p>
            <a:pPr eaLnBrk="1" hangingPunct="1"/>
            <a:r>
              <a:rPr lang="en-US" dirty="0"/>
              <a:t>Write one set of instructions to operate on multiple, separate sets of </a:t>
            </a:r>
            <a:r>
              <a:rPr lang="en-US" dirty="0" smtClean="0"/>
              <a:t>data</a:t>
            </a:r>
          </a:p>
          <a:p>
            <a:pPr lvl="1" eaLnBrk="1" hangingPunct="1"/>
            <a:r>
              <a:rPr lang="en-US" dirty="0" smtClean="0"/>
              <a:t>Less time required for design and coding</a:t>
            </a:r>
          </a:p>
          <a:p>
            <a:pPr lvl="1" eaLnBrk="1" hangingPunct="1"/>
            <a:r>
              <a:rPr lang="en-US" dirty="0" smtClean="0"/>
              <a:t>Fewer errors</a:t>
            </a:r>
          </a:p>
          <a:p>
            <a:pPr lvl="1" eaLnBrk="1" hangingPunct="1"/>
            <a:r>
              <a:rPr lang="en-US" dirty="0" smtClean="0"/>
              <a:t>Shorter compile time</a:t>
            </a:r>
            <a:endParaRPr lang="en-US" dirty="0"/>
          </a:p>
          <a:p>
            <a:pPr eaLnBrk="1" hangingPunct="1"/>
            <a:r>
              <a:rPr lang="en-US" dirty="0"/>
              <a:t>Loop: a structure that repeats actions while some condition continues</a:t>
            </a:r>
          </a:p>
        </p:txBody>
      </p:sp>
      <p:sp>
        <p:nvSpPr>
          <p:cNvPr id="5" name="Slide Number Placeholder 4"/>
          <p:cNvSpPr>
            <a:spLocks noGrp="1"/>
          </p:cNvSpPr>
          <p:nvPr>
            <p:ph type="sldNum" sz="quarter" idx="10"/>
          </p:nvPr>
        </p:nvSpPr>
        <p:spPr/>
        <p:txBody>
          <a:bodyPr/>
          <a:lstStyle/>
          <a:p>
            <a:pPr>
              <a:defRPr/>
            </a:pPr>
            <a:fld id="{96E2B1FB-4B07-4D55-A7F5-04A47730A8EA}" type="slidenum">
              <a:rPr lang="en-US"/>
              <a:pPr>
                <a:defRPr/>
              </a:pPr>
              <a:t>3</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dirty="0"/>
              <a:t>Using a </a:t>
            </a:r>
            <a:r>
              <a:rPr lang="en-US" dirty="0">
                <a:latin typeface="Courier New" pitchFamily="49" charset="0"/>
              </a:rPr>
              <a:t>for</a:t>
            </a:r>
            <a:r>
              <a:rPr lang="en-US" dirty="0"/>
              <a:t> Loop </a:t>
            </a:r>
            <a:r>
              <a:rPr lang="en-US" sz="1200" dirty="0"/>
              <a:t>(</a:t>
            </a:r>
            <a:r>
              <a:rPr lang="en-US" sz="1200" dirty="0" smtClean="0"/>
              <a:t>continued -2)</a:t>
            </a:r>
          </a:p>
        </p:txBody>
      </p:sp>
      <p:sp>
        <p:nvSpPr>
          <p:cNvPr id="5" name="Slide Number Placeholder 4"/>
          <p:cNvSpPr>
            <a:spLocks noGrp="1"/>
          </p:cNvSpPr>
          <p:nvPr>
            <p:ph type="sldNum" sz="quarter" idx="10"/>
          </p:nvPr>
        </p:nvSpPr>
        <p:spPr/>
        <p:txBody>
          <a:bodyPr/>
          <a:lstStyle/>
          <a:p>
            <a:pPr>
              <a:defRPr/>
            </a:pPr>
            <a:fld id="{22C2769B-11D0-4B62-96DF-B2EFC223633D}" type="slidenum">
              <a:rPr lang="en-US"/>
              <a:pPr>
                <a:defRPr/>
              </a:pPr>
              <a:t>30</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b="1" dirty="0" smtClean="0"/>
              <a:t>Step value</a:t>
            </a:r>
            <a:r>
              <a:rPr lang="en-US" dirty="0" smtClean="0"/>
              <a:t>: the amount by which a loop control variable changes</a:t>
            </a:r>
          </a:p>
          <a:p>
            <a:pPr lvl="1" eaLnBrk="1" hangingPunct="1"/>
            <a:r>
              <a:rPr lang="en-US" dirty="0" smtClean="0"/>
              <a:t>Can be positive or negative (incrementing or decrementing the loop control variable)</a:t>
            </a:r>
          </a:p>
          <a:p>
            <a:pPr lvl="1" eaLnBrk="1" hangingPunct="1"/>
            <a:r>
              <a:rPr lang="en-US" dirty="0" smtClean="0"/>
              <a:t>Default step value is 1</a:t>
            </a:r>
          </a:p>
          <a:p>
            <a:pPr lvl="1" eaLnBrk="1" hangingPunct="1"/>
            <a:r>
              <a:rPr lang="en-US" dirty="0" smtClean="0"/>
              <a:t>Programmer specifies a step value when each pass through the loop changes the loop control variable by a value other than 1</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Using a </a:t>
            </a:r>
            <a:r>
              <a:rPr lang="en-US" dirty="0">
                <a:latin typeface="Courier New" pitchFamily="49" charset="0"/>
              </a:rPr>
              <a:t>for</a:t>
            </a:r>
            <a:r>
              <a:rPr lang="en-US" dirty="0"/>
              <a:t> Loop </a:t>
            </a:r>
            <a:r>
              <a:rPr lang="en-US" sz="1200" dirty="0"/>
              <a:t>(</a:t>
            </a:r>
            <a:r>
              <a:rPr lang="en-US" sz="1200" dirty="0" smtClean="0"/>
              <a:t>continued </a:t>
            </a:r>
            <a:r>
              <a:rPr lang="en-US" sz="1200" dirty="0" smtClean="0"/>
              <a:t>-3)</a:t>
            </a:r>
            <a:endParaRPr lang="en-US" sz="1200" dirty="0"/>
          </a:p>
        </p:txBody>
      </p:sp>
      <p:sp>
        <p:nvSpPr>
          <p:cNvPr id="5" name="Slide Number Placeholder 4"/>
          <p:cNvSpPr>
            <a:spLocks noGrp="1"/>
          </p:cNvSpPr>
          <p:nvPr>
            <p:ph type="sldNum" sz="quarter" idx="10"/>
          </p:nvPr>
        </p:nvSpPr>
        <p:spPr/>
        <p:txBody>
          <a:bodyPr/>
          <a:lstStyle/>
          <a:p>
            <a:pPr>
              <a:defRPr/>
            </a:pPr>
            <a:fld id="{557630A9-529D-4A1B-9A79-4140931364FD}" type="slidenum">
              <a:rPr lang="en-US"/>
              <a:pPr>
                <a:defRPr/>
              </a:pPr>
              <a:t>31</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dirty="0">
                <a:latin typeface="Courier New" pitchFamily="49" charset="0"/>
              </a:rPr>
              <a:t>while</a:t>
            </a:r>
            <a:r>
              <a:rPr lang="en-US" dirty="0"/>
              <a:t> statement could be used in place of </a:t>
            </a:r>
            <a:r>
              <a:rPr lang="en-US" dirty="0">
                <a:latin typeface="Courier New" pitchFamily="49" charset="0"/>
              </a:rPr>
              <a:t>for</a:t>
            </a:r>
            <a:r>
              <a:rPr lang="en-US" dirty="0"/>
              <a:t> statement</a:t>
            </a:r>
          </a:p>
          <a:p>
            <a:pPr eaLnBrk="1" hangingPunct="1"/>
            <a:r>
              <a:rPr lang="en-US" b="1" dirty="0" smtClean="0"/>
              <a:t>Pretest loop</a:t>
            </a:r>
            <a:r>
              <a:rPr lang="en-US" dirty="0" smtClean="0"/>
              <a:t>: the loop control variable is tested before each iteration</a:t>
            </a:r>
          </a:p>
          <a:p>
            <a:pPr lvl="1" eaLnBrk="1" hangingPunct="1"/>
            <a:r>
              <a:rPr lang="en-US" dirty="0" smtClean="0">
                <a:latin typeface="Courier New" pitchFamily="49" charset="0"/>
                <a:cs typeface="Courier New" pitchFamily="49" charset="0"/>
              </a:rPr>
              <a:t>for</a:t>
            </a:r>
            <a:r>
              <a:rPr lang="en-US" dirty="0" smtClean="0"/>
              <a:t> loops and </a:t>
            </a:r>
            <a:r>
              <a:rPr lang="en-US" dirty="0" smtClean="0">
                <a:latin typeface="Courier New" pitchFamily="49" charset="0"/>
                <a:cs typeface="Courier New" pitchFamily="49" charset="0"/>
              </a:rPr>
              <a:t>while</a:t>
            </a:r>
            <a:r>
              <a:rPr lang="en-US" dirty="0" smtClean="0"/>
              <a:t> loops are pretest loops</a:t>
            </a:r>
          </a:p>
          <a:p>
            <a:pPr eaLnBrk="1" hangingPunct="1"/>
            <a:endParaRPr lang="en-US" dirty="0" smtClean="0"/>
          </a:p>
        </p:txBody>
      </p:sp>
    </p:spTree>
    <p:extLst>
      <p:ext uri="{BB962C8B-B14F-4D97-AF65-F5344CB8AC3E}">
        <p14:creationId xmlns:p14="http://schemas.microsoft.com/office/powerpoint/2010/main" val="5745934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Using a </a:t>
            </a:r>
            <a:r>
              <a:rPr lang="en-US" dirty="0" smtClean="0"/>
              <a:t>Posttest Loop</a:t>
            </a:r>
            <a:endParaRPr lang="en-US" sz="1200" dirty="0"/>
          </a:p>
        </p:txBody>
      </p:sp>
      <p:sp>
        <p:nvSpPr>
          <p:cNvPr id="5" name="Slide Number Placeholder 4"/>
          <p:cNvSpPr>
            <a:spLocks noGrp="1"/>
          </p:cNvSpPr>
          <p:nvPr>
            <p:ph type="sldNum" sz="quarter" idx="10"/>
          </p:nvPr>
        </p:nvSpPr>
        <p:spPr/>
        <p:txBody>
          <a:bodyPr/>
          <a:lstStyle/>
          <a:p>
            <a:pPr>
              <a:defRPr/>
            </a:pPr>
            <a:fld id="{557630A9-529D-4A1B-9A79-4140931364FD}" type="slidenum">
              <a:rPr lang="en-US"/>
              <a:pPr>
                <a:defRPr/>
              </a:pPr>
              <a:t>32</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b="1" dirty="0" smtClean="0"/>
              <a:t>Posttest loop</a:t>
            </a:r>
            <a:r>
              <a:rPr lang="en-US" dirty="0" smtClean="0"/>
              <a:t>: the loop control variable is tested after each iteration</a:t>
            </a:r>
          </a:p>
          <a:p>
            <a:r>
              <a:rPr lang="en-US" dirty="0"/>
              <a:t>In a </a:t>
            </a:r>
            <a:r>
              <a:rPr lang="en-US" b="1" dirty="0"/>
              <a:t>posttest loop</a:t>
            </a:r>
            <a:r>
              <a:rPr lang="en-US" dirty="0"/>
              <a:t>, the </a:t>
            </a:r>
            <a:r>
              <a:rPr lang="en-US" dirty="0" smtClean="0"/>
              <a:t>loop body </a:t>
            </a:r>
            <a:r>
              <a:rPr lang="en-US" dirty="0"/>
              <a:t>executes at least one time because the loop control variable is not tested until after </a:t>
            </a:r>
            <a:r>
              <a:rPr lang="en-US" dirty="0" smtClean="0"/>
              <a:t>the first </a:t>
            </a:r>
            <a:r>
              <a:rPr lang="en-US" dirty="0"/>
              <a:t>iteration.</a:t>
            </a:r>
            <a:endParaRPr lang="en-US" dirty="0" smtClean="0"/>
          </a:p>
          <a:p>
            <a:pPr lvl="1" eaLnBrk="1" hangingPunct="1"/>
            <a:r>
              <a:rPr lang="en-US" b="1" dirty="0"/>
              <a:t>do-while loop</a:t>
            </a:r>
            <a:r>
              <a:rPr lang="en-US" b="1" dirty="0" smtClean="0"/>
              <a:t> </a:t>
            </a:r>
            <a:r>
              <a:rPr lang="en-US" dirty="0" smtClean="0"/>
              <a:t>is a posttest loop</a:t>
            </a:r>
          </a:p>
          <a:p>
            <a:pPr eaLnBrk="1" hangingPunct="1"/>
            <a:r>
              <a:rPr lang="en-US" dirty="0" smtClean="0"/>
              <a:t>Example</a:t>
            </a:r>
          </a:p>
          <a:p>
            <a:pPr marL="400050" lvl="1" indent="0" eaLnBrk="1" hangingPunct="1">
              <a:spcBef>
                <a:spcPts val="0"/>
              </a:spcBef>
              <a:buNone/>
            </a:pPr>
            <a:r>
              <a:rPr lang="en-US" b="1" dirty="0" smtClean="0"/>
              <a:t>do</a:t>
            </a:r>
          </a:p>
          <a:p>
            <a:pPr marL="800100" lvl="2" indent="0" eaLnBrk="1" hangingPunct="1">
              <a:spcBef>
                <a:spcPts val="0"/>
              </a:spcBef>
              <a:buNone/>
            </a:pPr>
            <a:r>
              <a:rPr lang="en-US" sz="2400" dirty="0" smtClean="0"/>
              <a:t>pay </a:t>
            </a:r>
            <a:r>
              <a:rPr lang="en-US" sz="2400" dirty="0"/>
              <a:t>a bill</a:t>
            </a:r>
          </a:p>
          <a:p>
            <a:pPr marL="400050" lvl="1" indent="0">
              <a:spcBef>
                <a:spcPts val="0"/>
              </a:spcBef>
              <a:buNone/>
            </a:pPr>
            <a:r>
              <a:rPr lang="en-US" b="1" dirty="0"/>
              <a:t>while</a:t>
            </a:r>
            <a:r>
              <a:rPr lang="en-US" dirty="0"/>
              <a:t> more bills remain to be paid</a:t>
            </a:r>
            <a:endParaRPr lang="en-US" dirty="0" smtClean="0"/>
          </a:p>
          <a:p>
            <a:pPr marL="0" indent="0" eaLnBrk="1" hangingPunct="1">
              <a:buNone/>
            </a:pPr>
            <a:endParaRPr lang="en-US" dirty="0" smtClean="0"/>
          </a:p>
        </p:txBody>
      </p:sp>
    </p:spTree>
    <p:extLst>
      <p:ext uri="{BB962C8B-B14F-4D97-AF65-F5344CB8AC3E}">
        <p14:creationId xmlns:p14="http://schemas.microsoft.com/office/powerpoint/2010/main" val="16586976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Using a Posttest Loop </a:t>
            </a:r>
            <a:r>
              <a:rPr lang="en-US" sz="1200" dirty="0"/>
              <a:t>(</a:t>
            </a:r>
            <a:r>
              <a:rPr lang="en-US" sz="1200" dirty="0" smtClean="0"/>
              <a:t>continued -1)</a:t>
            </a:r>
            <a:endParaRPr lang="en-US" sz="1200" dirty="0"/>
          </a:p>
        </p:txBody>
      </p:sp>
      <p:pic>
        <p:nvPicPr>
          <p:cNvPr id="2" name="Picture 1" descr="In a pretest loop, the loop control variable is tested before each iteration. That means the loop body might never execute because the evaluation controlling the loop might be false the first time it is made." title="The while loop, which is a pretes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133599"/>
            <a:ext cx="4495800" cy="2697480"/>
          </a:xfrm>
          <a:prstGeom prst="rect">
            <a:avLst/>
          </a:prstGeom>
        </p:spPr>
      </p:pic>
      <p:pic>
        <p:nvPicPr>
          <p:cNvPr id="3" name="Picture 2" descr="In a posttest loop, the loop body executes at least one time because the loop control variable is not tested until after the first iteration." title="Structure of a do-while loop, which is a posttest loop"/>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3000" y="1791904"/>
            <a:ext cx="3577568" cy="3763962"/>
          </a:xfrm>
          <a:prstGeom prst="rect">
            <a:avLst/>
          </a:prstGeom>
        </p:spPr>
      </p:pic>
      <p:sp>
        <p:nvSpPr>
          <p:cNvPr id="5" name="Slide Number Placeholder 4"/>
          <p:cNvSpPr>
            <a:spLocks noGrp="1"/>
          </p:cNvSpPr>
          <p:nvPr>
            <p:ph type="sldNum" sz="quarter" idx="10"/>
          </p:nvPr>
        </p:nvSpPr>
        <p:spPr/>
        <p:txBody>
          <a:bodyPr/>
          <a:lstStyle/>
          <a:p>
            <a:pPr>
              <a:defRPr/>
            </a:pPr>
            <a:fld id="{557630A9-529D-4A1B-9A79-4140931364FD}" type="slidenum">
              <a:rPr lang="en-US"/>
              <a:pPr>
                <a:defRPr/>
              </a:pPr>
              <a:t>33</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1592667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Using a Posttest Loop </a:t>
            </a:r>
            <a:r>
              <a:rPr lang="en-US" sz="1200" dirty="0"/>
              <a:t>(</a:t>
            </a:r>
            <a:r>
              <a:rPr lang="en-US" sz="1200" dirty="0" smtClean="0"/>
              <a:t>continued </a:t>
            </a:r>
            <a:r>
              <a:rPr lang="en-US" sz="1200" dirty="0" smtClean="0"/>
              <a:t>-2)</a:t>
            </a:r>
            <a:endParaRPr lang="en-US" sz="1200" dirty="0"/>
          </a:p>
        </p:txBody>
      </p:sp>
      <p:pic>
        <p:nvPicPr>
          <p:cNvPr id="6" name="Picture 5" descr="On the left side of this figure, A executes, and then B is tested. If B is true, then A executes and B is tested again. On the right side of the figure, A executes, and then B is tested. If B is true, then A executes and B is tested again. In other words, both sets of flowchart and pseudocode segments do exactly the same thing." title="Flowchart and pseudocode for do-while loop and while loop that do the same th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400" y="1417638"/>
            <a:ext cx="6012180" cy="4769326"/>
          </a:xfrm>
          <a:prstGeom prst="rect">
            <a:avLst/>
          </a:prstGeom>
        </p:spPr>
      </p:pic>
      <p:sp>
        <p:nvSpPr>
          <p:cNvPr id="5" name="Slide Number Placeholder 4"/>
          <p:cNvSpPr>
            <a:spLocks noGrp="1"/>
          </p:cNvSpPr>
          <p:nvPr>
            <p:ph type="sldNum" sz="quarter" idx="10"/>
          </p:nvPr>
        </p:nvSpPr>
        <p:spPr/>
        <p:txBody>
          <a:bodyPr/>
          <a:lstStyle/>
          <a:p>
            <a:pPr>
              <a:defRPr/>
            </a:pPr>
            <a:fld id="{557630A9-529D-4A1B-9A79-4140931364FD}" type="slidenum">
              <a:rPr lang="en-US"/>
              <a:pPr>
                <a:defRPr/>
              </a:pPr>
              <a:t>34</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4724578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Recognizing the Characteristics Shared by Structured Loop</a:t>
            </a:r>
          </a:p>
        </p:txBody>
      </p:sp>
      <p:sp>
        <p:nvSpPr>
          <p:cNvPr id="5" name="Slide Number Placeholder 4"/>
          <p:cNvSpPr>
            <a:spLocks noGrp="1"/>
          </p:cNvSpPr>
          <p:nvPr>
            <p:ph type="sldNum" sz="quarter" idx="10"/>
          </p:nvPr>
        </p:nvSpPr>
        <p:spPr/>
        <p:txBody>
          <a:bodyPr/>
          <a:lstStyle/>
          <a:p>
            <a:pPr>
              <a:defRPr/>
            </a:pPr>
            <a:fld id="{D5580FCE-BB92-43E1-8A14-D700C463044B}" type="slidenum">
              <a:rPr lang="en-US"/>
              <a:pPr>
                <a:defRPr/>
              </a:pPr>
              <a:t>35</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dirty="0" smtClean="0"/>
              <a:t>All structured loops have these characteristics:</a:t>
            </a:r>
          </a:p>
          <a:p>
            <a:pPr lvl="1"/>
            <a:r>
              <a:rPr lang="en-US" dirty="0"/>
              <a:t>The loop-controlling evaluation must provide either the entry to or exit from the </a:t>
            </a:r>
            <a:r>
              <a:rPr lang="en-US" dirty="0" smtClean="0"/>
              <a:t>structure</a:t>
            </a:r>
          </a:p>
          <a:p>
            <a:pPr lvl="1"/>
            <a:r>
              <a:rPr lang="en-US" dirty="0"/>
              <a:t>The loop-controlling evaluation provides the only entry to or exit from the structure</a:t>
            </a:r>
          </a:p>
          <a:p>
            <a:r>
              <a:rPr lang="en-US" dirty="0"/>
              <a:t>Some languages support a </a:t>
            </a:r>
            <a:r>
              <a:rPr lang="en-US" b="1" dirty="0"/>
              <a:t>do-until</a:t>
            </a:r>
            <a:r>
              <a:rPr lang="en-US" dirty="0"/>
              <a:t> </a:t>
            </a:r>
            <a:r>
              <a:rPr lang="en-US" b="1" dirty="0"/>
              <a:t>loop</a:t>
            </a:r>
            <a:r>
              <a:rPr lang="en-US" dirty="0"/>
              <a:t>, which is a posttest loop that iterates until the </a:t>
            </a:r>
            <a:r>
              <a:rPr lang="en-US" dirty="0" smtClean="0"/>
              <a:t>loop controlling evaluation </a:t>
            </a:r>
            <a:r>
              <a:rPr lang="en-US" dirty="0"/>
              <a:t>is </a:t>
            </a:r>
            <a:r>
              <a:rPr lang="en-US" dirty="0" smtClean="0"/>
              <a:t>false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Recognizing the Characteristics Shared by Structured </a:t>
            </a:r>
            <a:r>
              <a:rPr lang="en-US" dirty="0" smtClean="0"/>
              <a:t>Loop </a:t>
            </a:r>
            <a:r>
              <a:rPr lang="en-US" sz="1200" dirty="0"/>
              <a:t>(</a:t>
            </a:r>
            <a:r>
              <a:rPr lang="en-US" sz="1200" dirty="0" smtClean="0"/>
              <a:t>continued -1)</a:t>
            </a:r>
            <a:endParaRPr lang="en-US" sz="1200" dirty="0"/>
          </a:p>
        </p:txBody>
      </p:sp>
      <p:pic>
        <p:nvPicPr>
          <p:cNvPr id="2" name="Picture 1" descr="This is an unstructured loop because although it begins like a posttest loop (a do-while loop), with a process followed by a decision, one branch of the decision does not repeat the initial process.Instead, it performs an additional new action before&#10;repeating the initial process." title="Unstructured loo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215" y="1867629"/>
            <a:ext cx="2743201" cy="4038729"/>
          </a:xfrm>
          <a:prstGeom prst="rect">
            <a:avLst/>
          </a:prstGeom>
        </p:spPr>
      </p:pic>
      <p:pic>
        <p:nvPicPr>
          <p:cNvPr id="3" name="Picture 2" descr="This shows the same logic as the unstructured loop, but now it is structured logic, with a sequence of two actions occurring within the loop." title="Sequence and structured loop that accomplish the same task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8553" y="2209800"/>
            <a:ext cx="5580184" cy="2438400"/>
          </a:xfrm>
          <a:prstGeom prst="rect">
            <a:avLst/>
          </a:prstGeom>
        </p:spPr>
      </p:pic>
      <p:sp>
        <p:nvSpPr>
          <p:cNvPr id="5" name="Slide Number Placeholder 4"/>
          <p:cNvSpPr>
            <a:spLocks noGrp="1"/>
          </p:cNvSpPr>
          <p:nvPr>
            <p:ph type="sldNum" sz="quarter" idx="10"/>
          </p:nvPr>
        </p:nvSpPr>
        <p:spPr/>
        <p:txBody>
          <a:bodyPr/>
          <a:lstStyle/>
          <a:p>
            <a:pPr>
              <a:defRPr/>
            </a:pPr>
            <a:fld id="{557630A9-529D-4A1B-9A79-4140931364FD}" type="slidenum">
              <a:rPr lang="en-US"/>
              <a:pPr>
                <a:defRPr/>
              </a:pPr>
              <a:t>36</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31745563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t>Common Loop Applications</a:t>
            </a:r>
            <a:endParaRPr lang="en-US" dirty="0" smtClean="0"/>
          </a:p>
        </p:txBody>
      </p:sp>
      <p:sp>
        <p:nvSpPr>
          <p:cNvPr id="5" name="Slide Number Placeholder 4"/>
          <p:cNvSpPr>
            <a:spLocks noGrp="1"/>
          </p:cNvSpPr>
          <p:nvPr>
            <p:ph type="sldNum" sz="quarter" idx="10"/>
          </p:nvPr>
        </p:nvSpPr>
        <p:spPr/>
        <p:txBody>
          <a:bodyPr/>
          <a:lstStyle/>
          <a:p>
            <a:pPr>
              <a:defRPr/>
            </a:pPr>
            <a:fld id="{D5580FCE-BB92-43E1-8A14-D700C463044B}" type="slidenum">
              <a:rPr lang="en-US"/>
              <a:pPr>
                <a:defRPr/>
              </a:pPr>
              <a:t>37</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dirty="0" smtClean="0"/>
              <a:t>Using a loop to accumulate totals</a:t>
            </a:r>
          </a:p>
          <a:p>
            <a:pPr lvl="1" eaLnBrk="1" hangingPunct="1"/>
            <a:r>
              <a:rPr lang="en-US" dirty="0" smtClean="0"/>
              <a:t>Examples</a:t>
            </a:r>
          </a:p>
          <a:p>
            <a:pPr lvl="2" eaLnBrk="1" hangingPunct="1"/>
            <a:r>
              <a:rPr lang="en-US" dirty="0" smtClean="0"/>
              <a:t>Business reports often include totals</a:t>
            </a:r>
          </a:p>
          <a:p>
            <a:pPr lvl="2" eaLnBrk="1" hangingPunct="1"/>
            <a:r>
              <a:rPr lang="en-US" dirty="0" smtClean="0"/>
              <a:t>List of real estate sold and total value</a:t>
            </a:r>
          </a:p>
          <a:p>
            <a:pPr eaLnBrk="1" hangingPunct="1"/>
            <a:r>
              <a:rPr lang="en-US" b="1" dirty="0" smtClean="0"/>
              <a:t>Accumulator</a:t>
            </a:r>
            <a:r>
              <a:rPr lang="en-US" dirty="0" smtClean="0"/>
              <a:t>: variable that gathers values</a:t>
            </a:r>
          </a:p>
          <a:p>
            <a:pPr lvl="1" eaLnBrk="1" hangingPunct="1"/>
            <a:r>
              <a:rPr lang="en-US" dirty="0" smtClean="0"/>
              <a:t>Similar to a counter</a:t>
            </a:r>
          </a:p>
          <a:p>
            <a:pPr lvl="2" eaLnBrk="1" hangingPunct="1"/>
            <a:r>
              <a:rPr lang="en-US" dirty="0" smtClean="0"/>
              <a:t>Counter increments by 1</a:t>
            </a:r>
          </a:p>
          <a:p>
            <a:pPr lvl="2" eaLnBrk="1" hangingPunct="1"/>
            <a:r>
              <a:rPr lang="en-US" dirty="0" smtClean="0"/>
              <a:t>Accumulator increments by some value</a:t>
            </a:r>
          </a:p>
        </p:txBody>
      </p:sp>
    </p:spTree>
    <p:extLst>
      <p:ext uri="{BB962C8B-B14F-4D97-AF65-F5344CB8AC3E}">
        <p14:creationId xmlns:p14="http://schemas.microsoft.com/office/powerpoint/2010/main" val="4233073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-1)</a:t>
            </a:r>
          </a:p>
        </p:txBody>
      </p:sp>
      <p:sp>
        <p:nvSpPr>
          <p:cNvPr id="5" name="Slide Number Placeholder 4"/>
          <p:cNvSpPr>
            <a:spLocks noGrp="1"/>
          </p:cNvSpPr>
          <p:nvPr>
            <p:ph type="sldNum" sz="quarter" idx="10"/>
          </p:nvPr>
        </p:nvSpPr>
        <p:spPr/>
        <p:txBody>
          <a:bodyPr/>
          <a:lstStyle/>
          <a:p>
            <a:pPr>
              <a:defRPr/>
            </a:pPr>
            <a:fld id="{5E209F36-6B33-41B1-A8C0-28F9B26BB6FA}" type="slidenum">
              <a:rPr lang="en-US"/>
              <a:pPr>
                <a:defRPr/>
              </a:pPr>
              <a:t>38</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dirty="0" smtClean="0"/>
              <a:t>Accumulators require three actions</a:t>
            </a:r>
          </a:p>
          <a:p>
            <a:pPr lvl="1" eaLnBrk="1" hangingPunct="1"/>
            <a:r>
              <a:rPr lang="en-US" dirty="0" smtClean="0"/>
              <a:t>Initialize the accumulator to 0</a:t>
            </a:r>
          </a:p>
          <a:p>
            <a:pPr lvl="1" eaLnBrk="1" hangingPunct="1"/>
            <a:r>
              <a:rPr lang="en-US" dirty="0" smtClean="0"/>
              <a:t>Accumulators are altered: once for every data set processed</a:t>
            </a:r>
          </a:p>
          <a:p>
            <a:pPr lvl="1" eaLnBrk="1" hangingPunct="1"/>
            <a:r>
              <a:rPr lang="en-US" dirty="0" smtClean="0"/>
              <a:t>At the end of processing, accumulators are output</a:t>
            </a:r>
            <a:endParaRPr lang="en-US" dirty="0" smtClean="0">
              <a:latin typeface="Courier New" pitchFamily="49" charset="0"/>
            </a:endParaRPr>
          </a:p>
          <a:p>
            <a:pPr eaLnBrk="1" hangingPunct="1"/>
            <a:r>
              <a:rPr lang="en-US" b="1" dirty="0" smtClean="0"/>
              <a:t>Summary reports</a:t>
            </a:r>
          </a:p>
          <a:p>
            <a:pPr lvl="1" eaLnBrk="1" hangingPunct="1"/>
            <a:r>
              <a:rPr lang="en-US" dirty="0" smtClean="0"/>
              <a:t>Contain only totals with no detail data</a:t>
            </a:r>
          </a:p>
          <a:p>
            <a:pPr lvl="1" eaLnBrk="1" hangingPunct="1"/>
            <a:r>
              <a:rPr lang="en-US" dirty="0" smtClean="0"/>
              <a:t>Loops are processed but detail information is not printed</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-2)</a:t>
            </a:r>
          </a:p>
        </p:txBody>
      </p:sp>
      <p:pic>
        <p:nvPicPr>
          <p:cNvPr id="2" name="Picture 1" descr="This report shows a list of all properties sold in the last month&#10;as well as the total value for all the properties." title="Month-end real estate sales repor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0945" y="1421654"/>
            <a:ext cx="5142110" cy="4934696"/>
          </a:xfrm>
          <a:prstGeom prst="rect">
            <a:avLst/>
          </a:prstGeom>
        </p:spPr>
      </p:pic>
      <p:sp>
        <p:nvSpPr>
          <p:cNvPr id="5" name="Slide Number Placeholder 4"/>
          <p:cNvSpPr>
            <a:spLocks noGrp="1"/>
          </p:cNvSpPr>
          <p:nvPr>
            <p:ph type="sldNum" sz="quarter" idx="10"/>
          </p:nvPr>
        </p:nvSpPr>
        <p:spPr/>
        <p:txBody>
          <a:bodyPr/>
          <a:lstStyle/>
          <a:p>
            <a:pPr>
              <a:defRPr/>
            </a:pPr>
            <a:fld id="{5E209F36-6B33-41B1-A8C0-28F9B26BB6FA}" type="slidenum">
              <a:rPr lang="en-US"/>
              <a:pPr>
                <a:defRPr/>
              </a:pPr>
              <a:t>39</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775819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229600" cy="1295400"/>
          </a:xfrm>
        </p:spPr>
        <p:txBody>
          <a:bodyPr/>
          <a:lstStyle/>
          <a:p>
            <a:pPr eaLnBrk="1" hangingPunct="1"/>
            <a:r>
              <a:rPr lang="en-US" dirty="0"/>
              <a:t>Appreciating the Advantages of Looping </a:t>
            </a:r>
            <a:r>
              <a:rPr lang="en-US" sz="1200" dirty="0" smtClean="0"/>
              <a:t>(continued -1)</a:t>
            </a:r>
          </a:p>
        </p:txBody>
      </p:sp>
      <p:sp>
        <p:nvSpPr>
          <p:cNvPr id="16387" name="Rectangle 3"/>
          <p:cNvSpPr>
            <a:spLocks noGrp="1" noChangeArrowheads="1"/>
          </p:cNvSpPr>
          <p:nvPr>
            <p:ph idx="1"/>
          </p:nvPr>
        </p:nvSpPr>
        <p:spPr>
          <a:xfrm>
            <a:off x="457200" y="1828800"/>
            <a:ext cx="8229600" cy="4297363"/>
          </a:xfrm>
        </p:spPr>
        <p:txBody>
          <a:bodyPr/>
          <a:lstStyle/>
          <a:p>
            <a:pPr eaLnBrk="1" hangingPunct="1"/>
            <a:r>
              <a:rPr lang="en-US" dirty="0" smtClean="0"/>
              <a:t>Dual-alternative (or binary) selection structure</a:t>
            </a:r>
          </a:p>
          <a:p>
            <a:pPr lvl="1" eaLnBrk="1" hangingPunct="1"/>
            <a:r>
              <a:rPr lang="en-US" dirty="0" smtClean="0"/>
              <a:t>Provides an action for each of two possible outcomes</a:t>
            </a:r>
          </a:p>
        </p:txBody>
      </p:sp>
      <p:pic>
        <p:nvPicPr>
          <p:cNvPr id="2" name="Picture 1" descr="As long as a Boolean expression remains true, the body of a while loop executes." title="The loop structur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2826639"/>
            <a:ext cx="4343400" cy="3299524"/>
          </a:xfrm>
          <a:prstGeom prst="rect">
            <a:avLst/>
          </a:prstGeom>
        </p:spPr>
      </p:pic>
      <p:sp>
        <p:nvSpPr>
          <p:cNvPr id="7" name="Slide Number Placeholder 4"/>
          <p:cNvSpPr>
            <a:spLocks noGrp="1"/>
          </p:cNvSpPr>
          <p:nvPr>
            <p:ph type="sldNum" sz="quarter" idx="10"/>
          </p:nvPr>
        </p:nvSpPr>
        <p:spPr/>
        <p:txBody>
          <a:bodyPr/>
          <a:lstStyle/>
          <a:p>
            <a:pPr>
              <a:defRPr/>
            </a:pPr>
            <a:fld id="{1530A854-3FAF-424C-A317-AA235A03443B}" type="slidenum">
              <a:rPr lang="en-US"/>
              <a:pPr>
                <a:defRPr/>
              </a:pPr>
              <a:t>4</a:t>
            </a:fld>
            <a:endParaRPr lang="en-US" dirty="0"/>
          </a:p>
        </p:txBody>
      </p:sp>
      <p:sp>
        <p:nvSpPr>
          <p:cNvPr id="6"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-3)</a:t>
            </a:r>
          </a:p>
        </p:txBody>
      </p:sp>
      <p:pic>
        <p:nvPicPr>
          <p:cNvPr id="3" name="Picture 2" descr="To accumulate total real estate prices,&#10;you declare a numeric variable such as&#10;accumPrice and initialize it to 0. As you&#10;get data for each real estate transaction, you output it and add its value to the accumulator accumPrice." title="Flowchart  for real estate sales report progra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180825"/>
            <a:ext cx="4014912" cy="5175525"/>
          </a:xfrm>
          <a:prstGeom prst="rect">
            <a:avLst/>
          </a:prstGeom>
        </p:spPr>
      </p:pic>
      <p:pic>
        <p:nvPicPr>
          <p:cNvPr id="7" name="Picture 6" descr="After the program gets and displays the last real estate transaction, the user enters the sentinel value and loop execution ends. At that point, the accumulator will hold the grand total of all the real estate values. The program displays the word Total and the accumulated value accumPrice. Then the program ends." title="Pseudocode for real estate sales report progra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6800" y="1417638"/>
            <a:ext cx="3678758" cy="4754562"/>
          </a:xfrm>
          <a:prstGeom prst="rect">
            <a:avLst/>
          </a:prstGeom>
        </p:spPr>
      </p:pic>
      <p:sp>
        <p:nvSpPr>
          <p:cNvPr id="5" name="Slide Number Placeholder 4"/>
          <p:cNvSpPr>
            <a:spLocks noGrp="1"/>
          </p:cNvSpPr>
          <p:nvPr>
            <p:ph type="sldNum" sz="quarter" idx="10"/>
          </p:nvPr>
        </p:nvSpPr>
        <p:spPr/>
        <p:txBody>
          <a:bodyPr/>
          <a:lstStyle/>
          <a:p>
            <a:pPr>
              <a:defRPr/>
            </a:pPr>
            <a:fld id="{5E209F36-6B33-41B1-A8C0-28F9B26BB6FA}" type="slidenum">
              <a:rPr lang="en-US"/>
              <a:pPr>
                <a:defRPr/>
              </a:pPr>
              <a:t>40</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4108043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a:t>
            </a:r>
            <a:r>
              <a:rPr lang="en-US" sz="1200" dirty="0" smtClean="0"/>
              <a:t>-4)</a:t>
            </a:r>
            <a:endParaRPr lang="en-US" sz="1200" dirty="0" smtClean="0"/>
          </a:p>
        </p:txBody>
      </p:sp>
      <p:sp>
        <p:nvSpPr>
          <p:cNvPr id="5" name="Slide Number Placeholder 4"/>
          <p:cNvSpPr>
            <a:spLocks noGrp="1"/>
          </p:cNvSpPr>
          <p:nvPr>
            <p:ph type="sldNum" sz="quarter" idx="10"/>
          </p:nvPr>
        </p:nvSpPr>
        <p:spPr/>
        <p:txBody>
          <a:bodyPr/>
          <a:lstStyle/>
          <a:p>
            <a:pPr>
              <a:defRPr/>
            </a:pPr>
            <a:fld id="{5E209F36-6B33-41B1-A8C0-28F9B26BB6FA}" type="slidenum">
              <a:rPr lang="en-US"/>
              <a:pPr>
                <a:defRPr/>
              </a:pPr>
              <a:t>41</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8" name="Rectangle 3"/>
          <p:cNvSpPr>
            <a:spLocks noGrp="1" noChangeArrowheads="1"/>
          </p:cNvSpPr>
          <p:nvPr>
            <p:ph idx="1"/>
          </p:nvPr>
        </p:nvSpPr>
        <p:spPr>
          <a:xfrm>
            <a:off x="533400" y="1447800"/>
            <a:ext cx="8077200" cy="4572000"/>
          </a:xfrm>
        </p:spPr>
        <p:txBody>
          <a:bodyPr/>
          <a:lstStyle/>
          <a:p>
            <a:pPr eaLnBrk="1" hangingPunct="1"/>
            <a:r>
              <a:rPr lang="en-US" dirty="0" smtClean="0"/>
              <a:t>Using a loop to validate data</a:t>
            </a:r>
          </a:p>
          <a:p>
            <a:pPr lvl="1" eaLnBrk="1" hangingPunct="1"/>
            <a:r>
              <a:rPr lang="en-US" b="1" dirty="0" smtClean="0"/>
              <a:t>Defensive programming</a:t>
            </a:r>
            <a:r>
              <a:rPr lang="en-US" dirty="0" smtClean="0"/>
              <a:t>: preparing for all possible errors before they occur</a:t>
            </a:r>
          </a:p>
          <a:p>
            <a:pPr lvl="2" eaLnBrk="1" hangingPunct="1"/>
            <a:r>
              <a:rPr lang="en-US" dirty="0" smtClean="0"/>
              <a:t>When prompting a user for data, no guarantee that data is valid</a:t>
            </a:r>
          </a:p>
          <a:p>
            <a:pPr lvl="1" eaLnBrk="1" hangingPunct="1"/>
            <a:r>
              <a:rPr lang="en-US" b="1" dirty="0" smtClean="0"/>
              <a:t>Validate data</a:t>
            </a:r>
            <a:r>
              <a:rPr lang="en-US" dirty="0" smtClean="0"/>
              <a:t>: make sure data falls in acceptable ranges (month values between 1 and 12)</a:t>
            </a:r>
          </a:p>
          <a:p>
            <a:pPr lvl="1" eaLnBrk="1" hangingPunct="1"/>
            <a:r>
              <a:rPr lang="en-US" b="1" dirty="0" smtClean="0"/>
              <a:t>GIGO</a:t>
            </a:r>
            <a:r>
              <a:rPr lang="en-US" dirty="0" smtClean="0"/>
              <a:t>: Garbage in, garbage out</a:t>
            </a:r>
          </a:p>
          <a:p>
            <a:pPr lvl="2" eaLnBrk="1" hangingPunct="1"/>
            <a:r>
              <a:rPr lang="en-US" dirty="0" smtClean="0"/>
              <a:t>Unvalidated input will result in erroneous output</a:t>
            </a:r>
          </a:p>
          <a:p>
            <a:pPr eaLnBrk="1" hangingPunct="1"/>
            <a:endParaRPr lang="en-US" dirty="0" smtClean="0"/>
          </a:p>
        </p:txBody>
      </p:sp>
    </p:spTree>
    <p:extLst>
      <p:ext uri="{BB962C8B-B14F-4D97-AF65-F5344CB8AC3E}">
        <p14:creationId xmlns:p14="http://schemas.microsoft.com/office/powerpoint/2010/main" val="26015786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a:t>
            </a:r>
            <a:r>
              <a:rPr lang="en-US" sz="1200" dirty="0" smtClean="0"/>
              <a:t>-5)</a:t>
            </a:r>
            <a:endParaRPr lang="en-US" sz="1200" dirty="0" smtClean="0"/>
          </a:p>
        </p:txBody>
      </p:sp>
      <p:pic>
        <p:nvPicPr>
          <p:cNvPr id="3" name="Picture 2" descr="Reprompting a user is a good way to try to ensure valid data. Make sure that every time the user enters data, it is validated." title="Reprompting a user once after an invalid month is enter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6900" y="1473531"/>
            <a:ext cx="5410200" cy="4882819"/>
          </a:xfrm>
          <a:prstGeom prst="rect">
            <a:avLst/>
          </a:prstGeom>
        </p:spPr>
      </p:pic>
      <p:sp>
        <p:nvSpPr>
          <p:cNvPr id="5" name="Slide Number Placeholder 4"/>
          <p:cNvSpPr>
            <a:spLocks noGrp="1"/>
          </p:cNvSpPr>
          <p:nvPr>
            <p:ph type="sldNum" sz="quarter" idx="10"/>
          </p:nvPr>
        </p:nvSpPr>
        <p:spPr/>
        <p:txBody>
          <a:bodyPr/>
          <a:lstStyle/>
          <a:p>
            <a:pPr>
              <a:defRPr/>
            </a:pPr>
            <a:fld id="{5E209F36-6B33-41B1-A8C0-28F9B26BB6FA}" type="slidenum">
              <a:rPr lang="en-US"/>
              <a:pPr>
                <a:defRPr/>
              </a:pPr>
              <a:t>42</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36911564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a:t>
            </a:r>
            <a:r>
              <a:rPr lang="en-US" sz="1200" dirty="0" smtClean="0"/>
              <a:t>-6)</a:t>
            </a:r>
            <a:endParaRPr lang="en-US" sz="1200" dirty="0" smtClean="0"/>
          </a:p>
        </p:txBody>
      </p:sp>
      <p:pic>
        <p:nvPicPr>
          <p:cNvPr id="2" name="Picture 1" descr="A superior solution is to use a loop to continuously prompt a user for a month until the user enters it correctly." title="Reprompting a user continuously after an invalid month is enter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8652" y="1295400"/>
            <a:ext cx="5518792" cy="4953000"/>
          </a:xfrm>
          <a:prstGeom prst="rect">
            <a:avLst/>
          </a:prstGeom>
        </p:spPr>
      </p:pic>
      <p:sp>
        <p:nvSpPr>
          <p:cNvPr id="5" name="Slide Number Placeholder 4"/>
          <p:cNvSpPr>
            <a:spLocks noGrp="1"/>
          </p:cNvSpPr>
          <p:nvPr>
            <p:ph type="sldNum" sz="quarter" idx="10"/>
          </p:nvPr>
        </p:nvSpPr>
        <p:spPr/>
        <p:txBody>
          <a:bodyPr/>
          <a:lstStyle/>
          <a:p>
            <a:pPr>
              <a:defRPr/>
            </a:pPr>
            <a:fld id="{5E209F36-6B33-41B1-A8C0-28F9B26BB6FA}" type="slidenum">
              <a:rPr lang="en-US"/>
              <a:pPr>
                <a:defRPr/>
              </a:pPr>
              <a:t>43</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38324200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a:t>
            </a:r>
            <a:r>
              <a:rPr lang="en-US" sz="1200" dirty="0" smtClean="0"/>
              <a:t>-7</a:t>
            </a:r>
            <a:endParaRPr lang="en-US" sz="1200" dirty="0" smtClean="0"/>
          </a:p>
        </p:txBody>
      </p:sp>
      <p:sp>
        <p:nvSpPr>
          <p:cNvPr id="5" name="Slide Number Placeholder 4"/>
          <p:cNvSpPr>
            <a:spLocks noGrp="1"/>
          </p:cNvSpPr>
          <p:nvPr>
            <p:ph type="sldNum" sz="quarter" idx="10"/>
          </p:nvPr>
        </p:nvSpPr>
        <p:spPr/>
        <p:txBody>
          <a:bodyPr/>
          <a:lstStyle/>
          <a:p>
            <a:pPr>
              <a:defRPr/>
            </a:pPr>
            <a:fld id="{5E209F36-6B33-41B1-A8C0-28F9B26BB6FA}" type="slidenum">
              <a:rPr lang="en-US"/>
              <a:pPr>
                <a:defRPr/>
              </a:pPr>
              <a:t>44</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Content Placeholder 4"/>
          <p:cNvSpPr>
            <a:spLocks noGrp="1"/>
          </p:cNvSpPr>
          <p:nvPr>
            <p:ph idx="1"/>
          </p:nvPr>
        </p:nvSpPr>
        <p:spPr>
          <a:xfrm>
            <a:off x="457200" y="1600200"/>
            <a:ext cx="8229600" cy="4525963"/>
          </a:xfrm>
        </p:spPr>
        <p:txBody>
          <a:bodyPr/>
          <a:lstStyle/>
          <a:p>
            <a:pPr eaLnBrk="1" hangingPunct="1"/>
            <a:r>
              <a:rPr lang="en-US" dirty="0" smtClean="0"/>
              <a:t>Limiting a reprompting loop</a:t>
            </a:r>
          </a:p>
          <a:p>
            <a:pPr lvl="1" eaLnBrk="1" hangingPunct="1"/>
            <a:r>
              <a:rPr lang="en-US" dirty="0" smtClean="0"/>
              <a:t>Reprompting can be frustrating to a user if it continues indefinitely</a:t>
            </a:r>
          </a:p>
          <a:p>
            <a:pPr lvl="1" eaLnBrk="1" hangingPunct="1"/>
            <a:r>
              <a:rPr lang="en-US" dirty="0" smtClean="0"/>
              <a:t>Maintain a count of the number of reprompts</a:t>
            </a:r>
          </a:p>
          <a:p>
            <a:pPr lvl="1" eaLnBrk="1" hangingPunct="1"/>
            <a:r>
              <a:rPr lang="en-US" b="1" dirty="0" smtClean="0"/>
              <a:t>Forcing</a:t>
            </a:r>
            <a:r>
              <a:rPr lang="en-US" dirty="0" smtClean="0"/>
              <a:t> a data item means: </a:t>
            </a:r>
          </a:p>
          <a:p>
            <a:pPr lvl="2" eaLnBrk="1" hangingPunct="1"/>
            <a:r>
              <a:rPr lang="en-US" dirty="0" smtClean="0"/>
              <a:t>Override incorrect data by setting the variable to a specific value</a:t>
            </a:r>
          </a:p>
        </p:txBody>
      </p:sp>
    </p:spTree>
    <p:extLst>
      <p:ext uri="{BB962C8B-B14F-4D97-AF65-F5344CB8AC3E}">
        <p14:creationId xmlns:p14="http://schemas.microsoft.com/office/powerpoint/2010/main" val="20786956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228600"/>
            <a:ext cx="8077200" cy="1219200"/>
          </a:xfrm>
        </p:spPr>
        <p:txBody>
          <a:bodyPr/>
          <a:lstStyle/>
          <a:p>
            <a:pPr eaLnBrk="1" hangingPunct="1"/>
            <a:r>
              <a:rPr lang="en-US" dirty="0"/>
              <a:t>Common Loop Applications </a:t>
            </a:r>
            <a:r>
              <a:rPr lang="en-US" sz="1200" dirty="0"/>
              <a:t>(</a:t>
            </a:r>
            <a:r>
              <a:rPr lang="en-US" sz="1200" dirty="0" smtClean="0"/>
              <a:t>continued </a:t>
            </a:r>
            <a:r>
              <a:rPr lang="en-US" sz="1200" dirty="0" smtClean="0"/>
              <a:t>-8)</a:t>
            </a:r>
            <a:endParaRPr lang="en-US" sz="1200" dirty="0" smtClean="0"/>
          </a:p>
        </p:txBody>
      </p:sp>
      <p:pic>
        <p:nvPicPr>
          <p:cNvPr id="2" name="Picture 1" descr="This program maintains a count of the number of reprompts. In this example, a constant named ATTEMPTS is set to 3. While a count of the user’s attempts at correct data entry remains below this limit, and the user enters invalid data, the user continues to be reprompted. If the user exceeds the limited number of allowed attempts, the loop ends. At this point you might want to force the invalid data to a default value." title="Limiting user reprompt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1295400"/>
            <a:ext cx="5486400" cy="5062242"/>
          </a:xfrm>
          <a:prstGeom prst="rect">
            <a:avLst/>
          </a:prstGeom>
        </p:spPr>
      </p:pic>
      <p:sp>
        <p:nvSpPr>
          <p:cNvPr id="6" name="Slide Number Placeholder 4"/>
          <p:cNvSpPr>
            <a:spLocks noGrp="1"/>
          </p:cNvSpPr>
          <p:nvPr>
            <p:ph type="sldNum" sz="quarter" idx="10"/>
          </p:nvPr>
        </p:nvSpPr>
        <p:spPr/>
        <p:txBody>
          <a:bodyPr/>
          <a:lstStyle/>
          <a:p>
            <a:pPr>
              <a:defRPr/>
            </a:pPr>
            <a:fld id="{CB228143-EC6C-4BA9-9DBB-11914CC3E3F5}" type="slidenum">
              <a:rPr lang="en-US"/>
              <a:pPr>
                <a:defRPr/>
              </a:pPr>
              <a:t>45</a:t>
            </a:fld>
            <a:endParaRPr lang="en-US" dirty="0"/>
          </a:p>
        </p:txBody>
      </p:sp>
      <p:sp>
        <p:nvSpPr>
          <p:cNvPr id="5"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a:t>
            </a:r>
            <a:r>
              <a:rPr lang="en-US" sz="1200" dirty="0" smtClean="0"/>
              <a:t>-9)</a:t>
            </a:r>
            <a:endParaRPr lang="en-US" sz="1200" dirty="0" smtClean="0"/>
          </a:p>
        </p:txBody>
      </p:sp>
      <p:sp>
        <p:nvSpPr>
          <p:cNvPr id="5" name="Slide Number Placeholder 4"/>
          <p:cNvSpPr>
            <a:spLocks noGrp="1"/>
          </p:cNvSpPr>
          <p:nvPr>
            <p:ph type="sldNum" sz="quarter" idx="10"/>
          </p:nvPr>
        </p:nvSpPr>
        <p:spPr/>
        <p:txBody>
          <a:bodyPr/>
          <a:lstStyle/>
          <a:p>
            <a:pPr>
              <a:defRPr/>
            </a:pPr>
            <a:fld id="{5E209F36-6B33-41B1-A8C0-28F9B26BB6FA}" type="slidenum">
              <a:rPr lang="en-US"/>
              <a:pPr>
                <a:defRPr/>
              </a:pPr>
              <a:t>46</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8" name="Content Placeholder 2"/>
          <p:cNvSpPr>
            <a:spLocks noGrp="1"/>
          </p:cNvSpPr>
          <p:nvPr>
            <p:ph idx="1"/>
          </p:nvPr>
        </p:nvSpPr>
        <p:spPr>
          <a:xfrm>
            <a:off x="457200" y="1600200"/>
            <a:ext cx="8229600" cy="4525963"/>
          </a:xfrm>
        </p:spPr>
        <p:txBody>
          <a:bodyPr/>
          <a:lstStyle/>
          <a:p>
            <a:pPr eaLnBrk="1" hangingPunct="1"/>
            <a:r>
              <a:rPr lang="en-US" dirty="0" smtClean="0"/>
              <a:t>Validating a data type</a:t>
            </a:r>
          </a:p>
          <a:p>
            <a:pPr lvl="1" eaLnBrk="1" hangingPunct="1"/>
            <a:r>
              <a:rPr lang="en-US" dirty="0" smtClean="0"/>
              <a:t>Validating data requires a variety of methods</a:t>
            </a:r>
          </a:p>
          <a:p>
            <a:pPr lvl="1" eaLnBrk="1" hangingPunct="1"/>
            <a:r>
              <a:rPr lang="en-US" dirty="0" smtClean="0">
                <a:latin typeface="Courier New" pitchFamily="49" charset="0"/>
                <a:cs typeface="Courier New" pitchFamily="49" charset="0"/>
              </a:rPr>
              <a:t>isNumeric()</a:t>
            </a:r>
            <a:r>
              <a:rPr lang="en-US" dirty="0" smtClean="0">
                <a:cs typeface="Courier New" pitchFamily="49" charset="0"/>
              </a:rPr>
              <a:t> </a:t>
            </a:r>
            <a:r>
              <a:rPr lang="en-US" dirty="0" smtClean="0"/>
              <a:t>or similar method</a:t>
            </a:r>
          </a:p>
          <a:p>
            <a:pPr lvl="2" eaLnBrk="1" hangingPunct="1"/>
            <a:r>
              <a:rPr lang="en-US" dirty="0" smtClean="0"/>
              <a:t>Provided with the language translator you use to write your programs</a:t>
            </a:r>
          </a:p>
          <a:p>
            <a:pPr lvl="2" eaLnBrk="1" hangingPunct="1"/>
            <a:r>
              <a:rPr lang="en-US" dirty="0" smtClean="0"/>
              <a:t>Black box</a:t>
            </a:r>
          </a:p>
          <a:p>
            <a:pPr lvl="1" eaLnBrk="1" hangingPunct="1"/>
            <a:r>
              <a:rPr lang="en-US" dirty="0" smtClean="0">
                <a:latin typeface="Courier New" pitchFamily="49" charset="0"/>
                <a:cs typeface="Courier New" pitchFamily="49" charset="0"/>
              </a:rPr>
              <a:t>isChar()</a:t>
            </a:r>
            <a:r>
              <a:rPr lang="en-US" dirty="0" smtClean="0">
                <a:cs typeface="Courier New" pitchFamily="49" charset="0"/>
              </a:rPr>
              <a:t> </a:t>
            </a:r>
            <a:r>
              <a:rPr lang="en-US" dirty="0" smtClean="0"/>
              <a:t>or </a:t>
            </a:r>
            <a:r>
              <a:rPr lang="en-US" dirty="0" err="1" smtClean="0">
                <a:latin typeface="Courier New" pitchFamily="49" charset="0"/>
                <a:cs typeface="Courier New" pitchFamily="49" charset="0"/>
              </a:rPr>
              <a:t>isWhitespace</a:t>
            </a:r>
            <a:r>
              <a:rPr lang="en-US" dirty="0" smtClean="0">
                <a:latin typeface="Courier New" pitchFamily="49" charset="0"/>
                <a:cs typeface="Courier New" pitchFamily="49" charset="0"/>
              </a:rPr>
              <a:t>()</a:t>
            </a:r>
            <a:r>
              <a:rPr lang="en-US" dirty="0"/>
              <a:t> or </a:t>
            </a:r>
            <a:r>
              <a:rPr lang="en-US" dirty="0" err="1" smtClean="0">
                <a:latin typeface="Courier New" pitchFamily="49" charset="0"/>
                <a:cs typeface="Courier New" pitchFamily="49" charset="0"/>
              </a:rPr>
              <a:t>isUpper</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1" eaLnBrk="1" hangingPunct="1"/>
            <a:r>
              <a:rPr lang="en-US" smtClean="0"/>
              <a:t>Accept </a:t>
            </a:r>
            <a:r>
              <a:rPr lang="en-US" dirty="0" smtClean="0"/>
              <a:t>user data as strings</a:t>
            </a:r>
          </a:p>
          <a:p>
            <a:pPr lvl="1" eaLnBrk="1" hangingPunct="1"/>
            <a:r>
              <a:rPr lang="en-US" dirty="0" smtClean="0"/>
              <a:t>Use built-in methods to convert to correct data types</a:t>
            </a:r>
          </a:p>
        </p:txBody>
      </p:sp>
    </p:spTree>
    <p:extLst>
      <p:ext uri="{BB962C8B-B14F-4D97-AF65-F5344CB8AC3E}">
        <p14:creationId xmlns:p14="http://schemas.microsoft.com/office/powerpoint/2010/main" val="20172670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a:t>
            </a:r>
            <a:r>
              <a:rPr lang="en-US" sz="1200" dirty="0" smtClean="0"/>
              <a:t>-10)</a:t>
            </a:r>
            <a:endParaRPr lang="en-US" sz="1200" dirty="0" smtClean="0"/>
          </a:p>
        </p:txBody>
      </p:sp>
      <p:pic>
        <p:nvPicPr>
          <p:cNvPr id="3" name="Picture 2" descr="In this program segment, isNumeric represents a call to a module; it is used to check whether the entered employee salary falls within the category of numeric data. You check to ensure that a value is numeric for many reasons—an important one is that only numeric values can be used correctly in&#10;arithmetic statements." title="Checking data for correct typ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6900" y="1295400"/>
            <a:ext cx="5410200" cy="4973747"/>
          </a:xfrm>
          <a:prstGeom prst="rect">
            <a:avLst/>
          </a:prstGeom>
        </p:spPr>
      </p:pic>
      <p:sp>
        <p:nvSpPr>
          <p:cNvPr id="5" name="Slide Number Placeholder 4"/>
          <p:cNvSpPr>
            <a:spLocks noGrp="1"/>
          </p:cNvSpPr>
          <p:nvPr>
            <p:ph type="sldNum" sz="quarter" idx="10"/>
          </p:nvPr>
        </p:nvSpPr>
        <p:spPr/>
        <p:txBody>
          <a:bodyPr/>
          <a:lstStyle/>
          <a:p>
            <a:pPr>
              <a:defRPr/>
            </a:pPr>
            <a:fld id="{5E209F36-6B33-41B1-A8C0-28F9B26BB6FA}" type="slidenum">
              <a:rPr lang="en-US"/>
              <a:pPr>
                <a:defRPr/>
              </a:pPr>
              <a:t>47</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955324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a:t>
            </a:r>
            <a:r>
              <a:rPr lang="en-US" sz="1200" dirty="0" smtClean="0"/>
              <a:t>-11)</a:t>
            </a:r>
            <a:endParaRPr lang="en-US" sz="1200" dirty="0" smtClean="0"/>
          </a:p>
        </p:txBody>
      </p:sp>
      <p:sp>
        <p:nvSpPr>
          <p:cNvPr id="5" name="Slide Number Placeholder 4"/>
          <p:cNvSpPr>
            <a:spLocks noGrp="1"/>
          </p:cNvSpPr>
          <p:nvPr>
            <p:ph type="sldNum" sz="quarter" idx="10"/>
          </p:nvPr>
        </p:nvSpPr>
        <p:spPr/>
        <p:txBody>
          <a:bodyPr/>
          <a:lstStyle/>
          <a:p>
            <a:pPr>
              <a:defRPr/>
            </a:pPr>
            <a:fld id="{5E209F36-6B33-41B1-A8C0-28F9B26BB6FA}" type="slidenum">
              <a:rPr lang="en-US"/>
              <a:pPr>
                <a:defRPr/>
              </a:pPr>
              <a:t>48</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Content Placeholder 2"/>
          <p:cNvSpPr>
            <a:spLocks noGrp="1"/>
          </p:cNvSpPr>
          <p:nvPr>
            <p:ph idx="1"/>
          </p:nvPr>
        </p:nvSpPr>
        <p:spPr>
          <a:xfrm>
            <a:off x="457200" y="1600200"/>
            <a:ext cx="8229600" cy="4525963"/>
          </a:xfrm>
        </p:spPr>
        <p:txBody>
          <a:bodyPr/>
          <a:lstStyle/>
          <a:p>
            <a:pPr eaLnBrk="1" hangingPunct="1"/>
            <a:r>
              <a:rPr lang="en-US" dirty="0" smtClean="0"/>
              <a:t>Validating reasonableness and consistency of data</a:t>
            </a:r>
          </a:p>
          <a:p>
            <a:pPr lvl="1" eaLnBrk="1" hangingPunct="1"/>
            <a:r>
              <a:rPr lang="en-US" dirty="0" smtClean="0"/>
              <a:t>Many data items can be checked for reasonableness</a:t>
            </a:r>
          </a:p>
          <a:p>
            <a:pPr lvl="1" eaLnBrk="1" hangingPunct="1"/>
            <a:r>
              <a:rPr lang="en-US" dirty="0" smtClean="0"/>
              <a:t>Good defensive programs try to foresee all possible inconsistencies and errors</a:t>
            </a:r>
          </a:p>
        </p:txBody>
      </p:sp>
    </p:spTree>
    <p:extLst>
      <p:ext uri="{BB962C8B-B14F-4D97-AF65-F5344CB8AC3E}">
        <p14:creationId xmlns:p14="http://schemas.microsoft.com/office/powerpoint/2010/main" val="33390281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t>Common Loop Applications </a:t>
            </a:r>
            <a:r>
              <a:rPr lang="en-US" sz="1200" dirty="0"/>
              <a:t>(</a:t>
            </a:r>
            <a:r>
              <a:rPr lang="en-US" sz="1200" dirty="0" smtClean="0"/>
              <a:t>continued -</a:t>
            </a:r>
            <a:r>
              <a:rPr lang="en-US" sz="1200" dirty="0" smtClean="0"/>
              <a:t>12)</a:t>
            </a:r>
            <a:endParaRPr lang="en-US" dirty="0" smtClean="0"/>
          </a:p>
        </p:txBody>
      </p:sp>
      <p:sp>
        <p:nvSpPr>
          <p:cNvPr id="40963" name="Rectangle 3"/>
          <p:cNvSpPr>
            <a:spLocks noGrp="1" noChangeArrowheads="1"/>
          </p:cNvSpPr>
          <p:nvPr>
            <p:ph idx="1"/>
          </p:nvPr>
        </p:nvSpPr>
        <p:spPr>
          <a:xfrm>
            <a:off x="0" y="1676400"/>
            <a:ext cx="9144000" cy="4572000"/>
          </a:xfrm>
        </p:spPr>
        <p:txBody>
          <a:bodyPr/>
          <a:lstStyle/>
          <a:p>
            <a:pPr eaLnBrk="1" hangingPunct="1"/>
            <a:r>
              <a:rPr lang="en-US" sz="2400" b="1" dirty="0" smtClean="0"/>
              <a:t>Comparing Selections </a:t>
            </a:r>
            <a:br>
              <a:rPr lang="en-US" sz="2400" b="1" dirty="0" smtClean="0"/>
            </a:br>
            <a:r>
              <a:rPr lang="en-US" sz="2400" b="1" dirty="0" smtClean="0"/>
              <a:t>and Loops</a:t>
            </a:r>
          </a:p>
          <a:p>
            <a:pPr eaLnBrk="1" hangingPunct="1"/>
            <a:r>
              <a:rPr lang="en-US" sz="2400" dirty="0" smtClean="0"/>
              <a:t>Selection Structure</a:t>
            </a:r>
          </a:p>
          <a:p>
            <a:pPr lvl="1" eaLnBrk="1" hangingPunct="1"/>
            <a:r>
              <a:rPr lang="en-US" dirty="0" smtClean="0"/>
              <a:t>The two logical paths </a:t>
            </a:r>
            <a:br>
              <a:rPr lang="en-US" dirty="0" smtClean="0"/>
            </a:br>
            <a:r>
              <a:rPr lang="en-US" dirty="0" smtClean="0"/>
              <a:t>(True and False) </a:t>
            </a:r>
            <a:br>
              <a:rPr lang="en-US" dirty="0" smtClean="0"/>
            </a:br>
            <a:r>
              <a:rPr lang="en-US" dirty="0" smtClean="0"/>
              <a:t>join together</a:t>
            </a:r>
          </a:p>
          <a:p>
            <a:pPr eaLnBrk="1" hangingPunct="1"/>
            <a:r>
              <a:rPr lang="en-US" sz="2400" dirty="0" smtClean="0"/>
              <a:t>Loop Structure</a:t>
            </a:r>
          </a:p>
          <a:p>
            <a:pPr lvl="1" eaLnBrk="1" hangingPunct="1"/>
            <a:r>
              <a:rPr lang="en-US" dirty="0" smtClean="0"/>
              <a:t>One of the logical </a:t>
            </a:r>
            <a:br>
              <a:rPr lang="en-US" dirty="0" smtClean="0"/>
            </a:br>
            <a:r>
              <a:rPr lang="en-US" dirty="0" smtClean="0"/>
              <a:t>branches returns to </a:t>
            </a:r>
            <a:br>
              <a:rPr lang="en-US" dirty="0" smtClean="0"/>
            </a:br>
            <a:r>
              <a:rPr lang="en-US" dirty="0" smtClean="0"/>
              <a:t>the same decision</a:t>
            </a:r>
          </a:p>
        </p:txBody>
      </p:sp>
      <p:pic>
        <p:nvPicPr>
          <p:cNvPr id="3" name="Picture 2" descr="An important difference between a selection and a loop, is that in the&#10;selection structure, the two logical paths that emerge from testing the condition join together following their actions. In the loop structure, the paths that emerge from the test do not join together. Instead, with a loop, one of the logical branches&#10;that emerges from the structure-controlling decision eventually returns to the same test." title="Comparing a selection and a loo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1132" y="1417638"/>
            <a:ext cx="5115668" cy="4754562"/>
          </a:xfrm>
          <a:prstGeom prst="rect">
            <a:avLst/>
          </a:prstGeom>
        </p:spPr>
      </p:pic>
      <p:sp>
        <p:nvSpPr>
          <p:cNvPr id="5" name="Slide Number Placeholder 4"/>
          <p:cNvSpPr>
            <a:spLocks noGrp="1"/>
          </p:cNvSpPr>
          <p:nvPr>
            <p:ph type="sldNum" sz="quarter" idx="10"/>
          </p:nvPr>
        </p:nvSpPr>
        <p:spPr/>
        <p:txBody>
          <a:bodyPr/>
          <a:lstStyle/>
          <a:p>
            <a:pPr>
              <a:defRPr/>
            </a:pPr>
            <a:fld id="{82A28D6E-E94B-487A-A511-8BAA3AAAC971}" type="slidenum">
              <a:rPr lang="en-US"/>
              <a:pPr>
                <a:defRPr/>
              </a:pPr>
              <a:t>49</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229600" cy="1295400"/>
          </a:xfrm>
        </p:spPr>
        <p:txBody>
          <a:bodyPr/>
          <a:lstStyle/>
          <a:p>
            <a:pPr eaLnBrk="1" hangingPunct="1"/>
            <a:r>
              <a:rPr lang="en-US" dirty="0"/>
              <a:t>Appreciating the Advantages of Looping </a:t>
            </a:r>
            <a:r>
              <a:rPr lang="en-US" sz="1200" dirty="0" smtClean="0"/>
              <a:t>(continued -2)</a:t>
            </a:r>
          </a:p>
        </p:txBody>
      </p:sp>
      <p:pic>
        <p:nvPicPr>
          <p:cNvPr id="3" name="Picture 2" descr="This represent the mainline logic of a typical payroll program. The first employee’s data would be entered in the housekeeping() module, and while the eof condition is not met, the detailLoop module would perform such tasks as determining regular and overtime pay and deducting taxes, insurance premiums,charitable contributions, union dues, and other items. Then, after the employee’s paycheck is output, the next employee’s data would be entered, and the detailLoop module would repeat for the next employee." title="The mainline logic common to many business program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4500" y="1476801"/>
            <a:ext cx="5715000" cy="4850547"/>
          </a:xfrm>
          <a:prstGeom prst="rect">
            <a:avLst/>
          </a:prstGeom>
        </p:spPr>
      </p:pic>
      <p:sp>
        <p:nvSpPr>
          <p:cNvPr id="7" name="Slide Number Placeholder 4"/>
          <p:cNvSpPr>
            <a:spLocks noGrp="1"/>
          </p:cNvSpPr>
          <p:nvPr>
            <p:ph type="sldNum" sz="quarter" idx="10"/>
          </p:nvPr>
        </p:nvSpPr>
        <p:spPr/>
        <p:txBody>
          <a:bodyPr/>
          <a:lstStyle/>
          <a:p>
            <a:pPr>
              <a:defRPr/>
            </a:pPr>
            <a:fld id="{1530A854-3FAF-424C-A317-AA235A03443B}" type="slidenum">
              <a:rPr lang="en-US"/>
              <a:pPr>
                <a:defRPr/>
              </a:pPr>
              <a:t>5</a:t>
            </a:fld>
            <a:endParaRPr lang="en-US" dirty="0"/>
          </a:p>
        </p:txBody>
      </p:sp>
      <p:sp>
        <p:nvSpPr>
          <p:cNvPr id="6"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8988614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4638"/>
            <a:ext cx="3048000" cy="3078162"/>
          </a:xfrm>
        </p:spPr>
        <p:txBody>
          <a:bodyPr/>
          <a:lstStyle/>
          <a:p>
            <a:pPr eaLnBrk="1" hangingPunct="1"/>
            <a:r>
              <a:rPr lang="en-US" dirty="0"/>
              <a:t>Common Loop Applications </a:t>
            </a:r>
            <a:r>
              <a:rPr lang="en-US" sz="1200" dirty="0"/>
              <a:t>(</a:t>
            </a:r>
            <a:r>
              <a:rPr lang="en-US" sz="1200" dirty="0" smtClean="0"/>
              <a:t>continued -</a:t>
            </a:r>
            <a:r>
              <a:rPr lang="en-US" sz="1200" dirty="0" smtClean="0"/>
              <a:t>13)</a:t>
            </a:r>
            <a:endParaRPr lang="en-US" sz="1200" dirty="0" smtClean="0"/>
          </a:p>
        </p:txBody>
      </p:sp>
      <p:pic>
        <p:nvPicPr>
          <p:cNvPr id="3" name="Picture 2" descr="When you find yourself repeating selection structures that are very similar, you should consider using a loop." title="Inefficient logic for reading and displaying employee record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274638"/>
            <a:ext cx="4259580" cy="6342837"/>
          </a:xfrm>
          <a:prstGeom prst="rect">
            <a:avLst/>
          </a:prstGeom>
        </p:spPr>
      </p:pic>
      <p:sp>
        <p:nvSpPr>
          <p:cNvPr id="6" name="Slide Number Placeholder 4"/>
          <p:cNvSpPr>
            <a:spLocks noGrp="1"/>
          </p:cNvSpPr>
          <p:nvPr>
            <p:ph type="sldNum" sz="quarter" idx="10"/>
          </p:nvPr>
        </p:nvSpPr>
        <p:spPr/>
        <p:txBody>
          <a:bodyPr/>
          <a:lstStyle/>
          <a:p>
            <a:pPr>
              <a:defRPr/>
            </a:pPr>
            <a:fld id="{DE374C2B-B2F1-4BE1-8A2C-C71A26EA0A9D}" type="slidenum">
              <a:rPr lang="en-US"/>
              <a:pPr>
                <a:defRPr/>
              </a:pPr>
              <a:t>50</a:t>
            </a:fld>
            <a:endParaRPr lang="en-US" dirty="0"/>
          </a:p>
        </p:txBody>
      </p:sp>
      <p:sp>
        <p:nvSpPr>
          <p:cNvPr id="5"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4638"/>
            <a:ext cx="8229600" cy="792162"/>
          </a:xfrm>
        </p:spPr>
        <p:txBody>
          <a:bodyPr/>
          <a:lstStyle/>
          <a:p>
            <a:pPr eaLnBrk="1" hangingPunct="1"/>
            <a:r>
              <a:rPr lang="en-US" dirty="0"/>
              <a:t>Common Loop Applications </a:t>
            </a:r>
            <a:r>
              <a:rPr lang="en-US" sz="1200" dirty="0"/>
              <a:t>(</a:t>
            </a:r>
            <a:r>
              <a:rPr lang="en-US" sz="1200" dirty="0" smtClean="0"/>
              <a:t>continued -</a:t>
            </a:r>
            <a:r>
              <a:rPr lang="en-US" sz="1200" dirty="0" smtClean="0"/>
              <a:t>14)</a:t>
            </a:r>
            <a:endParaRPr lang="en-US" sz="1200" dirty="0" smtClean="0"/>
          </a:p>
        </p:txBody>
      </p:sp>
      <p:pic>
        <p:nvPicPr>
          <p:cNvPr id="2" name="Picture 1" descr="In this program, the first employee&#10;record is input, and as long as the eof condition is not met, the program continuously displays and reads additional records." title="Efficient and structured logic for getting and displaying employee record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1676400"/>
            <a:ext cx="6334125" cy="2895600"/>
          </a:xfrm>
          <a:prstGeom prst="rect">
            <a:avLst/>
          </a:prstGeom>
        </p:spPr>
      </p:pic>
      <p:sp>
        <p:nvSpPr>
          <p:cNvPr id="6" name="Slide Number Placeholder 4"/>
          <p:cNvSpPr>
            <a:spLocks noGrp="1"/>
          </p:cNvSpPr>
          <p:nvPr>
            <p:ph type="sldNum" sz="quarter" idx="10"/>
          </p:nvPr>
        </p:nvSpPr>
        <p:spPr/>
        <p:txBody>
          <a:bodyPr/>
          <a:lstStyle/>
          <a:p>
            <a:pPr>
              <a:defRPr/>
            </a:pPr>
            <a:fld id="{DE374C2B-B2F1-4BE1-8A2C-C71A26EA0A9D}" type="slidenum">
              <a:rPr lang="en-US"/>
              <a:pPr>
                <a:defRPr/>
              </a:pPr>
              <a:t>51</a:t>
            </a:fld>
            <a:endParaRPr lang="en-US" dirty="0"/>
          </a:p>
        </p:txBody>
      </p:sp>
      <p:sp>
        <p:nvSpPr>
          <p:cNvPr id="5"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8448363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dirty="0" smtClean="0"/>
              <a:t>Summary</a:t>
            </a:r>
          </a:p>
        </p:txBody>
      </p:sp>
      <p:sp>
        <p:nvSpPr>
          <p:cNvPr id="5" name="Slide Number Placeholder 4"/>
          <p:cNvSpPr>
            <a:spLocks noGrp="1"/>
          </p:cNvSpPr>
          <p:nvPr>
            <p:ph type="sldNum" sz="quarter" idx="10"/>
          </p:nvPr>
        </p:nvSpPr>
        <p:spPr/>
        <p:txBody>
          <a:bodyPr/>
          <a:lstStyle/>
          <a:p>
            <a:pPr>
              <a:defRPr/>
            </a:pPr>
            <a:fld id="{A6931D16-3DE4-4C2A-AA5D-8D588ED2774F}" type="slidenum">
              <a:rPr lang="en-US"/>
              <a:pPr>
                <a:defRPr/>
              </a:pPr>
              <a:t>52</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dirty="0" smtClean="0"/>
              <a:t>Loops write one set of instructions that operate on multiple, separate sets of data</a:t>
            </a:r>
          </a:p>
          <a:p>
            <a:pPr eaLnBrk="1" hangingPunct="1"/>
            <a:r>
              <a:rPr lang="en-US" dirty="0" smtClean="0"/>
              <a:t>Three steps must occur in every loop</a:t>
            </a:r>
          </a:p>
          <a:p>
            <a:pPr lvl="1" eaLnBrk="1" hangingPunct="1"/>
            <a:r>
              <a:rPr lang="en-US" dirty="0" smtClean="0"/>
              <a:t>Initialize the loop control variable</a:t>
            </a:r>
          </a:p>
          <a:p>
            <a:pPr lvl="1" eaLnBrk="1" hangingPunct="1"/>
            <a:r>
              <a:rPr lang="en-US" dirty="0" smtClean="0"/>
              <a:t>Compare the variable to some value</a:t>
            </a:r>
          </a:p>
          <a:p>
            <a:pPr lvl="1" eaLnBrk="1" hangingPunct="1"/>
            <a:r>
              <a:rPr lang="en-US" dirty="0" smtClean="0"/>
              <a:t>Alter the variable that controls the loop</a:t>
            </a:r>
          </a:p>
          <a:p>
            <a:pPr eaLnBrk="1" hangingPunct="1"/>
            <a:r>
              <a:rPr lang="en-US" dirty="0" smtClean="0"/>
              <a:t>Nested loops: loops within loops</a:t>
            </a:r>
          </a:p>
          <a:p>
            <a:pPr eaLnBrk="1" hangingPunct="1"/>
            <a:r>
              <a:rPr lang="en-US" dirty="0" smtClean="0"/>
              <a:t>Nested loops maintain two individual loop control variables</a:t>
            </a:r>
          </a:p>
          <a:p>
            <a:pPr lvl="1" eaLnBrk="1" hangingPunct="1"/>
            <a:r>
              <a:rPr lang="en-US" dirty="0" smtClean="0"/>
              <a:t>Alter each at the appropriate time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smtClean="0"/>
              <a:t>Summary </a:t>
            </a:r>
            <a:r>
              <a:rPr lang="en-US" sz="1200" dirty="0" smtClean="0"/>
              <a:t>(continued -1)</a:t>
            </a:r>
          </a:p>
        </p:txBody>
      </p:sp>
      <p:sp>
        <p:nvSpPr>
          <p:cNvPr id="5" name="Slide Number Placeholder 4"/>
          <p:cNvSpPr>
            <a:spLocks noGrp="1"/>
          </p:cNvSpPr>
          <p:nvPr>
            <p:ph type="sldNum" sz="quarter" idx="10"/>
          </p:nvPr>
        </p:nvSpPr>
        <p:spPr/>
        <p:txBody>
          <a:bodyPr/>
          <a:lstStyle/>
          <a:p>
            <a:pPr>
              <a:defRPr/>
            </a:pPr>
            <a:fld id="{46020972-57BE-42A2-9985-86708C151789}" type="slidenum">
              <a:rPr lang="en-US"/>
              <a:pPr>
                <a:defRPr/>
              </a:pPr>
              <a:t>53</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407306"/>
            <a:ext cx="8229600" cy="4525963"/>
          </a:xfrm>
        </p:spPr>
        <p:txBody>
          <a:bodyPr/>
          <a:lstStyle/>
          <a:p>
            <a:pPr eaLnBrk="1" hangingPunct="1"/>
            <a:r>
              <a:rPr lang="en-US" dirty="0" smtClean="0"/>
              <a:t>Common mistakes made by programmers</a:t>
            </a:r>
          </a:p>
          <a:p>
            <a:pPr lvl="1" eaLnBrk="1" hangingPunct="1"/>
            <a:r>
              <a:rPr lang="en-US" dirty="0" smtClean="0"/>
              <a:t>Neglecting to initialize the loop control variable</a:t>
            </a:r>
          </a:p>
          <a:p>
            <a:pPr lvl="1" eaLnBrk="1" hangingPunct="1"/>
            <a:r>
              <a:rPr lang="en-US" dirty="0" smtClean="0"/>
              <a:t>Neglecting to alter the loop control variable</a:t>
            </a:r>
          </a:p>
          <a:p>
            <a:pPr lvl="1" eaLnBrk="1" hangingPunct="1"/>
            <a:r>
              <a:rPr lang="en-US" dirty="0" smtClean="0"/>
              <a:t>Using the wrong comparison with the loop control variable</a:t>
            </a:r>
          </a:p>
          <a:p>
            <a:pPr lvl="1" eaLnBrk="1" hangingPunct="1"/>
            <a:r>
              <a:rPr lang="en-US" dirty="0" smtClean="0"/>
              <a:t>Including statements inside the loop that belong outside the loop</a:t>
            </a:r>
          </a:p>
          <a:p>
            <a:pPr eaLnBrk="1" hangingPunct="1"/>
            <a:r>
              <a:rPr lang="en-US" dirty="0" smtClean="0"/>
              <a:t>Most computer languages support a </a:t>
            </a:r>
            <a:r>
              <a:rPr lang="en-US" dirty="0" smtClean="0">
                <a:latin typeface="Courier New" pitchFamily="49" charset="0"/>
              </a:rPr>
              <a:t>for</a:t>
            </a:r>
            <a:r>
              <a:rPr lang="en-US" dirty="0" smtClean="0"/>
              <a:t> loop </a:t>
            </a:r>
          </a:p>
          <a:p>
            <a:pPr lvl="1" eaLnBrk="1" hangingPunct="1"/>
            <a:r>
              <a:rPr lang="en-US" dirty="0" smtClean="0">
                <a:latin typeface="Courier New" pitchFamily="49" charset="0"/>
              </a:rPr>
              <a:t>for</a:t>
            </a:r>
            <a:r>
              <a:rPr lang="en-US" dirty="0" smtClean="0"/>
              <a:t> loop used when the number of iterations is known</a:t>
            </a:r>
          </a:p>
          <a:p>
            <a:r>
              <a:rPr lang="en-US" dirty="0"/>
              <a:t>In a posttest loop, the loop body executes at least one time because the loop </a:t>
            </a:r>
            <a:r>
              <a:rPr lang="en-US" dirty="0" smtClean="0"/>
              <a:t>control variable </a:t>
            </a:r>
            <a:r>
              <a:rPr lang="en-US" dirty="0"/>
              <a:t>is not tested until after the first iteration</a:t>
            </a:r>
            <a:endParaRPr lang="en-US"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smtClean="0"/>
              <a:t>Summary </a:t>
            </a:r>
            <a:r>
              <a:rPr lang="en-US" sz="1200" smtClean="0"/>
              <a:t>(continued -2)</a:t>
            </a:r>
            <a:endParaRPr lang="en-US" sz="1200" dirty="0" smtClean="0"/>
          </a:p>
        </p:txBody>
      </p:sp>
      <p:sp>
        <p:nvSpPr>
          <p:cNvPr id="5" name="Slide Number Placeholder 4"/>
          <p:cNvSpPr>
            <a:spLocks noGrp="1"/>
          </p:cNvSpPr>
          <p:nvPr>
            <p:ph type="sldNum" sz="quarter" idx="10"/>
          </p:nvPr>
        </p:nvSpPr>
        <p:spPr/>
        <p:txBody>
          <a:bodyPr/>
          <a:lstStyle/>
          <a:p>
            <a:pPr>
              <a:defRPr/>
            </a:pPr>
            <a:fld id="{46020972-57BE-42A2-9985-86708C151789}" type="slidenum">
              <a:rPr lang="en-US"/>
              <a:pPr>
                <a:defRPr/>
              </a:pPr>
              <a:t>54</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dirty="0" smtClean="0"/>
              <a:t>Loops </a:t>
            </a:r>
            <a:r>
              <a:rPr lang="en-US" dirty="0"/>
              <a:t>are used to accumulate totals in business reports and to </a:t>
            </a:r>
            <a:r>
              <a:rPr lang="en-US" dirty="0" err="1"/>
              <a:t>reprompt</a:t>
            </a:r>
            <a:r>
              <a:rPr lang="en-US" dirty="0"/>
              <a:t> users for valid data</a:t>
            </a:r>
          </a:p>
          <a:p>
            <a:pPr eaLnBrk="1" hangingPunct="1"/>
            <a:r>
              <a:rPr lang="en-US" dirty="0" smtClean="0"/>
              <a:t>In the selection structure </a:t>
            </a:r>
            <a:r>
              <a:rPr lang="en-US" dirty="0"/>
              <a:t>the two logical paths that emerge from </a:t>
            </a:r>
            <a:r>
              <a:rPr lang="en-US" dirty="0" smtClean="0"/>
              <a:t>a test join </a:t>
            </a:r>
            <a:r>
              <a:rPr lang="en-US" dirty="0"/>
              <a:t>together following their </a:t>
            </a:r>
            <a:r>
              <a:rPr lang="en-US" dirty="0" smtClean="0"/>
              <a:t>actions</a:t>
            </a:r>
          </a:p>
          <a:p>
            <a:pPr eaLnBrk="1" hangingPunct="1"/>
            <a:r>
              <a:rPr lang="en-US" dirty="0" smtClean="0"/>
              <a:t>In </a:t>
            </a:r>
            <a:r>
              <a:rPr lang="en-US" dirty="0"/>
              <a:t>the loop structure, the paths that emerge from the </a:t>
            </a:r>
            <a:r>
              <a:rPr lang="en-US" dirty="0" smtClean="0"/>
              <a:t>test </a:t>
            </a:r>
            <a:r>
              <a:rPr lang="en-US" dirty="0"/>
              <a:t>do not join </a:t>
            </a:r>
            <a:r>
              <a:rPr lang="en-US" dirty="0" smtClean="0"/>
              <a:t>together, instead</a:t>
            </a:r>
            <a:r>
              <a:rPr lang="en-US" dirty="0"/>
              <a:t>, </a:t>
            </a:r>
            <a:r>
              <a:rPr lang="en-US" dirty="0" smtClean="0"/>
              <a:t>one </a:t>
            </a:r>
            <a:r>
              <a:rPr lang="en-US" dirty="0"/>
              <a:t>of the </a:t>
            </a:r>
            <a:r>
              <a:rPr lang="en-US" dirty="0" smtClean="0"/>
              <a:t>paths eventually </a:t>
            </a:r>
            <a:r>
              <a:rPr lang="en-US" dirty="0"/>
              <a:t>returns to the same </a:t>
            </a:r>
            <a:r>
              <a:rPr lang="en-US" dirty="0" smtClean="0"/>
              <a:t>test</a:t>
            </a:r>
          </a:p>
        </p:txBody>
      </p:sp>
    </p:spTree>
    <p:extLst>
      <p:ext uri="{BB962C8B-B14F-4D97-AF65-F5344CB8AC3E}">
        <p14:creationId xmlns:p14="http://schemas.microsoft.com/office/powerpoint/2010/main" val="183064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152400"/>
            <a:ext cx="8077200" cy="1447800"/>
          </a:xfrm>
        </p:spPr>
        <p:txBody>
          <a:bodyPr/>
          <a:lstStyle/>
          <a:p>
            <a:pPr eaLnBrk="1" hangingPunct="1"/>
            <a:r>
              <a:rPr lang="en-US" dirty="0"/>
              <a:t>Using a Loop Control Variable</a:t>
            </a:r>
            <a:endParaRPr lang="en-US" dirty="0" smtClean="0"/>
          </a:p>
        </p:txBody>
      </p:sp>
      <p:sp>
        <p:nvSpPr>
          <p:cNvPr id="7" name="Slide Number Placeholder 4"/>
          <p:cNvSpPr>
            <a:spLocks noGrp="1"/>
          </p:cNvSpPr>
          <p:nvPr>
            <p:ph type="sldNum" sz="quarter" idx="10"/>
          </p:nvPr>
        </p:nvSpPr>
        <p:spPr/>
        <p:txBody>
          <a:bodyPr/>
          <a:lstStyle/>
          <a:p>
            <a:pPr>
              <a:defRPr/>
            </a:pPr>
            <a:fld id="{165A9A62-BDAC-46B4-A68F-1EFF5BF6717C}" type="slidenum">
              <a:rPr lang="en-US"/>
              <a:pPr>
                <a:defRPr/>
              </a:pPr>
              <a:t>6</a:t>
            </a:fld>
            <a:endParaRPr lang="en-US" dirty="0"/>
          </a:p>
        </p:txBody>
      </p:sp>
      <p:sp>
        <p:nvSpPr>
          <p:cNvPr id="6"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
        <p:nvSpPr>
          <p:cNvPr id="9" name="Rectangle 3"/>
          <p:cNvSpPr>
            <a:spLocks noGrp="1" noChangeArrowheads="1"/>
          </p:cNvSpPr>
          <p:nvPr>
            <p:ph idx="1"/>
          </p:nvPr>
        </p:nvSpPr>
        <p:spPr>
          <a:xfrm>
            <a:off x="457200" y="1600200"/>
            <a:ext cx="8229600" cy="4525963"/>
          </a:xfrm>
        </p:spPr>
        <p:txBody>
          <a:bodyPr/>
          <a:lstStyle/>
          <a:p>
            <a:pPr eaLnBrk="1" hangingPunct="1"/>
            <a:r>
              <a:rPr lang="en-US" dirty="0" smtClean="0"/>
              <a:t>As long as a condition remains true, the statements in a </a:t>
            </a:r>
            <a:r>
              <a:rPr lang="en-US" dirty="0" smtClean="0">
                <a:latin typeface="Courier New" pitchFamily="49" charset="0"/>
              </a:rPr>
              <a:t>while</a:t>
            </a:r>
            <a:r>
              <a:rPr lang="en-US" dirty="0" smtClean="0"/>
              <a:t> loop’s body execute</a:t>
            </a:r>
          </a:p>
          <a:p>
            <a:pPr eaLnBrk="1" hangingPunct="1"/>
            <a:r>
              <a:rPr lang="en-US" dirty="0" smtClean="0"/>
              <a:t>Control number of repetitions </a:t>
            </a:r>
          </a:p>
          <a:p>
            <a:pPr lvl="1" eaLnBrk="1" hangingPunct="1"/>
            <a:r>
              <a:rPr lang="en-US" b="1" dirty="0" smtClean="0"/>
              <a:t>Loop control variable </a:t>
            </a:r>
            <a:r>
              <a:rPr lang="en-US" dirty="0" smtClean="0"/>
              <a:t>initialized before entering loop</a:t>
            </a:r>
          </a:p>
          <a:p>
            <a:pPr lvl="1" eaLnBrk="1" hangingPunct="1"/>
            <a:r>
              <a:rPr lang="en-US" dirty="0" smtClean="0"/>
              <a:t>Loop control variable tested</a:t>
            </a:r>
          </a:p>
          <a:p>
            <a:pPr lvl="1" eaLnBrk="1" hangingPunct="1"/>
            <a:r>
              <a:rPr lang="en-US" dirty="0" smtClean="0"/>
              <a:t>Body of loop must alter value of loop control variable</a:t>
            </a:r>
          </a:p>
          <a:p>
            <a:pPr eaLnBrk="1" hangingPunct="1"/>
            <a:r>
              <a:rPr lang="en-US" dirty="0" smtClean="0"/>
              <a:t>Repetitions controlled by:</a:t>
            </a:r>
          </a:p>
          <a:p>
            <a:pPr lvl="1" eaLnBrk="1" hangingPunct="1"/>
            <a:r>
              <a:rPr lang="en-US" dirty="0" smtClean="0"/>
              <a:t>Counter – used to create a definite counter-controlled loop</a:t>
            </a:r>
          </a:p>
          <a:p>
            <a:pPr lvl="1" eaLnBrk="1" hangingPunct="1"/>
            <a:r>
              <a:rPr lang="en-US" dirty="0" smtClean="0"/>
              <a:t>Sentinel value – used to create an indefinite loop</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52400"/>
            <a:ext cx="8229600" cy="1295400"/>
          </a:xfrm>
        </p:spPr>
        <p:txBody>
          <a:bodyPr/>
          <a:lstStyle/>
          <a:p>
            <a:pPr eaLnBrk="1" hangingPunct="1"/>
            <a:r>
              <a:rPr lang="en-US" dirty="0"/>
              <a:t>Using a Definite Loop </a:t>
            </a:r>
            <a:br>
              <a:rPr lang="en-US" dirty="0"/>
            </a:br>
            <a:r>
              <a:rPr lang="en-US" dirty="0"/>
              <a:t>with a </a:t>
            </a:r>
            <a:r>
              <a:rPr lang="en-US" dirty="0" smtClean="0"/>
              <a:t>Counter</a:t>
            </a:r>
            <a:endParaRPr lang="en-US" dirty="0" smtClean="0"/>
          </a:p>
        </p:txBody>
      </p:sp>
      <p:sp>
        <p:nvSpPr>
          <p:cNvPr id="8" name="Rectangle 3"/>
          <p:cNvSpPr txBox="1">
            <a:spLocks noChangeArrowheads="1"/>
          </p:cNvSpPr>
          <p:nvPr/>
        </p:nvSpPr>
        <p:spPr>
          <a:xfrm>
            <a:off x="457200" y="1600200"/>
            <a:ext cx="8229600" cy="4525963"/>
          </a:xfrm>
          <a:prstGeom prst="rect">
            <a:avLst/>
          </a:prstGeom>
        </p:spPr>
        <p:txBody>
          <a:bodyPr/>
          <a:lst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US" b="1" dirty="0" smtClean="0"/>
              <a:t>Definite loop</a:t>
            </a:r>
          </a:p>
          <a:p>
            <a:pPr lvl="1" eaLnBrk="1" hangingPunct="1"/>
            <a:r>
              <a:rPr lang="en-US" dirty="0" smtClean="0"/>
              <a:t>Executes a predetermined number of times</a:t>
            </a:r>
          </a:p>
          <a:p>
            <a:pPr eaLnBrk="1" hangingPunct="1"/>
            <a:r>
              <a:rPr lang="en-US" b="1" dirty="0" smtClean="0"/>
              <a:t>Counter-controlled loop </a:t>
            </a:r>
            <a:r>
              <a:rPr lang="en-US" dirty="0" smtClean="0"/>
              <a:t>or</a:t>
            </a:r>
            <a:r>
              <a:rPr lang="en-US" b="1" dirty="0" smtClean="0"/>
              <a:t> counted loop</a:t>
            </a:r>
          </a:p>
          <a:p>
            <a:pPr lvl="1" eaLnBrk="1" hangingPunct="1"/>
            <a:r>
              <a:rPr lang="en-US" dirty="0" smtClean="0"/>
              <a:t>Program counts loop repetitions</a:t>
            </a:r>
          </a:p>
          <a:p>
            <a:pPr eaLnBrk="1" hangingPunct="1"/>
            <a:r>
              <a:rPr lang="en-US" dirty="0" smtClean="0"/>
              <a:t>Loop control variables altered by:</a:t>
            </a:r>
          </a:p>
          <a:p>
            <a:pPr lvl="1" eaLnBrk="1" hangingPunct="1"/>
            <a:r>
              <a:rPr lang="en-US" b="1" dirty="0" smtClean="0"/>
              <a:t>Incrementing </a:t>
            </a:r>
          </a:p>
          <a:p>
            <a:pPr lvl="1" eaLnBrk="1" hangingPunct="1"/>
            <a:r>
              <a:rPr lang="en-US" b="1" dirty="0" smtClean="0"/>
              <a:t>Decrementing</a:t>
            </a:r>
          </a:p>
          <a:p>
            <a:pPr eaLnBrk="1" hangingPunct="1"/>
            <a:r>
              <a:rPr lang="en-US" b="1" dirty="0" smtClean="0"/>
              <a:t>Counter</a:t>
            </a:r>
          </a:p>
          <a:p>
            <a:pPr lvl="1" eaLnBrk="1" hangingPunct="1"/>
            <a:r>
              <a:rPr lang="en-US" dirty="0" smtClean="0"/>
              <a:t>Any numeric variable that counts the number of times an event has occurred, usually starts with 0</a:t>
            </a:r>
          </a:p>
        </p:txBody>
      </p:sp>
      <p:sp>
        <p:nvSpPr>
          <p:cNvPr id="5" name="Slide Number Placeholder 4"/>
          <p:cNvSpPr>
            <a:spLocks noGrp="1"/>
          </p:cNvSpPr>
          <p:nvPr>
            <p:ph type="sldNum" sz="quarter" idx="10"/>
          </p:nvPr>
        </p:nvSpPr>
        <p:spPr/>
        <p:txBody>
          <a:bodyPr/>
          <a:lstStyle/>
          <a:p>
            <a:pPr>
              <a:defRPr/>
            </a:pPr>
            <a:fld id="{A1E8DA9E-4BB9-4EC6-85DD-7A14FABD5C38}" type="slidenum">
              <a:rPr lang="en-US"/>
              <a:pPr>
                <a:defRPr/>
              </a:pPr>
              <a:t>7</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52400"/>
            <a:ext cx="8229600" cy="1295400"/>
          </a:xfrm>
        </p:spPr>
        <p:txBody>
          <a:bodyPr/>
          <a:lstStyle/>
          <a:p>
            <a:pPr eaLnBrk="1" hangingPunct="1"/>
            <a:r>
              <a:rPr lang="en-US" dirty="0"/>
              <a:t>Using a Definite Loop </a:t>
            </a:r>
            <a:br>
              <a:rPr lang="en-US" dirty="0"/>
            </a:br>
            <a:r>
              <a:rPr lang="en-US" dirty="0"/>
              <a:t>with a </a:t>
            </a:r>
            <a:r>
              <a:rPr lang="en-US" dirty="0" smtClean="0"/>
              <a:t>Counter</a:t>
            </a:r>
            <a:r>
              <a:rPr lang="en-US" sz="1200" dirty="0" smtClean="0"/>
              <a:t>(continued -1)</a:t>
            </a:r>
            <a:endParaRPr lang="en-US" dirty="0" smtClean="0"/>
          </a:p>
        </p:txBody>
      </p:sp>
      <p:pic>
        <p:nvPicPr>
          <p:cNvPr id="2" name="Picture 1" descr="The loop executes as follows:&#10;1. The loop control variable, count, is initialized to 0.&#10;2. The while expression compares count to 4.&#10;3. The value of count is less than 4, and so the loop body executes. The loop body shown  consists of two statements that, in sequence, display Hello and add 1 to count.&#10;4. The next time the condition count &lt; 4 is evaluated, the value of count is 1, which is still less than 4, so the loop body executes again. Hello is displayed a second time and count is incremented to 2.&#10;5. Hello is displayed a third time and count becomes 3, then Hello is displayed a fourth time and count becomes 4.&#10;6. Now when the expression count &lt; 4? evaluates, it is false, so the loop ends." title="A counted while loop that outputs Hello four tim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3526" y="1547896"/>
            <a:ext cx="6076947" cy="4708358"/>
          </a:xfrm>
          <a:prstGeom prst="rect">
            <a:avLst/>
          </a:prstGeom>
        </p:spPr>
      </p:pic>
      <p:sp>
        <p:nvSpPr>
          <p:cNvPr id="5" name="Slide Number Placeholder 4"/>
          <p:cNvSpPr>
            <a:spLocks noGrp="1"/>
          </p:cNvSpPr>
          <p:nvPr>
            <p:ph type="sldNum" sz="quarter" idx="10"/>
          </p:nvPr>
        </p:nvSpPr>
        <p:spPr/>
        <p:txBody>
          <a:bodyPr/>
          <a:lstStyle/>
          <a:p>
            <a:pPr>
              <a:defRPr/>
            </a:pPr>
            <a:fld id="{A1E8DA9E-4BB9-4EC6-85DD-7A14FABD5C38}" type="slidenum">
              <a:rPr lang="en-US"/>
              <a:pPr>
                <a:defRPr/>
              </a:pPr>
              <a:t>8</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extLst>
      <p:ext uri="{BB962C8B-B14F-4D97-AF65-F5344CB8AC3E}">
        <p14:creationId xmlns:p14="http://schemas.microsoft.com/office/powerpoint/2010/main" val="2384499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Using an Indefinite Loop </a:t>
            </a:r>
            <a:br>
              <a:rPr lang="en-US" dirty="0"/>
            </a:br>
            <a:r>
              <a:rPr lang="en-US" dirty="0"/>
              <a:t>with a Sentinel Value</a:t>
            </a:r>
            <a:endParaRPr lang="en-US" dirty="0" smtClean="0"/>
          </a:p>
        </p:txBody>
      </p:sp>
      <p:sp>
        <p:nvSpPr>
          <p:cNvPr id="7" name="Rectangle 3"/>
          <p:cNvSpPr>
            <a:spLocks noGrp="1" noChangeArrowheads="1"/>
          </p:cNvSpPr>
          <p:nvPr>
            <p:ph idx="1"/>
          </p:nvPr>
        </p:nvSpPr>
        <p:spPr>
          <a:xfrm>
            <a:off x="457200" y="1600200"/>
            <a:ext cx="3352800" cy="4525963"/>
          </a:xfrm>
        </p:spPr>
        <p:txBody>
          <a:bodyPr/>
          <a:lstStyle/>
          <a:p>
            <a:pPr eaLnBrk="1" hangingPunct="1"/>
            <a:r>
              <a:rPr lang="en-US" b="1" dirty="0" smtClean="0"/>
              <a:t>Indefinite loop</a:t>
            </a:r>
            <a:endParaRPr lang="en-US" dirty="0" smtClean="0"/>
          </a:p>
          <a:p>
            <a:pPr lvl="1" eaLnBrk="1" hangingPunct="1"/>
            <a:r>
              <a:rPr lang="en-US" dirty="0" smtClean="0"/>
              <a:t>Performed a different number of times each time the program executes</a:t>
            </a:r>
          </a:p>
          <a:p>
            <a:pPr lvl="1" eaLnBrk="1" hangingPunct="1"/>
            <a:r>
              <a:rPr lang="en-US" dirty="0" smtClean="0"/>
              <a:t>The user decides how many times the loop executes</a:t>
            </a:r>
          </a:p>
        </p:txBody>
      </p:sp>
      <p:pic>
        <p:nvPicPr>
          <p:cNvPr id="2" name="Picture 1" descr="In the program the loop control variable is shouldContinue. The program executes as follows:&#10;1. The first input shouldContinue statement in the application is a priming input statement. In this statement, the loop control variable is initialized by the user’s first response.&#10;2.  The while expression compares the loop control variable to the sentinel value Y.&#10;3. If the user has entered Y, then Hello is output and the user is asked whether the program should continue. In this step, the value of shouldContinue might change.&#10;4. At any point, if the user enters any value other than Y, the loop ends. In most programming languages, simple comparisons are case sensitive, so any entry other than Y, including y, will end the loop.&#10;" title="An indefinite while loop that displays Hello as long as the user wants to continu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1647825"/>
            <a:ext cx="4114800" cy="4730291"/>
          </a:xfrm>
          <a:prstGeom prst="rect">
            <a:avLst/>
          </a:prstGeom>
        </p:spPr>
      </p:pic>
      <p:sp>
        <p:nvSpPr>
          <p:cNvPr id="5" name="Slide Number Placeholder 4"/>
          <p:cNvSpPr>
            <a:spLocks noGrp="1"/>
          </p:cNvSpPr>
          <p:nvPr>
            <p:ph type="sldNum" sz="quarter" idx="10"/>
          </p:nvPr>
        </p:nvSpPr>
        <p:spPr/>
        <p:txBody>
          <a:bodyPr/>
          <a:lstStyle/>
          <a:p>
            <a:pPr>
              <a:defRPr/>
            </a:pPr>
            <a:fld id="{900C551B-CEB5-4D77-A6DF-0852B56BF7E1}" type="slidenum">
              <a:rPr lang="en-US"/>
              <a:pPr>
                <a:defRPr/>
              </a:pPr>
              <a:t>9</a:t>
            </a:fld>
            <a:endParaRPr lang="en-US" dirty="0"/>
          </a:p>
        </p:txBody>
      </p:sp>
      <p:sp>
        <p:nvSpPr>
          <p:cNvPr id="4" name="Footer Placeholder 3"/>
          <p:cNvSpPr>
            <a:spLocks noGrp="1"/>
          </p:cNvSpPr>
          <p:nvPr>
            <p:ph type="ftr" sz="quarter" idx="11"/>
          </p:nvPr>
        </p:nvSpPr>
        <p:spPr/>
        <p:txBody>
          <a:bodyPr/>
          <a:lstStyle/>
          <a:p>
            <a:pPr>
              <a:defRPr/>
            </a:pPr>
            <a:r>
              <a:rPr lang="en-US" i="0" dirty="0" smtClean="0"/>
              <a:t>Programming Logic and Design, Ninth Edition</a:t>
            </a:r>
            <a:endParaRPr lang="en-US" i="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Farrell_PL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2057</Words>
  <Application>Microsoft Office PowerPoint</Application>
  <PresentationFormat>On-screen Show (4:3)</PresentationFormat>
  <Paragraphs>379</Paragraphs>
  <Slides>54</Slides>
  <Notes>53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 Unicode MS</vt:lpstr>
      <vt:lpstr>Arial</vt:lpstr>
      <vt:lpstr>Calibri</vt:lpstr>
      <vt:lpstr>Courier New</vt:lpstr>
      <vt:lpstr>Times New Roman</vt:lpstr>
      <vt:lpstr>1_Farrell_PLD</vt:lpstr>
      <vt:lpstr>Programming Logic and Design Ninth Edition</vt:lpstr>
      <vt:lpstr>Objectives</vt:lpstr>
      <vt:lpstr>Appreciating the Advantages of Looping</vt:lpstr>
      <vt:lpstr>Appreciating the Advantages of Looping (continued -1)</vt:lpstr>
      <vt:lpstr>Appreciating the Advantages of Looping (continued -2)</vt:lpstr>
      <vt:lpstr>Using a Loop Control Variable</vt:lpstr>
      <vt:lpstr>Using a Definite Loop  with a Counter</vt:lpstr>
      <vt:lpstr>Using a Definite Loop  with a Counter(continued -1)</vt:lpstr>
      <vt:lpstr>Using an Indefinite Loop  with a Sentinel Value</vt:lpstr>
      <vt:lpstr>Using an Indefinite Loop  with a Sentinel Value (continued -1)</vt:lpstr>
      <vt:lpstr>Understanding the Loop in a Program’s Mainline Logic</vt:lpstr>
      <vt:lpstr>Understanding the Loop in a Program’s Mainline Logic (continued -1)</vt:lpstr>
      <vt:lpstr>Nested Loops</vt:lpstr>
      <vt:lpstr>Nested Loops (continued -1)</vt:lpstr>
      <vt:lpstr>Nested Loops (continued-2)</vt:lpstr>
      <vt:lpstr>Nested Loops (continued -3)</vt:lpstr>
      <vt:lpstr>Nested Loops (continued -4)</vt:lpstr>
      <vt:lpstr>Avoiding Common Loop Mistakes</vt:lpstr>
      <vt:lpstr>Avoiding Common Loop Mistakes (continued -1)</vt:lpstr>
      <vt:lpstr>Avoiding Common Loop Mistakes (continued -2)</vt:lpstr>
      <vt:lpstr>Avoiding Common Loop Mistakes (continued -3)</vt:lpstr>
      <vt:lpstr>Avoiding Common Loop Mistakes (continued -4)</vt:lpstr>
      <vt:lpstr>Avoiding Common Loop Mistakes (continued -5)</vt:lpstr>
      <vt:lpstr>Avoiding Common Loop Mistakes (continued -6)</vt:lpstr>
      <vt:lpstr>Avoiding Common Loop Mistakes (continued -7)</vt:lpstr>
      <vt:lpstr>Avoiding Common Loop Mistakes (continued -8)</vt:lpstr>
      <vt:lpstr>Avoiding Common Loop Mistakes (continued -9)</vt:lpstr>
      <vt:lpstr>Using a for Loop</vt:lpstr>
      <vt:lpstr>Using a for Loop (continued -1)</vt:lpstr>
      <vt:lpstr>Using a for Loop (continued -2)</vt:lpstr>
      <vt:lpstr>Using a for Loop (continued -3)</vt:lpstr>
      <vt:lpstr>Using a Posttest Loop</vt:lpstr>
      <vt:lpstr>Using a Posttest Loop (continued -1)</vt:lpstr>
      <vt:lpstr>Using a Posttest Loop (continued -2)</vt:lpstr>
      <vt:lpstr>Recognizing the Characteristics Shared by Structured Loop</vt:lpstr>
      <vt:lpstr>Recognizing the Characteristics Shared by Structured Loop (continued -1)</vt:lpstr>
      <vt:lpstr>Common Loop Applications</vt:lpstr>
      <vt:lpstr>Common Loop Applications (continued -1)</vt:lpstr>
      <vt:lpstr>Common Loop Applications (continued -2)</vt:lpstr>
      <vt:lpstr>Common Loop Applications (continued -3)</vt:lpstr>
      <vt:lpstr>Common Loop Applications (continued -4)</vt:lpstr>
      <vt:lpstr>Common Loop Applications (continued -5)</vt:lpstr>
      <vt:lpstr>Common Loop Applications (continued -6)</vt:lpstr>
      <vt:lpstr>Common Loop Applications (continued -7</vt:lpstr>
      <vt:lpstr>Common Loop Applications (continued -8)</vt:lpstr>
      <vt:lpstr>Common Loop Applications (continued -9)</vt:lpstr>
      <vt:lpstr>Common Loop Applications (continued -10)</vt:lpstr>
      <vt:lpstr>Common Loop Applications (continued -11)</vt:lpstr>
      <vt:lpstr>Common Loop Applications (continued -12)</vt:lpstr>
      <vt:lpstr>Common Loop Applications (continued -13)</vt:lpstr>
      <vt:lpstr>Common Loop Applications (continued -14)</vt:lpstr>
      <vt:lpstr>Summary</vt:lpstr>
      <vt:lpstr>Summary (continued -1)</vt:lpstr>
      <vt:lpstr>Summary (continued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451</cp:revision>
  <dcterms:created xsi:type="dcterms:W3CDTF">2002-09-27T23:29:22Z</dcterms:created>
  <dcterms:modified xsi:type="dcterms:W3CDTF">2016-10-18T20:35:21Z</dcterms:modified>
</cp:coreProperties>
</file>