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6" r:id="rId5"/>
    <p:sldId id="273" r:id="rId6"/>
    <p:sldId id="274" r:id="rId7"/>
    <p:sldId id="275" r:id="rId8"/>
    <p:sldId id="276" r:id="rId9"/>
    <p:sldId id="277" r:id="rId10"/>
    <p:sldId id="272" r:id="rId11"/>
    <p:sldId id="27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E2EBF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274" autoAdjust="0"/>
  </p:normalViewPr>
  <p:slideViewPr>
    <p:cSldViewPr snapToGrid="0" showGuides="1">
      <p:cViewPr varScale="1">
        <p:scale>
          <a:sx n="63" d="100"/>
          <a:sy n="63" d="100"/>
        </p:scale>
        <p:origin x="10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11.05.2023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matters.in/blog/watercooler/10-movies-every-hr-professional-must-watch-17440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keely7601/viz/3_10SQL-TableauFinalProject/Story1?publish=yes" TargetMode="External"/><Relationship Id="rId2" Type="http://schemas.openxmlformats.org/officeDocument/2006/relationships/hyperlink" Target="mailto:analytics@rocketbuster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88" y="1436921"/>
            <a:ext cx="5056425" cy="1266972"/>
          </a:xfrm>
        </p:spPr>
        <p:txBody>
          <a:bodyPr/>
          <a:lstStyle/>
          <a:p>
            <a:r>
              <a:rPr lang="en-US" sz="4400" b="0" dirty="0">
                <a:solidFill>
                  <a:schemeClr val="tx1"/>
                </a:solidFill>
                <a:latin typeface="Abadi" panose="020B0604020104020204" pitchFamily="34" charset="0"/>
              </a:rPr>
              <a:t>FROM RENTALS TO STREAMING</a:t>
            </a:r>
            <a:endParaRPr lang="ru-RU" sz="4400" b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solidFill>
                  <a:schemeClr val="tx1"/>
                </a:solidFill>
                <a:latin typeface="Abadi" panose="020B0604020104020204" pitchFamily="34" charset="0"/>
                <a:cs typeface="Aldhabi" panose="01000000000000000000" pitchFamily="2" charset="-78"/>
              </a:rPr>
              <a:t>Where to Go From Here</a:t>
            </a:r>
            <a:endParaRPr lang="ru-RU" sz="2400" b="0" dirty="0">
              <a:solidFill>
                <a:schemeClr val="tx1"/>
              </a:solidFill>
              <a:latin typeface="Corbel" panose="020B0503020204020204" pitchFamily="34" charset="0"/>
              <a:cs typeface="Aldhabi" panose="01000000000000000000" pitchFamily="2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6259" y="4621747"/>
            <a:ext cx="4367531" cy="949829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Keely Teh</a:t>
            </a:r>
          </a:p>
          <a:p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January 2023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7515" r="7515"/>
          <a:stretch/>
        </p:blipFill>
        <p:spPr>
          <a:xfrm>
            <a:off x="4614953" y="0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5D34F8-3040-785C-62A3-5C870BF8D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987" y="539640"/>
            <a:ext cx="9144000" cy="655621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1AA10D-7466-012C-A528-29653D526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3" y="1877051"/>
            <a:ext cx="9662678" cy="136357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solidFill>
                  <a:schemeClr val="tx1"/>
                </a:solidFill>
                <a:latin typeface="Abadi" panose="020B0604020104020204" pitchFamily="34" charset="0"/>
              </a:rPr>
              <a:t>Current Situation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 err="1">
                <a:solidFill>
                  <a:schemeClr val="tx1"/>
                </a:solidFill>
                <a:latin typeface="Abadi" panose="020B0604020104020204" pitchFamily="34" charset="0"/>
              </a:rPr>
              <a:t>Rockbuster</a:t>
            </a:r>
            <a:r>
              <a:rPr lang="en-US" b="0" dirty="0">
                <a:solidFill>
                  <a:schemeClr val="tx1"/>
                </a:solidFill>
                <a:latin typeface="Abadi" panose="020B0604020104020204" pitchFamily="34" charset="0"/>
              </a:rPr>
              <a:t> Stealth once had movie rental stores from around the world. However, facing stiff competition from streaming services, such as Amazon Prime and Netflix, </a:t>
            </a:r>
            <a:r>
              <a:rPr lang="en-US" b="0" dirty="0" err="1">
                <a:solidFill>
                  <a:schemeClr val="tx1"/>
                </a:solidFill>
                <a:latin typeface="Abadi" panose="020B0604020104020204" pitchFamily="34" charset="0"/>
              </a:rPr>
              <a:t>Rockbuster’s</a:t>
            </a:r>
            <a:r>
              <a:rPr lang="en-US" b="0" dirty="0">
                <a:solidFill>
                  <a:schemeClr val="tx1"/>
                </a:solidFill>
                <a:latin typeface="Abadi" panose="020B0604020104020204" pitchFamily="34" charset="0"/>
              </a:rPr>
              <a:t> business has declined. 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8C1075A9-E518-8D01-FBD5-B6BDBC1A2E2B}"/>
              </a:ext>
            </a:extLst>
          </p:cNvPr>
          <p:cNvSpPr txBox="1">
            <a:spLocks/>
          </p:cNvSpPr>
          <p:nvPr/>
        </p:nvSpPr>
        <p:spPr>
          <a:xfrm>
            <a:off x="795773" y="3369218"/>
            <a:ext cx="9662678" cy="1109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0" dirty="0">
                <a:solidFill>
                  <a:schemeClr val="tx1"/>
                </a:solidFill>
                <a:latin typeface="Abadi" panose="020B0604020104020204" pitchFamily="34" charset="0"/>
              </a:rPr>
              <a:t>Objective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Abadi" panose="020B0604020104020204" pitchFamily="34" charset="0"/>
              </a:rPr>
              <a:t>In order to stay competitive, </a:t>
            </a:r>
            <a:r>
              <a:rPr lang="en-US" b="0" dirty="0" err="1">
                <a:solidFill>
                  <a:schemeClr val="tx1"/>
                </a:solidFill>
                <a:latin typeface="Abadi" panose="020B0604020104020204" pitchFamily="34" charset="0"/>
              </a:rPr>
              <a:t>Rockbuster</a:t>
            </a:r>
            <a:r>
              <a:rPr lang="en-US" b="0" dirty="0">
                <a:solidFill>
                  <a:schemeClr val="tx1"/>
                </a:solidFill>
                <a:latin typeface="Abadi" panose="020B0604020104020204" pitchFamily="34" charset="0"/>
              </a:rPr>
              <a:t> plans to launch an online video rental service using its existing movie licenses.</a:t>
            </a: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9CE27D58-B614-03F7-7583-6DA15341C6E5}"/>
              </a:ext>
            </a:extLst>
          </p:cNvPr>
          <p:cNvSpPr txBox="1">
            <a:spLocks/>
          </p:cNvSpPr>
          <p:nvPr/>
        </p:nvSpPr>
        <p:spPr>
          <a:xfrm>
            <a:off x="781987" y="4604208"/>
            <a:ext cx="9662678" cy="1870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0" dirty="0">
                <a:solidFill>
                  <a:schemeClr val="tx1"/>
                </a:solidFill>
                <a:latin typeface="Abadi" panose="020B0604020104020204" pitchFamily="34" charset="0"/>
              </a:rPr>
              <a:t>Key Questions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Abadi" panose="020B0604020104020204" pitchFamily="34" charset="0"/>
              </a:rPr>
              <a:t>Which movies contributed most and least to revenue gain?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Abadi" panose="020B0604020104020204" pitchFamily="34" charset="0"/>
              </a:rPr>
              <a:t>What was the average rental duration for all videos?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Abadi" panose="020B0604020104020204" pitchFamily="34" charset="0"/>
              </a:rPr>
              <a:t>Which countries are </a:t>
            </a:r>
            <a:r>
              <a:rPr lang="en-US" b="0" dirty="0" err="1">
                <a:solidFill>
                  <a:schemeClr val="tx1"/>
                </a:solidFill>
                <a:latin typeface="Abadi" panose="020B0604020104020204" pitchFamily="34" charset="0"/>
              </a:rPr>
              <a:t>Rockbuster’s</a:t>
            </a:r>
            <a:r>
              <a:rPr lang="en-US" b="0" dirty="0">
                <a:solidFill>
                  <a:schemeClr val="tx1"/>
                </a:solidFill>
                <a:latin typeface="Abadi" panose="020B0604020104020204" pitchFamily="34" charset="0"/>
              </a:rPr>
              <a:t> customers based in?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Abadi" panose="020B0604020104020204" pitchFamily="34" charset="0"/>
              </a:rPr>
              <a:t>Where are customers based who have high lifetime value?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Abadi" panose="020B0604020104020204" pitchFamily="34" charset="0"/>
              </a:rPr>
              <a:t>Do sales vary between geographic regions?</a:t>
            </a:r>
          </a:p>
        </p:txBody>
      </p:sp>
    </p:spTree>
    <p:extLst>
      <p:ext uri="{BB962C8B-B14F-4D97-AF65-F5344CB8AC3E}">
        <p14:creationId xmlns:p14="http://schemas.microsoft.com/office/powerpoint/2010/main" val="2089227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5D34F8-3040-785C-62A3-5C870BF8D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987" y="521709"/>
            <a:ext cx="9144000" cy="655621"/>
          </a:xfrm>
        </p:spPr>
        <p:txBody>
          <a:bodyPr/>
          <a:lstStyle/>
          <a:p>
            <a:r>
              <a:rPr lang="en-US" dirty="0" err="1"/>
              <a:t>Rockbuster</a:t>
            </a:r>
            <a:r>
              <a:rPr lang="en-US" dirty="0"/>
              <a:t> at a Glance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1AA10D-7466-012C-A528-29653D526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148" y="1519858"/>
            <a:ext cx="2064327" cy="132698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b="0" dirty="0">
                <a:solidFill>
                  <a:schemeClr val="tx1"/>
                </a:solidFill>
                <a:latin typeface="Abadi" panose="020B0604020104020204" pitchFamily="34" charset="0"/>
              </a:rPr>
              <a:t>Number of Films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2000" b="0" dirty="0">
                <a:solidFill>
                  <a:srgbClr val="197DCE"/>
                </a:solidFill>
                <a:latin typeface="Abadi" panose="020B0604020104020204" pitchFamily="34" charset="0"/>
              </a:rPr>
              <a:t>1,000</a:t>
            </a:r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791AD52A-45EA-79BC-683C-7ECAF9831659}"/>
              </a:ext>
            </a:extLst>
          </p:cNvPr>
          <p:cNvSpPr txBox="1">
            <a:spLocks/>
          </p:cNvSpPr>
          <p:nvPr/>
        </p:nvSpPr>
        <p:spPr>
          <a:xfrm>
            <a:off x="7390428" y="1487758"/>
            <a:ext cx="2197459" cy="1372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b="0" dirty="0">
                <a:solidFill>
                  <a:schemeClr val="tx1"/>
                </a:solidFill>
                <a:latin typeface="Abadi" panose="020B0604020104020204" pitchFamily="34" charset="0"/>
              </a:rPr>
              <a:t>Rental Rate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rgbClr val="197DCE"/>
                </a:solidFill>
                <a:latin typeface="Abadi" panose="020B0604020104020204" pitchFamily="34" charset="0"/>
              </a:rPr>
              <a:t>Minimum – $0.99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rgbClr val="197DCE"/>
                </a:solidFill>
                <a:latin typeface="Abadi" panose="020B0604020104020204" pitchFamily="34" charset="0"/>
              </a:rPr>
              <a:t>Maximum – $4.99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rgbClr val="197DCE"/>
                </a:solidFill>
                <a:latin typeface="Abadi" panose="020B0604020104020204" pitchFamily="34" charset="0"/>
              </a:rPr>
              <a:t>Average – $2.98</a:t>
            </a:r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AD1C6268-6B23-C104-1BF2-3DD2C71094D5}"/>
              </a:ext>
            </a:extLst>
          </p:cNvPr>
          <p:cNvSpPr txBox="1">
            <a:spLocks/>
          </p:cNvSpPr>
          <p:nvPr/>
        </p:nvSpPr>
        <p:spPr>
          <a:xfrm>
            <a:off x="5124668" y="1487759"/>
            <a:ext cx="2064327" cy="1372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b="0" dirty="0">
                <a:solidFill>
                  <a:schemeClr val="tx1"/>
                </a:solidFill>
                <a:latin typeface="Abadi" panose="020B0604020104020204" pitchFamily="34" charset="0"/>
              </a:rPr>
              <a:t>Average Rental Duration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2000" b="0" dirty="0">
                <a:solidFill>
                  <a:srgbClr val="197DCE"/>
                </a:solidFill>
                <a:latin typeface="Abadi" panose="020B0604020104020204" pitchFamily="34" charset="0"/>
              </a:rPr>
              <a:t>5 days</a:t>
            </a: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EB9816CF-4D23-C2B2-3D20-8B3B01000429}"/>
              </a:ext>
            </a:extLst>
          </p:cNvPr>
          <p:cNvSpPr txBox="1">
            <a:spLocks/>
          </p:cNvSpPr>
          <p:nvPr/>
        </p:nvSpPr>
        <p:spPr>
          <a:xfrm>
            <a:off x="2858908" y="1533099"/>
            <a:ext cx="2064327" cy="1326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b="0" dirty="0">
                <a:solidFill>
                  <a:schemeClr val="tx1"/>
                </a:solidFill>
                <a:latin typeface="Abadi" panose="020B0604020104020204" pitchFamily="34" charset="0"/>
              </a:rPr>
              <a:t>Customers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2000" b="0" dirty="0">
                <a:solidFill>
                  <a:srgbClr val="197DCE"/>
                </a:solidFill>
                <a:latin typeface="Abadi" panose="020B0604020104020204" pitchFamily="34" charset="0"/>
              </a:rPr>
              <a:t>600</a:t>
            </a:r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3290C2A0-5165-96E4-A49E-33A9CF2D2EAB}"/>
              </a:ext>
            </a:extLst>
          </p:cNvPr>
          <p:cNvSpPr txBox="1">
            <a:spLocks/>
          </p:cNvSpPr>
          <p:nvPr/>
        </p:nvSpPr>
        <p:spPr>
          <a:xfrm>
            <a:off x="9696452" y="1487759"/>
            <a:ext cx="2064327" cy="1372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b="0" dirty="0">
                <a:solidFill>
                  <a:schemeClr val="tx1"/>
                </a:solidFill>
                <a:latin typeface="Abadi" panose="020B0604020104020204" pitchFamily="34" charset="0"/>
              </a:rPr>
              <a:t>Total Sales in USD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2000" b="0" dirty="0">
                <a:solidFill>
                  <a:srgbClr val="197DCE"/>
                </a:solidFill>
                <a:latin typeface="Abadi" panose="020B0604020104020204" pitchFamily="34" charset="0"/>
              </a:rPr>
              <a:t>$61,300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0CDA4E-5511-9F5D-ED65-0A1F5FC1D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24200" y="3261192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129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5D34F8-3040-785C-62A3-5C870BF8D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987" y="521710"/>
            <a:ext cx="9144000" cy="655621"/>
          </a:xfrm>
        </p:spPr>
        <p:txBody>
          <a:bodyPr/>
          <a:lstStyle/>
          <a:p>
            <a:r>
              <a:rPr lang="en-US" dirty="0"/>
              <a:t>Sales by Film</a:t>
            </a: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DB678D6-7FB0-501E-9CC2-608AECC33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66" y="1515967"/>
            <a:ext cx="11060068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0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5D34F8-3040-785C-62A3-5C870BF8D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987" y="521710"/>
            <a:ext cx="9144000" cy="655621"/>
          </a:xfrm>
        </p:spPr>
        <p:txBody>
          <a:bodyPr/>
          <a:lstStyle/>
          <a:p>
            <a:r>
              <a:rPr lang="en-US" dirty="0"/>
              <a:t>Sales Continued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B5DD7C-E0A6-5741-6636-030ADB6B29E4}"/>
              </a:ext>
            </a:extLst>
          </p:cNvPr>
          <p:cNvSpPr/>
          <p:nvPr/>
        </p:nvSpPr>
        <p:spPr>
          <a:xfrm>
            <a:off x="3571874" y="1510903"/>
            <a:ext cx="1243010" cy="11610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468CE4-3049-EC26-F99A-EF6235AC6876}"/>
              </a:ext>
            </a:extLst>
          </p:cNvPr>
          <p:cNvSpPr/>
          <p:nvPr/>
        </p:nvSpPr>
        <p:spPr>
          <a:xfrm>
            <a:off x="5138736" y="1510903"/>
            <a:ext cx="1243010" cy="11610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E6B870-647B-0BAA-45DB-A04E626E6260}"/>
              </a:ext>
            </a:extLst>
          </p:cNvPr>
          <p:cNvSpPr/>
          <p:nvPr/>
        </p:nvSpPr>
        <p:spPr>
          <a:xfrm>
            <a:off x="6705598" y="1502303"/>
            <a:ext cx="1243010" cy="11610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1D0982-8B87-10BD-2FE2-484CDDC8B829}"/>
              </a:ext>
            </a:extLst>
          </p:cNvPr>
          <p:cNvSpPr/>
          <p:nvPr/>
        </p:nvSpPr>
        <p:spPr>
          <a:xfrm>
            <a:off x="8272460" y="1469428"/>
            <a:ext cx="1243010" cy="11610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FB340F-5D26-5535-29E0-33B2CD2678DD}"/>
              </a:ext>
            </a:extLst>
          </p:cNvPr>
          <p:cNvSpPr/>
          <p:nvPr/>
        </p:nvSpPr>
        <p:spPr>
          <a:xfrm>
            <a:off x="9876490" y="1469428"/>
            <a:ext cx="1243010" cy="11610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51558F-6978-2BFB-D31A-987D5AC51B8F}"/>
              </a:ext>
            </a:extLst>
          </p:cNvPr>
          <p:cNvSpPr txBox="1"/>
          <p:nvPr/>
        </p:nvSpPr>
        <p:spPr>
          <a:xfrm>
            <a:off x="3709518" y="1701222"/>
            <a:ext cx="955384" cy="79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latin typeface="Abadi" panose="020B0604020104020204" pitchFamily="34" charset="0"/>
              </a:rPr>
              <a:t>India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Abadi" panose="020B0604020104020204" pitchFamily="34" charset="0"/>
              </a:rPr>
              <a:t>10%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E5CD21-6075-E64E-94B9-AD97E9E87BCB}"/>
              </a:ext>
            </a:extLst>
          </p:cNvPr>
          <p:cNvSpPr txBox="1"/>
          <p:nvPr/>
        </p:nvSpPr>
        <p:spPr>
          <a:xfrm>
            <a:off x="5294964" y="1709822"/>
            <a:ext cx="955384" cy="79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latin typeface="Abadi" panose="020B0604020104020204" pitchFamily="34" charset="0"/>
              </a:rPr>
              <a:t>China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Abadi" panose="020B0604020104020204" pitchFamily="34" charset="0"/>
              </a:rPr>
              <a:t>10%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B63BAD-F76C-7496-FA6A-11EBD2BA6A39}"/>
              </a:ext>
            </a:extLst>
          </p:cNvPr>
          <p:cNvSpPr txBox="1"/>
          <p:nvPr/>
        </p:nvSpPr>
        <p:spPr>
          <a:xfrm>
            <a:off x="6843242" y="1709822"/>
            <a:ext cx="955384" cy="79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latin typeface="Abadi" panose="020B0604020104020204" pitchFamily="34" charset="0"/>
              </a:rPr>
              <a:t>US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Abadi" panose="020B0604020104020204" pitchFamily="34" charset="0"/>
              </a:rPr>
              <a:t>6%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66C024-83AB-ACED-37A2-4BDDFA70EC01}"/>
              </a:ext>
            </a:extLst>
          </p:cNvPr>
          <p:cNvSpPr txBox="1"/>
          <p:nvPr/>
        </p:nvSpPr>
        <p:spPr>
          <a:xfrm>
            <a:off x="8410104" y="1701222"/>
            <a:ext cx="955384" cy="79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latin typeface="Abadi" panose="020B0604020104020204" pitchFamily="34" charset="0"/>
              </a:rPr>
              <a:t>Japan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Abadi" panose="020B0604020104020204" pitchFamily="34" charset="0"/>
              </a:rPr>
              <a:t>6%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677124-BC94-4947-FE04-0A11B03E62B9}"/>
              </a:ext>
            </a:extLst>
          </p:cNvPr>
          <p:cNvSpPr txBox="1"/>
          <p:nvPr/>
        </p:nvSpPr>
        <p:spPr>
          <a:xfrm>
            <a:off x="10014134" y="1701222"/>
            <a:ext cx="955384" cy="79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latin typeface="Abadi" panose="020B0604020104020204" pitchFamily="34" charset="0"/>
              </a:rPr>
              <a:t>Mexico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Abadi" panose="020B0604020104020204" pitchFamily="34" charset="0"/>
              </a:rPr>
              <a:t>6%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275C0B-96B1-FF3E-454E-7FDC89994881}"/>
              </a:ext>
            </a:extLst>
          </p:cNvPr>
          <p:cNvSpPr txBox="1"/>
          <p:nvPr/>
        </p:nvSpPr>
        <p:spPr>
          <a:xfrm>
            <a:off x="571499" y="1736278"/>
            <a:ext cx="300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Top 5 Countries by % of Total Revenue: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C5F24B6-3CB5-6E5D-166F-94A412209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3189462"/>
            <a:ext cx="10088383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6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5D34F8-3040-785C-62A3-5C870BF8D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987" y="521710"/>
            <a:ext cx="9144000" cy="655621"/>
          </a:xfrm>
        </p:spPr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FA908C-19E9-8576-6CAA-73485DC20CE4}"/>
              </a:ext>
            </a:extLst>
          </p:cNvPr>
          <p:cNvSpPr/>
          <p:nvPr/>
        </p:nvSpPr>
        <p:spPr>
          <a:xfrm>
            <a:off x="7344523" y="2971799"/>
            <a:ext cx="4014039" cy="323444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E9EA14-C7D3-1C8D-95D0-36E15715CDF9}"/>
              </a:ext>
            </a:extLst>
          </p:cNvPr>
          <p:cNvSpPr/>
          <p:nvPr/>
        </p:nvSpPr>
        <p:spPr>
          <a:xfrm>
            <a:off x="100013" y="4586288"/>
            <a:ext cx="828675" cy="723577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0E0862-3195-EA9D-80E6-F6C18C0BB4C9}"/>
              </a:ext>
            </a:extLst>
          </p:cNvPr>
          <p:cNvSpPr/>
          <p:nvPr/>
        </p:nvSpPr>
        <p:spPr>
          <a:xfrm>
            <a:off x="100014" y="1981846"/>
            <a:ext cx="500062" cy="4676129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2C7BD69-837D-F824-C670-AF349DD4C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523" y="3295243"/>
            <a:ext cx="2760318" cy="2750564"/>
          </a:xfrm>
          <a:prstGeom prst="rect">
            <a:avLst/>
          </a:prstGeom>
        </p:spPr>
      </p:pic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306185C5-A635-A2F1-C28B-1E1971CFC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6" y="1548135"/>
            <a:ext cx="10802858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2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838200" y="1872020"/>
            <a:ext cx="853245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500" dirty="0" err="1">
                <a:latin typeface="Abadi" panose="020B0604020104020204" pitchFamily="34" charset="0"/>
              </a:rPr>
              <a:t>Rockbuster’s</a:t>
            </a:r>
            <a:r>
              <a:rPr lang="en-US" sz="1500" dirty="0">
                <a:latin typeface="Abadi" panose="020B0604020104020204" pitchFamily="34" charset="0"/>
              </a:rPr>
              <a:t> business is declining, but it already has customers that span across 109 countries, so it is a good time to expand into the market of online rentals and/or streaming. </a:t>
            </a:r>
          </a:p>
          <a:p>
            <a:pPr marL="342900" indent="-342900">
              <a:buAutoNum type="arabicPeriod"/>
            </a:pPr>
            <a:endParaRPr lang="en-US" sz="1500" dirty="0">
              <a:latin typeface="Abadi" panose="020B0604020104020204" pitchFamily="34" charset="0"/>
            </a:endParaRPr>
          </a:p>
          <a:p>
            <a:pPr marL="342900" indent="-342900">
              <a:buAutoNum type="arabicPeriod"/>
            </a:pPr>
            <a:r>
              <a:rPr lang="en-US" sz="1500" dirty="0">
                <a:latin typeface="Abadi" panose="020B0604020104020204" pitchFamily="34" charset="0"/>
              </a:rPr>
              <a:t>For this new effort, the focus should begin on offering online rentals in the top 10 countries with the greatest sales as </a:t>
            </a:r>
            <a:r>
              <a:rPr lang="en-US" sz="1500" dirty="0" err="1">
                <a:latin typeface="Abadi" panose="020B0604020104020204" pitchFamily="34" charset="0"/>
              </a:rPr>
              <a:t>Rockbuster’s</a:t>
            </a:r>
            <a:r>
              <a:rPr lang="en-US" sz="1500" dirty="0">
                <a:latin typeface="Abadi" panose="020B0604020104020204" pitchFamily="34" charset="0"/>
              </a:rPr>
              <a:t> budget allows: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>
                <a:latin typeface="Abadi" panose="020B0604020104020204" pitchFamily="34" charset="0"/>
              </a:rPr>
              <a:t>India, China, Japan, US, Mexico, Brazil, Russia, Philippines, Turkey, Indonesia.</a:t>
            </a:r>
          </a:p>
          <a:p>
            <a:pPr marL="342900" indent="-342900">
              <a:buAutoNum type="arabicPeriod"/>
            </a:pPr>
            <a:endParaRPr lang="en-US" sz="1500" dirty="0">
              <a:latin typeface="Abadi" panose="020B0604020104020204" pitchFamily="34" charset="0"/>
            </a:endParaRPr>
          </a:p>
          <a:p>
            <a:pPr marL="342900" indent="-342900">
              <a:buAutoNum type="arabicPeriod"/>
            </a:pPr>
            <a:r>
              <a:rPr lang="en-US" sz="1500" dirty="0">
                <a:latin typeface="Abadi" panose="020B0604020104020204" pitchFamily="34" charset="0"/>
              </a:rPr>
              <a:t>Begin marketing efforts and reaching out to customers in the following countries (same list as above), as </a:t>
            </a:r>
            <a:r>
              <a:rPr lang="en-US" sz="1500" dirty="0" err="1">
                <a:latin typeface="Abadi" panose="020B0604020104020204" pitchFamily="34" charset="0"/>
              </a:rPr>
              <a:t>Rockbuster’s</a:t>
            </a:r>
            <a:r>
              <a:rPr lang="en-US" sz="1500" dirty="0">
                <a:latin typeface="Abadi" panose="020B0604020104020204" pitchFamily="34" charset="0"/>
              </a:rPr>
              <a:t> budget allows: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>
                <a:latin typeface="Abadi" panose="020B0604020104020204" pitchFamily="34" charset="0"/>
              </a:rPr>
              <a:t>India, China, Japan, US, Mexico, Brazil, Russia, Philippines, Turkey, Indonesia.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>
                <a:latin typeface="Abadi" panose="020B0604020104020204" pitchFamily="34" charset="0"/>
              </a:rPr>
              <a:t>Put more focus in populated cities, starting with top city by customer count in each of these countries.</a:t>
            </a:r>
          </a:p>
          <a:p>
            <a:pPr marL="342900" indent="-342900">
              <a:buAutoNum type="arabicPeriod"/>
            </a:pPr>
            <a:endParaRPr lang="en-US" sz="1500" dirty="0"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Abadi" panose="020B0604020104020204" pitchFamily="34" charset="0"/>
              </a:rPr>
              <a:t>Currently, the average price of </a:t>
            </a:r>
            <a:r>
              <a:rPr lang="en-US" sz="1500" dirty="0" err="1">
                <a:latin typeface="Abadi" panose="020B0604020104020204" pitchFamily="34" charset="0"/>
              </a:rPr>
              <a:t>Rockbuster’s</a:t>
            </a:r>
            <a:r>
              <a:rPr lang="en-US" sz="1500" dirty="0">
                <a:latin typeface="Abadi" panose="020B0604020104020204" pitchFamily="34" charset="0"/>
              </a:rPr>
              <a:t> rentals are around $3 and a 5-day rental duration. Compare this with the average streaming services and adjust the price competitively.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>
                <a:latin typeface="Abadi" panose="020B0604020104020204" pitchFamily="34" charset="0"/>
              </a:rPr>
              <a:t>If this service is similar to Redbox, as in rental kiosks, the price must be somewhat lower than streaming rentals to compete with the convenience of streaming services.</a:t>
            </a:r>
          </a:p>
          <a:p>
            <a:pPr marL="342900" indent="-342900">
              <a:buAutoNum type="arabicPeriod"/>
            </a:pPr>
            <a:endParaRPr lang="en-US" sz="1500" dirty="0">
              <a:latin typeface="Abadi" panose="020B0604020104020204" pitchFamily="34" charset="0"/>
            </a:endParaRPr>
          </a:p>
          <a:p>
            <a:pPr marL="342900" indent="-342900">
              <a:buAutoNum type="arabicPeriod"/>
            </a:pPr>
            <a:r>
              <a:rPr lang="en-US" sz="1500" dirty="0">
                <a:latin typeface="Abadi" panose="020B0604020104020204" pitchFamily="34" charset="0"/>
              </a:rPr>
              <a:t>Start with the highest revenue-generating films first, whatever the budget allows, whether this is the top 10, 100, or 500 movies. Also allow budget for the purchase of new releases.</a:t>
            </a:r>
          </a:p>
          <a:p>
            <a:pPr marL="342900" indent="-342900">
              <a:buAutoNum type="arabicPeriod"/>
            </a:pP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5D34F8-3040-785C-62A3-5C870BF8D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987" y="539640"/>
            <a:ext cx="9144000" cy="655621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1AA10D-7466-012C-A528-29653D526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3" y="1877051"/>
            <a:ext cx="6447990" cy="1363578"/>
          </a:xfrm>
          <a:noFill/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tx1"/>
                </a:solidFill>
                <a:latin typeface="Abadi" panose="020B0604020104020204" pitchFamily="34" charset="0"/>
              </a:rPr>
              <a:t>Thank you for joining us!</a:t>
            </a:r>
          </a:p>
          <a:p>
            <a:pPr>
              <a:lnSpc>
                <a:spcPct val="100000"/>
              </a:lnSpc>
            </a:pPr>
            <a:endParaRPr lang="en-US" sz="2000" b="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b="0" dirty="0">
                <a:solidFill>
                  <a:schemeClr val="tx1"/>
                </a:solidFill>
                <a:latin typeface="Abadi" panose="020B0604020104020204" pitchFamily="34" charset="0"/>
              </a:rPr>
              <a:t>Please send questions to </a:t>
            </a:r>
            <a:r>
              <a:rPr lang="en-US" sz="2000" b="0" dirty="0">
                <a:solidFill>
                  <a:srgbClr val="197DCE"/>
                </a:solidFill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analytics@Rockbuster.com</a:t>
            </a:r>
            <a:r>
              <a:rPr lang="en-US" sz="2000" b="0" dirty="0">
                <a:solidFill>
                  <a:schemeClr val="tx1"/>
                </a:solidFill>
                <a:latin typeface="Abadi" panose="020B0604020104020204" pitchFamily="34" charset="0"/>
              </a:rPr>
              <a:t>, or call us at (555) 360-9000 </a:t>
            </a:r>
          </a:p>
          <a:p>
            <a:pPr>
              <a:lnSpc>
                <a:spcPct val="100000"/>
              </a:lnSpc>
            </a:pPr>
            <a:endParaRPr lang="en-US" sz="2000" b="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b="0" dirty="0">
                <a:solidFill>
                  <a:schemeClr val="tx1"/>
                </a:solidFill>
                <a:latin typeface="Abadi" panose="020B0604020104020204" pitchFamily="34" charset="0"/>
              </a:rPr>
              <a:t>Tableau Presentation: </a:t>
            </a:r>
            <a:r>
              <a:rPr lang="fr-FR" sz="2000" b="0" dirty="0">
                <a:solidFill>
                  <a:srgbClr val="197DCE"/>
                </a:solidFill>
                <a:latin typeface="Abadi" panose="020B06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3.10 SQL-Tableau Final Project | Tableau Public</a:t>
            </a:r>
            <a:endParaRPr lang="en-US" sz="2000" b="0" dirty="0">
              <a:solidFill>
                <a:srgbClr val="197DCE"/>
              </a:solidFill>
              <a:latin typeface="Abadi" panose="020B0604020104020204" pitchFamily="34" charset="0"/>
            </a:endParaRPr>
          </a:p>
        </p:txBody>
      </p:sp>
      <p:pic>
        <p:nvPicPr>
          <p:cNvPr id="5" name="Picture 4" descr="Young boy holding sign">
            <a:extLst>
              <a:ext uri="{FF2B5EF4-FFF2-40B4-BE49-F238E27FC236}">
                <a16:creationId xmlns:a16="http://schemas.microsoft.com/office/drawing/2014/main" id="{63D6BAB6-CE28-664D-A25B-2E90C8576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468" y="1033800"/>
            <a:ext cx="2727318" cy="479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1B430B-119E-9CF4-B0D0-770212B11E9A}"/>
              </a:ext>
            </a:extLst>
          </p:cNvPr>
          <p:cNvSpPr txBox="1"/>
          <p:nvPr/>
        </p:nvSpPr>
        <p:spPr>
          <a:xfrm>
            <a:off x="7929562" y="1458588"/>
            <a:ext cx="185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Dreaming Outloud Script Pro" panose="020B0604020202020204" pitchFamily="66" charset="0"/>
                <a:cs typeface="Dreaming Outloud Script Pro" panose="020B0604020202020204" pitchFamily="66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48292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1332</TotalTime>
  <Words>466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Abadi</vt:lpstr>
      <vt:lpstr>Arial</vt:lpstr>
      <vt:lpstr>Calibri</vt:lpstr>
      <vt:lpstr>Century Gothic</vt:lpstr>
      <vt:lpstr>Corbel</vt:lpstr>
      <vt:lpstr>Dreaming Outloud Script Pro</vt:lpstr>
      <vt:lpstr>Office Theme</vt:lpstr>
      <vt:lpstr>FROM RENTALS TO STREAMING</vt:lpstr>
      <vt:lpstr>Objectives</vt:lpstr>
      <vt:lpstr>Rockbuster at a Glance</vt:lpstr>
      <vt:lpstr>Sales by Film</vt:lpstr>
      <vt:lpstr>Sales Continued</vt:lpstr>
      <vt:lpstr>Customers</vt:lpstr>
      <vt:lpstr>Next Steps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RENTALS TO STREAMING</dc:title>
  <dc:creator>Kili Teh</dc:creator>
  <cp:lastModifiedBy>Kili Teh</cp:lastModifiedBy>
  <cp:revision>29</cp:revision>
  <dcterms:created xsi:type="dcterms:W3CDTF">2023-01-15T21:59:07Z</dcterms:created>
  <dcterms:modified xsi:type="dcterms:W3CDTF">2023-05-11T23:28:38Z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