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384" r:id="rId6"/>
    <p:sldId id="272" r:id="rId7"/>
    <p:sldId id="321" r:id="rId8"/>
    <p:sldId id="277" r:id="rId9"/>
    <p:sldId id="278" r:id="rId10"/>
    <p:sldId id="279" r:id="rId11"/>
    <p:sldId id="389" r:id="rId12"/>
    <p:sldId id="392" r:id="rId13"/>
    <p:sldId id="393" r:id="rId14"/>
    <p:sldId id="3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Keen" userId="9c822ef033c469d6" providerId="LiveId" clId="{44E5F8ED-759F-4CEE-8163-019C92254229}"/>
    <pc:docChg chg="undo custSel modSld">
      <pc:chgData name="Ryan Keen" userId="9c822ef033c469d6" providerId="LiveId" clId="{44E5F8ED-759F-4CEE-8163-019C92254229}" dt="2022-04-16T14:14:41.067" v="3" actId="27614"/>
      <pc:docMkLst>
        <pc:docMk/>
      </pc:docMkLst>
      <pc:sldChg chg="addSp delSp modSp mod">
        <pc:chgData name="Ryan Keen" userId="9c822ef033c469d6" providerId="LiveId" clId="{44E5F8ED-759F-4CEE-8163-019C92254229}" dt="2022-04-16T14:14:41.067" v="3" actId="27614"/>
        <pc:sldMkLst>
          <pc:docMk/>
          <pc:sldMk cId="752814286" sldId="257"/>
        </pc:sldMkLst>
        <pc:spChg chg="mod">
          <ac:chgData name="Ryan Keen" userId="9c822ef033c469d6" providerId="LiveId" clId="{44E5F8ED-759F-4CEE-8163-019C92254229}" dt="2022-04-16T14:14:30.563" v="1" actId="26606"/>
          <ac:spMkLst>
            <pc:docMk/>
            <pc:sldMk cId="752814286" sldId="257"/>
            <ac:spMk id="2" creationId="{286E938C-9D94-4B05-979A-D39FFC457291}"/>
          </ac:spMkLst>
        </pc:spChg>
        <pc:spChg chg="mod">
          <ac:chgData name="Ryan Keen" userId="9c822ef033c469d6" providerId="LiveId" clId="{44E5F8ED-759F-4CEE-8163-019C92254229}" dt="2022-04-16T14:14:30.563" v="1" actId="26606"/>
          <ac:spMkLst>
            <pc:docMk/>
            <pc:sldMk cId="752814286" sldId="257"/>
            <ac:spMk id="3" creationId="{D9A11267-FC52-4990-8D98-010AFABA5544}"/>
          </ac:spMkLst>
        </pc:spChg>
        <pc:spChg chg="add del">
          <ac:chgData name="Ryan Keen" userId="9c822ef033c469d6" providerId="LiveId" clId="{44E5F8ED-759F-4CEE-8163-019C92254229}" dt="2022-04-16T14:14:30.575" v="2" actId="26606"/>
          <ac:spMkLst>
            <pc:docMk/>
            <pc:sldMk cId="752814286" sldId="257"/>
            <ac:spMk id="19" creationId="{82184FF4-7029-4ED7-813A-192E60608764}"/>
          </ac:spMkLst>
        </pc:spChg>
        <pc:spChg chg="add del">
          <ac:chgData name="Ryan Keen" userId="9c822ef033c469d6" providerId="LiveId" clId="{44E5F8ED-759F-4CEE-8163-019C92254229}" dt="2022-04-16T14:14:30.575" v="2" actId="26606"/>
          <ac:spMkLst>
            <pc:docMk/>
            <pc:sldMk cId="752814286" sldId="257"/>
            <ac:spMk id="21" creationId="{AAA7AB09-557C-41AD-9113-FF9F68FA1035}"/>
          </ac:spMkLst>
        </pc:spChg>
        <pc:spChg chg="add del">
          <ac:chgData name="Ryan Keen" userId="9c822ef033c469d6" providerId="LiveId" clId="{44E5F8ED-759F-4CEE-8163-019C92254229}" dt="2022-04-16T14:14:30.575" v="2" actId="26606"/>
          <ac:spMkLst>
            <pc:docMk/>
            <pc:sldMk cId="752814286" sldId="257"/>
            <ac:spMk id="23" creationId="{EF99ECAA-1F11-4937-BBA6-51935AB44C9D}"/>
          </ac:spMkLst>
        </pc:spChg>
        <pc:spChg chg="add del">
          <ac:chgData name="Ryan Keen" userId="9c822ef033c469d6" providerId="LiveId" clId="{44E5F8ED-759F-4CEE-8163-019C92254229}" dt="2022-04-16T14:14:30.575" v="2" actId="26606"/>
          <ac:spMkLst>
            <pc:docMk/>
            <pc:sldMk cId="752814286" sldId="257"/>
            <ac:spMk id="31" creationId="{1DB043B4-68C6-45B9-82AC-A5800EADB8DB}"/>
          </ac:spMkLst>
        </pc:spChg>
        <pc:spChg chg="add del">
          <ac:chgData name="Ryan Keen" userId="9c822ef033c469d6" providerId="LiveId" clId="{44E5F8ED-759F-4CEE-8163-019C92254229}" dt="2022-04-16T14:14:30.575" v="2" actId="26606"/>
          <ac:spMkLst>
            <pc:docMk/>
            <pc:sldMk cId="752814286" sldId="257"/>
            <ac:spMk id="33" creationId="{AD4EA4DF-0E7C-4098-86F6-7D0ACAEFC0BF}"/>
          </ac:spMkLst>
        </pc:spChg>
        <pc:spChg chg="add del">
          <ac:chgData name="Ryan Keen" userId="9c822ef033c469d6" providerId="LiveId" clId="{44E5F8ED-759F-4CEE-8163-019C92254229}" dt="2022-04-16T14:14:30.575" v="2" actId="26606"/>
          <ac:spMkLst>
            <pc:docMk/>
            <pc:sldMk cId="752814286" sldId="257"/>
            <ac:spMk id="35" creationId="{FE05BC49-0F00-4C85-9AF5-A0CC5B39C8D2}"/>
          </ac:spMkLst>
        </pc:spChg>
        <pc:spChg chg="add del">
          <ac:chgData name="Ryan Keen" userId="9c822ef033c469d6" providerId="LiveId" clId="{44E5F8ED-759F-4CEE-8163-019C92254229}" dt="2022-04-16T14:14:30.563" v="1" actId="26606"/>
          <ac:spMkLst>
            <pc:docMk/>
            <pc:sldMk cId="752814286" sldId="257"/>
            <ac:spMk id="40" creationId="{82184FF4-7029-4ED7-813A-192E60608764}"/>
          </ac:spMkLst>
        </pc:spChg>
        <pc:spChg chg="add del">
          <ac:chgData name="Ryan Keen" userId="9c822ef033c469d6" providerId="LiveId" clId="{44E5F8ED-759F-4CEE-8163-019C92254229}" dt="2022-04-16T14:14:30.563" v="1" actId="26606"/>
          <ac:spMkLst>
            <pc:docMk/>
            <pc:sldMk cId="752814286" sldId="257"/>
            <ac:spMk id="42" creationId="{AAA7AB09-557C-41AD-9113-FF9F68FA1035}"/>
          </ac:spMkLst>
        </pc:spChg>
        <pc:spChg chg="add del">
          <ac:chgData name="Ryan Keen" userId="9c822ef033c469d6" providerId="LiveId" clId="{44E5F8ED-759F-4CEE-8163-019C92254229}" dt="2022-04-16T14:14:30.563" v="1" actId="26606"/>
          <ac:spMkLst>
            <pc:docMk/>
            <pc:sldMk cId="752814286" sldId="257"/>
            <ac:spMk id="44" creationId="{EF99ECAA-1F11-4937-BBA6-51935AB44C9D}"/>
          </ac:spMkLst>
        </pc:spChg>
        <pc:spChg chg="add del">
          <ac:chgData name="Ryan Keen" userId="9c822ef033c469d6" providerId="LiveId" clId="{44E5F8ED-759F-4CEE-8163-019C92254229}" dt="2022-04-16T14:14:30.563" v="1" actId="26606"/>
          <ac:spMkLst>
            <pc:docMk/>
            <pc:sldMk cId="752814286" sldId="257"/>
            <ac:spMk id="52" creationId="{1DB043B4-68C6-45B9-82AC-A5800EADB8DB}"/>
          </ac:spMkLst>
        </pc:spChg>
        <pc:spChg chg="add del">
          <ac:chgData name="Ryan Keen" userId="9c822ef033c469d6" providerId="LiveId" clId="{44E5F8ED-759F-4CEE-8163-019C92254229}" dt="2022-04-16T14:14:30.563" v="1" actId="26606"/>
          <ac:spMkLst>
            <pc:docMk/>
            <pc:sldMk cId="752814286" sldId="257"/>
            <ac:spMk id="58" creationId="{94459D96-B947-4C7F-8BCA-915F8B07C0AA}"/>
          </ac:spMkLst>
        </pc:spChg>
        <pc:spChg chg="add">
          <ac:chgData name="Ryan Keen" userId="9c822ef033c469d6" providerId="LiveId" clId="{44E5F8ED-759F-4CEE-8163-019C92254229}" dt="2022-04-16T14:14:30.575" v="2" actId="26606"/>
          <ac:spMkLst>
            <pc:docMk/>
            <pc:sldMk cId="752814286" sldId="257"/>
            <ac:spMk id="60" creationId="{82184FF4-7029-4ED7-813A-192E60608764}"/>
          </ac:spMkLst>
        </pc:spChg>
        <pc:spChg chg="add">
          <ac:chgData name="Ryan Keen" userId="9c822ef033c469d6" providerId="LiveId" clId="{44E5F8ED-759F-4CEE-8163-019C92254229}" dt="2022-04-16T14:14:30.575" v="2" actId="26606"/>
          <ac:spMkLst>
            <pc:docMk/>
            <pc:sldMk cId="752814286" sldId="257"/>
            <ac:spMk id="61" creationId="{AAA7AB09-557C-41AD-9113-FF9F68FA1035}"/>
          </ac:spMkLst>
        </pc:spChg>
        <pc:spChg chg="add">
          <ac:chgData name="Ryan Keen" userId="9c822ef033c469d6" providerId="LiveId" clId="{44E5F8ED-759F-4CEE-8163-019C92254229}" dt="2022-04-16T14:14:30.575" v="2" actId="26606"/>
          <ac:spMkLst>
            <pc:docMk/>
            <pc:sldMk cId="752814286" sldId="257"/>
            <ac:spMk id="62" creationId="{EF99ECAA-1F11-4937-BBA6-51935AB44C9D}"/>
          </ac:spMkLst>
        </pc:spChg>
        <pc:spChg chg="add">
          <ac:chgData name="Ryan Keen" userId="9c822ef033c469d6" providerId="LiveId" clId="{44E5F8ED-759F-4CEE-8163-019C92254229}" dt="2022-04-16T14:14:30.575" v="2" actId="26606"/>
          <ac:spMkLst>
            <pc:docMk/>
            <pc:sldMk cId="752814286" sldId="257"/>
            <ac:spMk id="68" creationId="{1DB043B4-68C6-45B9-82AC-A5800EADB8DB}"/>
          </ac:spMkLst>
        </pc:spChg>
        <pc:spChg chg="add">
          <ac:chgData name="Ryan Keen" userId="9c822ef033c469d6" providerId="LiveId" clId="{44E5F8ED-759F-4CEE-8163-019C92254229}" dt="2022-04-16T14:14:30.575" v="2" actId="26606"/>
          <ac:spMkLst>
            <pc:docMk/>
            <pc:sldMk cId="752814286" sldId="257"/>
            <ac:spMk id="69" creationId="{AD4EA4DF-0E7C-4098-86F6-7D0ACAEFC0BF}"/>
          </ac:spMkLst>
        </pc:spChg>
        <pc:spChg chg="add">
          <ac:chgData name="Ryan Keen" userId="9c822ef033c469d6" providerId="LiveId" clId="{44E5F8ED-759F-4CEE-8163-019C92254229}" dt="2022-04-16T14:14:30.575" v="2" actId="26606"/>
          <ac:spMkLst>
            <pc:docMk/>
            <pc:sldMk cId="752814286" sldId="257"/>
            <ac:spMk id="70" creationId="{FE05BC49-0F00-4C85-9AF5-A0CC5B39C8D2}"/>
          </ac:spMkLst>
        </pc:spChg>
        <pc:grpChg chg="add del">
          <ac:chgData name="Ryan Keen" userId="9c822ef033c469d6" providerId="LiveId" clId="{44E5F8ED-759F-4CEE-8163-019C92254229}" dt="2022-04-16T14:14:30.575" v="2" actId="26606"/>
          <ac:grpSpMkLst>
            <pc:docMk/>
            <pc:sldMk cId="752814286" sldId="257"/>
            <ac:grpSpMk id="25" creationId="{79DE9FAB-6BBA-4CFE-B67D-77B47F01ECA4}"/>
          </ac:grpSpMkLst>
        </pc:grpChg>
        <pc:grpChg chg="add del">
          <ac:chgData name="Ryan Keen" userId="9c822ef033c469d6" providerId="LiveId" clId="{44E5F8ED-759F-4CEE-8163-019C92254229}" dt="2022-04-16T14:14:30.563" v="1" actId="26606"/>
          <ac:grpSpMkLst>
            <pc:docMk/>
            <pc:sldMk cId="752814286" sldId="257"/>
            <ac:grpSpMk id="46" creationId="{79DE9FAB-6BBA-4CFE-B67D-77B47F01ECA4}"/>
          </ac:grpSpMkLst>
        </pc:grpChg>
        <pc:grpChg chg="add del">
          <ac:chgData name="Ryan Keen" userId="9c822ef033c469d6" providerId="LiveId" clId="{44E5F8ED-759F-4CEE-8163-019C92254229}" dt="2022-04-16T14:14:30.563" v="1" actId="26606"/>
          <ac:grpSpMkLst>
            <pc:docMk/>
            <pc:sldMk cId="752814286" sldId="257"/>
            <ac:grpSpMk id="54" creationId="{73840CF4-F848-4FE0-AEA6-C9E806911B9E}"/>
          </ac:grpSpMkLst>
        </pc:grpChg>
        <pc:grpChg chg="add">
          <ac:chgData name="Ryan Keen" userId="9c822ef033c469d6" providerId="LiveId" clId="{44E5F8ED-759F-4CEE-8163-019C92254229}" dt="2022-04-16T14:14:30.575" v="2" actId="26606"/>
          <ac:grpSpMkLst>
            <pc:docMk/>
            <pc:sldMk cId="752814286" sldId="257"/>
            <ac:grpSpMk id="63" creationId="{79DE9FAB-6BBA-4CFE-B67D-77B47F01ECA4}"/>
          </ac:grpSpMkLst>
        </pc:grpChg>
        <pc:picChg chg="mod ord">
          <ac:chgData name="Ryan Keen" userId="9c822ef033c469d6" providerId="LiveId" clId="{44E5F8ED-759F-4CEE-8163-019C92254229}" dt="2022-04-16T14:14:41.067" v="3" actId="27614"/>
          <ac:picMkLst>
            <pc:docMk/>
            <pc:sldMk cId="752814286" sldId="257"/>
            <ac:picMk id="14" creationId="{9A8AD548-922D-4E1D-B19C-5F6E808B816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Phase 1</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Decide which chain to launch the </a:t>
          </a:r>
          <a:r>
            <a:rPr lang="en-US" sz="1800" dirty="0" err="1">
              <a:latin typeface="+mn-lt"/>
            </a:rPr>
            <a:t>Keffie</a:t>
          </a:r>
          <a:r>
            <a:rPr lang="en-US" sz="1800" dirty="0">
              <a:latin typeface="+mn-lt"/>
            </a:rPr>
            <a:t> Token</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Phase 2</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Create the logic behind the </a:t>
          </a:r>
          <a:r>
            <a:rPr lang="en-US" sz="1800" dirty="0" err="1">
              <a:latin typeface="+mn-lt"/>
            </a:rPr>
            <a:t>Keffie</a:t>
          </a:r>
          <a:r>
            <a:rPr lang="en-US" sz="1800" dirty="0">
              <a:latin typeface="+mn-lt"/>
            </a:rPr>
            <a:t> Token so its users can interact and transact with the blockchain of choice</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Phase 3</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Connect to the blockchain of choice using the custom RPC </a:t>
          </a:r>
          <a:r>
            <a:rPr lang="en-US" sz="1800" dirty="0" err="1"/>
            <a:t>testnet</a:t>
          </a:r>
          <a:r>
            <a:rPr lang="en-US" sz="1800" dirty="0"/>
            <a:t> to test the contract</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latin typeface="+mn-lt"/>
            </a:rPr>
            <a:t>Launch the token on the </a:t>
          </a:r>
          <a:r>
            <a:rPr lang="en-US" sz="1800" dirty="0" err="1">
              <a:latin typeface="+mn-lt"/>
            </a:rPr>
            <a:t>testnet</a:t>
          </a:r>
          <a:r>
            <a:rPr lang="en-US" sz="1800" dirty="0">
              <a:latin typeface="+mn-lt"/>
            </a:rPr>
            <a:t> and check verification status of proper token deployment.</a:t>
          </a: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4">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4">
        <dgm:presLayoutVars>
          <dgm:bulletEnabled val="1"/>
        </dgm:presLayoutVars>
      </dgm:prSet>
      <dgm:spPr/>
    </dgm:pt>
    <dgm:pt modelId="{6BA46904-CB7C-4538-BD49-D3891EF19552}" type="pres">
      <dgm:prSet presAssocID="{4259F840-24E7-476F-9F30-482E46395856}" presName="ConnectLine1" presStyleLbl="sibTrans1D1" presStyleIdx="0" presStyleCnt="4"/>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4"/>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4">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4">
        <dgm:presLayoutVars>
          <dgm:bulletEnabled val="1"/>
        </dgm:presLayoutVars>
      </dgm:prSet>
      <dgm:spPr/>
    </dgm:pt>
    <dgm:pt modelId="{080474C8-0FEA-4FD1-97F1-0978CFB4A37F}" type="pres">
      <dgm:prSet presAssocID="{E4033A39-DCC4-4038-9562-AEDDBBB37A99}" presName="ConnectLine1" presStyleLbl="sibTrans1D1" presStyleIdx="1" presStyleCnt="4"/>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4"/>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4">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4">
        <dgm:presLayoutVars>
          <dgm:bulletEnabled val="1"/>
        </dgm:presLayoutVars>
      </dgm:prSet>
      <dgm:spPr/>
    </dgm:pt>
    <dgm:pt modelId="{89759DE5-9F8A-470E-A6D8-F13BB4DEE93D}" type="pres">
      <dgm:prSet presAssocID="{87BF7896-20EA-4E8F-B6F4-A34EC5C9CB50}" presName="ConnectLine1" presStyleLbl="sibTrans1D1" presStyleIdx="2" presStyleCnt="4"/>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4"/>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4">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4">
        <dgm:presLayoutVars>
          <dgm:bulletEnabled val="1"/>
        </dgm:presLayoutVars>
      </dgm:prSet>
      <dgm:spPr/>
    </dgm:pt>
    <dgm:pt modelId="{FE9B27EB-7AC7-485A-9A55-41E8118F9EAF}" type="pres">
      <dgm:prSet presAssocID="{3DE6FF16-CA4D-4D34-ABEB-8BE6A40B5E52}" presName="ConnectLine1" presStyleLbl="sibTrans1D1" presStyleIdx="3" presStyleCnt="4"/>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4"/>
      <dgm:spPr/>
    </dgm:pt>
    <dgm:pt modelId="{69028BD0-349D-4B47-B1F4-B64C6478DE3C}" type="pres">
      <dgm:prSet presAssocID="{3DE6FF16-CA4D-4D34-ABEB-8BE6A40B5E52}"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C8CAF48F-322D-43C3-A68B-40DA904320AC}" type="presOf" srcId="{E5B2E815-0D19-41DC-B01B-4D608769620A}" destId="{196C9F68-3606-4282-A4C6-4485F1280B5F}"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783501" y="802383"/>
          <a:ext cx="397986" cy="2375095"/>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Phase 1</a:t>
          </a:r>
        </a:p>
      </dsp:txBody>
      <dsp:txXfrm rot="5400000">
        <a:off x="814375" y="1810365"/>
        <a:ext cx="2355667" cy="359130"/>
      </dsp:txXfrm>
    </dsp:sp>
    <dsp:sp modelId="{45A02F84-C6CB-43F5-AEE4-3EA66C2BD25F}">
      <dsp:nvSpPr>
        <dsp:cNvPr id="0" name=""/>
        <dsp:cNvSpPr/>
      </dsp:nvSpPr>
      <dsp:spPr>
        <a:xfrm>
          <a:off x="3249" y="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Decide which chain to launch the </a:t>
          </a:r>
          <a:r>
            <a:rPr lang="en-US" sz="1800" kern="1200" dirty="0" err="1">
              <a:latin typeface="+mn-lt"/>
            </a:rPr>
            <a:t>Keffie</a:t>
          </a:r>
          <a:r>
            <a:rPr lang="en-US" sz="1800" kern="1200" dirty="0">
              <a:latin typeface="+mn-lt"/>
            </a:rPr>
            <a:t> Token</a:t>
          </a:r>
        </a:p>
      </dsp:txBody>
      <dsp:txXfrm>
        <a:off x="3249" y="0"/>
        <a:ext cx="3958491" cy="1392951"/>
      </dsp:txXfrm>
    </dsp:sp>
    <dsp:sp modelId="{6BA46904-CB7C-4538-BD49-D3891EF19552}">
      <dsp:nvSpPr>
        <dsp:cNvPr id="0" name=""/>
        <dsp:cNvSpPr/>
      </dsp:nvSpPr>
      <dsp:spPr>
        <a:xfrm>
          <a:off x="1982494"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942696"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3170042" y="1790937"/>
          <a:ext cx="2375095" cy="397986"/>
        </a:xfrm>
        <a:prstGeom prst="rect">
          <a:avLst/>
        </a:prstGeom>
        <a:solidFill>
          <a:schemeClr val="accent5">
            <a:hueOff val="120002"/>
            <a:satOff val="2897"/>
            <a:lumOff val="-13987"/>
            <a:alphaOff val="0"/>
          </a:schemeClr>
        </a:solidFill>
        <a:ln w="12700" cap="flat" cmpd="sng" algn="ctr">
          <a:solidFill>
            <a:schemeClr val="accent5">
              <a:hueOff val="120002"/>
              <a:satOff val="2897"/>
              <a:lumOff val="-139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Phase 2</a:t>
          </a:r>
        </a:p>
      </dsp:txBody>
      <dsp:txXfrm>
        <a:off x="3170042" y="1790937"/>
        <a:ext cx="2375095" cy="397986"/>
      </dsp:txXfrm>
    </dsp:sp>
    <dsp:sp modelId="{FEBD3C2A-A340-470A-A475-AE614EA07678}">
      <dsp:nvSpPr>
        <dsp:cNvPr id="0" name=""/>
        <dsp:cNvSpPr/>
      </dsp:nvSpPr>
      <dsp:spPr>
        <a:xfrm>
          <a:off x="2378344" y="258691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Create the logic behind the </a:t>
          </a:r>
          <a:r>
            <a:rPr lang="en-US" sz="1800" kern="1200" dirty="0" err="1">
              <a:latin typeface="+mn-lt"/>
            </a:rPr>
            <a:t>Keffie</a:t>
          </a:r>
          <a:r>
            <a:rPr lang="en-US" sz="1800" kern="1200" dirty="0">
              <a:latin typeface="+mn-lt"/>
            </a:rPr>
            <a:t> Token so its users can interact and transact with the blockchain of choice</a:t>
          </a:r>
        </a:p>
      </dsp:txBody>
      <dsp:txXfrm>
        <a:off x="2378344" y="2586910"/>
        <a:ext cx="3958491" cy="1392951"/>
      </dsp:txXfrm>
    </dsp:sp>
    <dsp:sp modelId="{080474C8-0FEA-4FD1-97F1-0978CFB4A37F}">
      <dsp:nvSpPr>
        <dsp:cNvPr id="0" name=""/>
        <dsp:cNvSpPr/>
      </dsp:nvSpPr>
      <dsp:spPr>
        <a:xfrm>
          <a:off x="4357589"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4317791" y="2507313"/>
          <a:ext cx="79597" cy="79597"/>
        </a:xfrm>
        <a:prstGeom prst="ellipse">
          <a:avLst/>
        </a:prstGeom>
        <a:solidFill>
          <a:schemeClr val="accent5">
            <a:hueOff val="120002"/>
            <a:satOff val="2897"/>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5545137" y="1790937"/>
          <a:ext cx="2375095" cy="397986"/>
        </a:xfrm>
        <a:prstGeom prst="rect">
          <a:avLst/>
        </a:prstGeom>
        <a:solidFill>
          <a:schemeClr val="accent5">
            <a:hueOff val="240004"/>
            <a:satOff val="5795"/>
            <a:lumOff val="-27974"/>
            <a:alphaOff val="0"/>
          </a:schemeClr>
        </a:solidFill>
        <a:ln w="12700" cap="flat" cmpd="sng" algn="ctr">
          <a:solidFill>
            <a:schemeClr val="accent5">
              <a:hueOff val="240004"/>
              <a:satOff val="5795"/>
              <a:lumOff val="-279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Phase 3</a:t>
          </a:r>
        </a:p>
      </dsp:txBody>
      <dsp:txXfrm>
        <a:off x="5545137" y="1790937"/>
        <a:ext cx="2375095" cy="397986"/>
      </dsp:txXfrm>
    </dsp:sp>
    <dsp:sp modelId="{80CDBBF8-C6B4-4166-87C1-DC9120CC7586}">
      <dsp:nvSpPr>
        <dsp:cNvPr id="0" name=""/>
        <dsp:cNvSpPr/>
      </dsp:nvSpPr>
      <dsp:spPr>
        <a:xfrm>
          <a:off x="4753439" y="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Connect to the blockchain of choice using the custom RPC </a:t>
          </a:r>
          <a:r>
            <a:rPr lang="en-US" sz="1800" kern="1200" dirty="0" err="1"/>
            <a:t>testnet</a:t>
          </a:r>
          <a:r>
            <a:rPr lang="en-US" sz="1800" kern="1200" dirty="0"/>
            <a:t> to test the contract</a:t>
          </a:r>
          <a:endParaRPr lang="en-US" sz="1800" kern="1200" dirty="0">
            <a:latin typeface="+mn-lt"/>
          </a:endParaRPr>
        </a:p>
      </dsp:txBody>
      <dsp:txXfrm>
        <a:off x="4753439" y="0"/>
        <a:ext cx="3958491" cy="1392951"/>
      </dsp:txXfrm>
    </dsp:sp>
    <dsp:sp modelId="{89759DE5-9F8A-470E-A6D8-F13BB4DEE93D}">
      <dsp:nvSpPr>
        <dsp:cNvPr id="0" name=""/>
        <dsp:cNvSpPr/>
      </dsp:nvSpPr>
      <dsp:spPr>
        <a:xfrm>
          <a:off x="6732685"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6692886" y="1392951"/>
          <a:ext cx="79597" cy="79597"/>
        </a:xfrm>
        <a:prstGeom prst="ellipse">
          <a:avLst/>
        </a:prstGeom>
        <a:solidFill>
          <a:schemeClr val="accent5">
            <a:hueOff val="240004"/>
            <a:satOff val="5795"/>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rot="5400000">
          <a:off x="8908786" y="802383"/>
          <a:ext cx="397986" cy="2375095"/>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7920232" y="1810365"/>
        <a:ext cx="2355667" cy="359130"/>
      </dsp:txXfrm>
    </dsp:sp>
    <dsp:sp modelId="{1BB5FD64-47F9-47A3-911F-535BFE17A3B9}">
      <dsp:nvSpPr>
        <dsp:cNvPr id="0" name=""/>
        <dsp:cNvSpPr/>
      </dsp:nvSpPr>
      <dsp:spPr>
        <a:xfrm>
          <a:off x="7128534" y="258691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Launch the token on the </a:t>
          </a:r>
          <a:r>
            <a:rPr lang="en-US" sz="1800" kern="1200" dirty="0" err="1">
              <a:latin typeface="+mn-lt"/>
            </a:rPr>
            <a:t>testnet</a:t>
          </a:r>
          <a:r>
            <a:rPr lang="en-US" sz="1800" kern="1200" dirty="0">
              <a:latin typeface="+mn-lt"/>
            </a:rPr>
            <a:t> and check verification status of proper token deployment.</a:t>
          </a:r>
        </a:p>
      </dsp:txBody>
      <dsp:txXfrm>
        <a:off x="7128534" y="2586910"/>
        <a:ext cx="3958491" cy="1392951"/>
      </dsp:txXfrm>
    </dsp:sp>
    <dsp:sp modelId="{FE9B27EB-7AC7-485A-9A55-41E8118F9EAF}">
      <dsp:nvSpPr>
        <dsp:cNvPr id="0" name=""/>
        <dsp:cNvSpPr/>
      </dsp:nvSpPr>
      <dsp:spPr>
        <a:xfrm>
          <a:off x="9107780"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9067981"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4/14/2022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3</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hyperlink" Target="https://testnet.binance.org/faucet-smart" TargetMode="External"/><Relationship Id="rId2" Type="http://schemas.openxmlformats.org/officeDocument/2006/relationships/hyperlink" Target="https://data-seed-prebsc-1-s1.binance.org:8545/" TargetMode="Externa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hyperlink" Target="https://pancake.kiemtienonline360.com/#/swa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0" name="Freeform: Shape 3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4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Oval 4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3" name="Group 4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4" name="Freeform: Shape 4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4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Oval 4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4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8" name="Rectangle 5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A cat wearing a space suit&#10;&#10;Description automatically generate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a:srcRect l="1038" r="296"/>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9" name="Rectangle 53">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8075613" y="549275"/>
            <a:ext cx="3565524" cy="2887174"/>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Keffie Token</a:t>
            </a:r>
          </a:p>
        </p:txBody>
      </p:sp>
      <p:sp>
        <p:nvSpPr>
          <p:cNvPr id="70" name="Rectangle 55">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8075612" y="3569007"/>
            <a:ext cx="3565525" cy="2523817"/>
          </a:xfrm>
        </p:spPr>
        <p:txBody>
          <a:bodyPr vert="horz" wrap="square" lIns="0" tIns="0" rIns="0" bIns="0" rtlCol="0">
            <a:normAutofit/>
          </a:bodyPr>
          <a:lstStyle/>
          <a:p>
            <a:pPr marL="0" indent="0">
              <a:lnSpc>
                <a:spcPct val="100000"/>
              </a:lnSpc>
            </a:pPr>
            <a:r>
              <a:rPr lang="en-US" kern="1200">
                <a:latin typeface="+mn-lt"/>
                <a:ea typeface="+mn-ea"/>
                <a:cs typeface="+mn-cs"/>
              </a:rPr>
              <a:t>Ryan Keen</a:t>
            </a: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6" name="Freeform: Shape 8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7" name="Oval 9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8" name="Oval 9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9" name="Group 9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96" name="Freeform: Shape 9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9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8" name="Oval 9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Oval 9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01" name="Rectangle 10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Placeholder 8" descr="A screenshot of a computer&#10;&#10;Description automatically generated">
            <a:extLst>
              <a:ext uri="{FF2B5EF4-FFF2-40B4-BE49-F238E27FC236}">
                <a16:creationId xmlns:a16="http://schemas.microsoft.com/office/drawing/2014/main" id="{B5554954-88EF-432B-9B39-7DFFEE95D96F}"/>
              </a:ext>
            </a:extLst>
          </p:cNvPr>
          <p:cNvPicPr>
            <a:picLocks noGrp="1" noChangeAspect="1"/>
          </p:cNvPicPr>
          <p:nvPr>
            <p:ph sz="quarter" idx="15"/>
          </p:nvPr>
        </p:nvPicPr>
        <p:blipFill rotWithShape="1">
          <a:blip r:embed="rId2"/>
          <a:srcRect b="19953"/>
          <a:stretch/>
        </p:blipFill>
        <p:spPr>
          <a:xfrm>
            <a:off x="0" y="2112213"/>
            <a:ext cx="12192000" cy="4196512"/>
          </a:xfrm>
          <a:custGeom>
            <a:avLst/>
            <a:gdLst/>
            <a:ahLst/>
            <a:cxnLst/>
            <a:rect l="l" t="t" r="r" b="b"/>
            <a:pathLst>
              <a:path w="12192000" h="6308724">
                <a:moveTo>
                  <a:pt x="0" y="0"/>
                </a:moveTo>
                <a:lnTo>
                  <a:pt x="12192000" y="0"/>
                </a:lnTo>
                <a:lnTo>
                  <a:pt x="12192000" y="6308724"/>
                </a:lnTo>
                <a:lnTo>
                  <a:pt x="0" y="6308724"/>
                </a:lnTo>
                <a:close/>
              </a:path>
            </a:pathLst>
          </a:custGeom>
        </p:spPr>
      </p:pic>
      <p:sp>
        <p:nvSpPr>
          <p:cNvPr id="103" name="Rectangle 102">
            <a:extLst>
              <a:ext uri="{FF2B5EF4-FFF2-40B4-BE49-F238E27FC236}">
                <a16:creationId xmlns:a16="http://schemas.microsoft.com/office/drawing/2014/main" id="{B089A443-F4FA-43F4-9F47-CCCBDB13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618E1-DEC8-4BDB-81AE-7C439CF1D4B5}"/>
              </a:ext>
            </a:extLst>
          </p:cNvPr>
          <p:cNvSpPr>
            <a:spLocks noGrp="1"/>
          </p:cNvSpPr>
          <p:nvPr>
            <p:ph type="title"/>
          </p:nvPr>
        </p:nvSpPr>
        <p:spPr>
          <a:xfrm>
            <a:off x="550864" y="549275"/>
            <a:ext cx="6373812" cy="984885"/>
          </a:xfrm>
        </p:spPr>
        <p:txBody>
          <a:bodyPr vert="horz" wrap="square" lIns="0" tIns="0" rIns="0" bIns="0" rtlCol="0" anchor="ctr" anchorCtr="0">
            <a:normAutofit/>
          </a:bodyPr>
          <a:lstStyle/>
          <a:p>
            <a:r>
              <a:rPr lang="en-US" sz="3400"/>
              <a:t>Smart Contract Testnet Deployment</a:t>
            </a:r>
          </a:p>
        </p:txBody>
      </p:sp>
      <p:sp>
        <p:nvSpPr>
          <p:cNvPr id="5" name="Date Placeholder 4">
            <a:extLst>
              <a:ext uri="{FF2B5EF4-FFF2-40B4-BE49-F238E27FC236}">
                <a16:creationId xmlns:a16="http://schemas.microsoft.com/office/drawing/2014/main" id="{3BD68288-3D7B-4ECD-A1F4-C6CEE10A8BF7}"/>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t>Saturday April , 16, 2022</a:t>
            </a:r>
          </a:p>
        </p:txBody>
      </p:sp>
      <p:sp>
        <p:nvSpPr>
          <p:cNvPr id="6" name="Footer Placeholder 5">
            <a:extLst>
              <a:ext uri="{FF2B5EF4-FFF2-40B4-BE49-F238E27FC236}">
                <a16:creationId xmlns:a16="http://schemas.microsoft.com/office/drawing/2014/main" id="{524C2812-6775-462B-AD05-C7E9BCF52BCE}"/>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7" name="Slide Number Placeholder 6">
            <a:extLst>
              <a:ext uri="{FF2B5EF4-FFF2-40B4-BE49-F238E27FC236}">
                <a16:creationId xmlns:a16="http://schemas.microsoft.com/office/drawing/2014/main" id="{71274EC1-6A85-4258-B900-15CA3CD2E5A0}"/>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Tree>
    <p:extLst>
      <p:ext uri="{BB962C8B-B14F-4D97-AF65-F5344CB8AC3E}">
        <p14:creationId xmlns:p14="http://schemas.microsoft.com/office/powerpoint/2010/main" val="429243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8" name="Group 3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9" name="Freeform: Shape 3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Oval 4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4" name="Rectangle 4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Placeholder 26">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a:srcRect l="1038" r="296"/>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6" name="Rectangle 45">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4" y="549275"/>
            <a:ext cx="3565524" cy="2887174"/>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Thank You</a:t>
            </a:r>
          </a:p>
        </p:txBody>
      </p:sp>
      <p:sp>
        <p:nvSpPr>
          <p:cNvPr id="48" name="Rectangle 47">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569007"/>
            <a:ext cx="3565525" cy="2523817"/>
          </a:xfrm>
        </p:spPr>
        <p:txBody>
          <a:bodyPr vert="horz" wrap="square" lIns="0" tIns="0" rIns="0" bIns="0" rtlCol="0">
            <a:normAutofit/>
          </a:bodyPr>
          <a:lstStyle/>
          <a:p>
            <a:pPr marL="0" indent="0">
              <a:lnSpc>
                <a:spcPct val="100000"/>
              </a:lnSpc>
            </a:pPr>
            <a:r>
              <a:rPr lang="en-US" sz="2000" kern="1200" dirty="0">
                <a:latin typeface="+mn-lt"/>
                <a:ea typeface="+mn-ea"/>
                <a:cs typeface="+mn-cs"/>
              </a:rPr>
              <a:t>Ryan Keen</a:t>
            </a:r>
          </a:p>
          <a:p>
            <a:pPr marL="0" indent="0">
              <a:lnSpc>
                <a:spcPct val="100000"/>
              </a:lnSpc>
            </a:pPr>
            <a:r>
              <a:rPr lang="en-US" sz="2000" kern="1200" dirty="0">
                <a:latin typeface="+mn-lt"/>
                <a:ea typeface="+mn-ea"/>
                <a:cs typeface="+mn-cs"/>
              </a:rPr>
              <a:t>rlkeen94@gmail.com</a:t>
            </a:r>
          </a:p>
          <a:p>
            <a:pPr marL="0" indent="0">
              <a:lnSpc>
                <a:spcPct val="100000"/>
              </a:lnSpc>
            </a:pPr>
            <a:r>
              <a:rPr lang="en-US" sz="2000" kern="1200" dirty="0" err="1">
                <a:latin typeface="+mn-lt"/>
                <a:ea typeface="+mn-ea"/>
                <a:cs typeface="+mn-cs"/>
              </a:rPr>
              <a:t>Urbandigitalassets.xyz</a:t>
            </a:r>
            <a:endParaRPr lang="en-US" sz="2000" kern="1200" dirty="0">
              <a:latin typeface="+mn-lt"/>
              <a:ea typeface="+mn-ea"/>
              <a:cs typeface="+mn-cs"/>
            </a:endParaRPr>
          </a:p>
        </p:txBody>
      </p:sp>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t>Saturday April , 16, 2022</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Tree>
    <p:extLst>
      <p:ext uri="{BB962C8B-B14F-4D97-AF65-F5344CB8AC3E}">
        <p14:creationId xmlns:p14="http://schemas.microsoft.com/office/powerpoint/2010/main" val="324779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400"/>
                                        <p:tgtEl>
                                          <p:spTgt spid="2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2"/>
                                        </p:tgtEl>
                                        <p:attrNameLst>
                                          <p:attrName>style.visibility</p:attrName>
                                        </p:attrNameLst>
                                      </p:cBhvr>
                                      <p:to>
                                        <p:strVal val="visible"/>
                                      </p:to>
                                    </p:set>
                                    <p:animEffect transition="in" filter="fade">
                                      <p:cBhvr>
                                        <p:cTn id="10" dur="4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23">
                                            <p:txEl>
                                              <p:pRg st="1" end="1"/>
                                            </p:txEl>
                                          </p:spTgt>
                                        </p:tgtEl>
                                        <p:attrNameLst>
                                          <p:attrName>style.visibility</p:attrName>
                                        </p:attrNameLst>
                                      </p:cBhvr>
                                      <p:to>
                                        <p:strVal val="visible"/>
                                      </p:to>
                                    </p:set>
                                    <p:animEffect transition="in" filter="fade">
                                      <p:cBhvr>
                                        <p:cTn id="15" dur="400"/>
                                        <p:tgtEl>
                                          <p:spTgt spid="2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23">
                                            <p:txEl>
                                              <p:pRg st="2" end="2"/>
                                            </p:txEl>
                                          </p:spTgt>
                                        </p:tgtEl>
                                        <p:attrNameLst>
                                          <p:attrName>style.visibility</p:attrName>
                                        </p:attrNameLst>
                                      </p:cBhvr>
                                      <p:to>
                                        <p:strVal val="visible"/>
                                      </p:to>
                                    </p:set>
                                    <p:animEffect transition="in" filter="fade">
                                      <p:cBhvr>
                                        <p:cTn id="20" dur="400"/>
                                        <p:tgtEl>
                                          <p:spTgt spid="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a:blip r:embed="rId3"/>
          <a:srcRect l="27274" r="27274"/>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Saturday April , 16, 2022</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3" name="Picture Placeholder 22">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a:blip r:embed="rId6"/>
          <a:srcRect l="27521" r="27521"/>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Autofit/>
          </a:bodyPr>
          <a:lstStyle/>
          <a:p>
            <a:r>
              <a:rPr lang="en-US" sz="1400" b="0" i="0" dirty="0">
                <a:solidFill>
                  <a:srgbClr val="C9D1D9"/>
                </a:solidFill>
                <a:effectLst/>
                <a:latin typeface="Times New Roman" panose="02020603050405020304" pitchFamily="18" charset="0"/>
                <a:cs typeface="Times New Roman" panose="02020603050405020304" pitchFamily="18" charset="0"/>
              </a:rPr>
              <a:t>Cats have taken over the world and created their own payment system to barter their goods. They have banded together to change the world for the better and have built a new and disruptive platform called the "</a:t>
            </a:r>
            <a:r>
              <a:rPr lang="en-US" sz="1400" b="0" i="0" dirty="0" err="1">
                <a:solidFill>
                  <a:srgbClr val="C9D1D9"/>
                </a:solidFill>
                <a:effectLst/>
                <a:latin typeface="Times New Roman" panose="02020603050405020304" pitchFamily="18" charset="0"/>
                <a:cs typeface="Times New Roman" panose="02020603050405020304" pitchFamily="18" charset="0"/>
              </a:rPr>
              <a:t>Keffie</a:t>
            </a:r>
            <a:r>
              <a:rPr lang="en-US" sz="1400" b="0" i="0" dirty="0">
                <a:solidFill>
                  <a:srgbClr val="C9D1D9"/>
                </a:solidFill>
                <a:effectLst/>
                <a:latin typeface="Times New Roman" panose="02020603050405020304" pitchFamily="18" charset="0"/>
                <a:cs typeface="Times New Roman" panose="02020603050405020304" pitchFamily="18" charset="0"/>
              </a:rPr>
              <a:t> Token". </a:t>
            </a:r>
            <a:r>
              <a:rPr lang="en-US" sz="1400" b="0" i="0" dirty="0" err="1">
                <a:solidFill>
                  <a:srgbClr val="C9D1D9"/>
                </a:solidFill>
                <a:effectLst/>
                <a:latin typeface="Times New Roman" panose="02020603050405020304" pitchFamily="18" charset="0"/>
                <a:cs typeface="Times New Roman" panose="02020603050405020304" pitchFamily="18" charset="0"/>
              </a:rPr>
              <a:t>Keffie</a:t>
            </a:r>
            <a:r>
              <a:rPr lang="en-US" sz="1400" b="0" i="0" dirty="0">
                <a:solidFill>
                  <a:srgbClr val="C9D1D9"/>
                </a:solidFill>
                <a:effectLst/>
                <a:latin typeface="Times New Roman" panose="02020603050405020304" pitchFamily="18" charset="0"/>
                <a:cs typeface="Times New Roman" panose="02020603050405020304" pitchFamily="18" charset="0"/>
              </a:rPr>
              <a:t> is a token that its kittens can use to transact with one another and also be used as a form of payment. In this Project, I completed the code that enables their </a:t>
            </a:r>
            <a:r>
              <a:rPr lang="en-US" sz="1400" b="0" i="0" dirty="0" err="1">
                <a:solidFill>
                  <a:srgbClr val="C9D1D9"/>
                </a:solidFill>
                <a:effectLst/>
                <a:latin typeface="Times New Roman" panose="02020603050405020304" pitchFamily="18" charset="0"/>
                <a:cs typeface="Times New Roman" panose="02020603050405020304" pitchFamily="18" charset="0"/>
              </a:rPr>
              <a:t>Kiti-zens</a:t>
            </a:r>
            <a:r>
              <a:rPr lang="en-US" sz="1400" b="0" i="0" dirty="0">
                <a:solidFill>
                  <a:srgbClr val="C9D1D9"/>
                </a:solidFill>
                <a:effectLst/>
                <a:latin typeface="Times New Roman" panose="02020603050405020304" pitchFamily="18" charset="0"/>
                <a:cs typeface="Times New Roman" panose="02020603050405020304" pitchFamily="18" charset="0"/>
              </a:rPr>
              <a:t> to send cryptocurrency payments to one another. To develop the code and test it out, I have launched the </a:t>
            </a:r>
            <a:r>
              <a:rPr lang="en-US" sz="1400" b="0" i="0" dirty="0" err="1">
                <a:solidFill>
                  <a:srgbClr val="C9D1D9"/>
                </a:solidFill>
                <a:effectLst/>
                <a:latin typeface="Times New Roman" panose="02020603050405020304" pitchFamily="18" charset="0"/>
                <a:cs typeface="Times New Roman" panose="02020603050405020304" pitchFamily="18" charset="0"/>
              </a:rPr>
              <a:t>Keffie</a:t>
            </a:r>
            <a:r>
              <a:rPr lang="en-US" sz="1400" b="0" i="0" dirty="0">
                <a:solidFill>
                  <a:srgbClr val="C9D1D9"/>
                </a:solidFill>
                <a:effectLst/>
                <a:latin typeface="Times New Roman" panose="02020603050405020304" pitchFamily="18" charset="0"/>
                <a:cs typeface="Times New Roman" panose="02020603050405020304" pitchFamily="18" charset="0"/>
              </a:rPr>
              <a:t> Token on the </a:t>
            </a:r>
            <a:r>
              <a:rPr lang="en-US" sz="1400" b="0" i="0" dirty="0" err="1">
                <a:solidFill>
                  <a:srgbClr val="C9D1D9"/>
                </a:solidFill>
                <a:effectLst/>
                <a:latin typeface="Times New Roman" panose="02020603050405020304" pitchFamily="18" charset="0"/>
                <a:cs typeface="Times New Roman" panose="02020603050405020304" pitchFamily="18" charset="0"/>
              </a:rPr>
              <a:t>Binance</a:t>
            </a:r>
            <a:r>
              <a:rPr lang="en-US" sz="1400" b="0" i="0" dirty="0">
                <a:solidFill>
                  <a:srgbClr val="C9D1D9"/>
                </a:solidFill>
                <a:effectLst/>
                <a:latin typeface="Times New Roman" panose="02020603050405020304" pitchFamily="18" charset="0"/>
                <a:cs typeface="Times New Roman" panose="02020603050405020304" pitchFamily="18" charset="0"/>
              </a:rPr>
              <a:t> Test Network. I have also provided the </a:t>
            </a:r>
            <a:r>
              <a:rPr lang="en-US" sz="1400" b="0" i="0" dirty="0" err="1">
                <a:solidFill>
                  <a:srgbClr val="C9D1D9"/>
                </a:solidFill>
                <a:effectLst/>
                <a:latin typeface="Times New Roman" panose="02020603050405020304" pitchFamily="18" charset="0"/>
                <a:cs typeface="Times New Roman" panose="02020603050405020304" pitchFamily="18" charset="0"/>
              </a:rPr>
              <a:t>Kiti-zens</a:t>
            </a:r>
            <a:r>
              <a:rPr lang="en-US" sz="1400" b="0" i="0" dirty="0">
                <a:solidFill>
                  <a:srgbClr val="C9D1D9"/>
                </a:solidFill>
                <a:effectLst/>
                <a:latin typeface="Times New Roman" panose="02020603050405020304" pitchFamily="18" charset="0"/>
                <a:cs typeface="Times New Roman" panose="02020603050405020304" pitchFamily="18" charset="0"/>
              </a:rPr>
              <a:t> w/ access to the test network with a custom RPC &amp; helped them make new wallets using </a:t>
            </a:r>
            <a:r>
              <a:rPr lang="en-US" sz="1400" b="0" i="0" dirty="0" err="1">
                <a:solidFill>
                  <a:srgbClr val="C9D1D9"/>
                </a:solidFill>
                <a:effectLst/>
                <a:latin typeface="Times New Roman" panose="02020603050405020304" pitchFamily="18" charset="0"/>
                <a:cs typeface="Times New Roman" panose="02020603050405020304" pitchFamily="18" charset="0"/>
              </a:rPr>
              <a:t>Metamask</a:t>
            </a:r>
            <a:r>
              <a:rPr lang="en-US" sz="1400" b="0" i="0" dirty="0">
                <a:solidFill>
                  <a:srgbClr val="C9D1D9"/>
                </a:solidFill>
                <a:effectLst/>
                <a:latin typeface="Times New Roman" panose="02020603050405020304" pitchFamily="18" charset="0"/>
                <a:cs typeface="Times New Roman" panose="02020603050405020304" pitchFamily="18" charset="0"/>
              </a:rPr>
              <a:t>. Now they can find another </a:t>
            </a:r>
            <a:r>
              <a:rPr lang="en-US" sz="1400" b="0" i="0" dirty="0" err="1">
                <a:solidFill>
                  <a:srgbClr val="C9D1D9"/>
                </a:solidFill>
                <a:effectLst/>
                <a:latin typeface="Times New Roman" panose="02020603050405020304" pitchFamily="18" charset="0"/>
                <a:cs typeface="Times New Roman" panose="02020603050405020304" pitchFamily="18" charset="0"/>
              </a:rPr>
              <a:t>Kiti-zen</a:t>
            </a:r>
            <a:r>
              <a:rPr lang="en-US" sz="1400" b="0" i="0" dirty="0">
                <a:solidFill>
                  <a:srgbClr val="C9D1D9"/>
                </a:solidFill>
                <a:effectLst/>
                <a:latin typeface="Times New Roman" panose="02020603050405020304" pitchFamily="18" charset="0"/>
                <a:cs typeface="Times New Roman" panose="02020603050405020304" pitchFamily="18" charset="0"/>
              </a:rPr>
              <a:t> who is using the Token to pay them for their work</a:t>
            </a:r>
            <a:r>
              <a:rPr lang="en-US" sz="1400" b="0" i="0" dirty="0">
                <a:solidFill>
                  <a:srgbClr val="C9D1D9"/>
                </a:solidFill>
                <a:effectLst/>
                <a:latin typeface="-apple-system"/>
              </a:rPr>
              <a:t>.</a:t>
            </a:r>
            <a:endParaRPr lang="en-US" sz="1400" dirty="0"/>
          </a:p>
        </p:txBody>
      </p:sp>
    </p:spTree>
    <p:extLst>
      <p:ext uri="{BB962C8B-B14F-4D97-AF65-F5344CB8AC3E}">
        <p14:creationId xmlns:p14="http://schemas.microsoft.com/office/powerpoint/2010/main" val="215888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654655343"/>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dirty="0"/>
              <a:t>Saturday April , 16, 2022</a:t>
            </a:r>
          </a:p>
          <a:p>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624630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2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2" name="Freeform: Shape 2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2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2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Shape 2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6"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8075612" y="549275"/>
            <a:ext cx="3565524" cy="1997855"/>
          </a:xfrm>
        </p:spPr>
        <p:txBody>
          <a:bodyPr vert="horz" wrap="square" lIns="0" tIns="0" rIns="0" bIns="0" rtlCol="0" anchor="b" anchorCtr="0">
            <a:normAutofit/>
          </a:bodyPr>
          <a:lstStyle/>
          <a:p>
            <a:pPr>
              <a:lnSpc>
                <a:spcPct val="100000"/>
              </a:lnSpc>
            </a:pPr>
            <a:r>
              <a:rPr lang="en-US"/>
              <a:t>Solidity </a:t>
            </a:r>
          </a:p>
        </p:txBody>
      </p:sp>
      <p:pic>
        <p:nvPicPr>
          <p:cNvPr id="16" name="Picture Placeholder 15">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a:blip r:embed="rId3"/>
          <a:stretch/>
        </p:blipFill>
        <p:spPr>
          <a:xfrm>
            <a:off x="550864" y="1685530"/>
            <a:ext cx="6973882" cy="3486941"/>
          </a:xfrm>
          <a:custGeom>
            <a:avLst/>
            <a:gdLst/>
            <a:ahLst/>
            <a:cxnLst/>
            <a:rect l="l" t="t" r="r" b="b"/>
            <a:pathLst>
              <a:path w="6973882" h="5759451">
                <a:moveTo>
                  <a:pt x="0" y="0"/>
                </a:moveTo>
                <a:lnTo>
                  <a:pt x="6973882" y="0"/>
                </a:lnTo>
                <a:lnTo>
                  <a:pt x="6973882" y="5759451"/>
                </a:lnTo>
                <a:lnTo>
                  <a:pt x="0" y="5759451"/>
                </a:lnTo>
                <a:close/>
              </a:path>
            </a:pathLst>
          </a:custGeo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8075611" y="2677306"/>
            <a:ext cx="3565525" cy="3415519"/>
          </a:xfrm>
        </p:spPr>
        <p:txBody>
          <a:bodyPr vert="horz" wrap="square" lIns="0" tIns="0" rIns="0" bIns="0" rtlCol="0" anchor="t">
            <a:normAutofit/>
          </a:bodyPr>
          <a:lstStyle/>
          <a:p>
            <a:pPr indent="-228600">
              <a:buFont typeface="Arial" panose="020B0604020202020204" pitchFamily="34" charset="0"/>
              <a:buChar char="•"/>
            </a:pPr>
            <a:r>
              <a:rPr lang="en-US" sz="1600" dirty="0"/>
              <a:t>The language used to create the smart contract is solidity. </a:t>
            </a:r>
          </a:p>
          <a:p>
            <a:pPr indent="-228600">
              <a:buFont typeface="Arial" panose="020B0604020202020204" pitchFamily="34" charset="0"/>
              <a:buChar char="•"/>
            </a:pPr>
            <a:r>
              <a:rPr lang="en-US" sz="1600" dirty="0"/>
              <a:t>Even though solidity is the well known smart contract language, I was able to use solidity to launch on different networks.</a:t>
            </a:r>
          </a:p>
          <a:p>
            <a:pPr indent="-228600">
              <a:buFont typeface="Arial" panose="020B0604020202020204" pitchFamily="34" charset="0"/>
              <a:buChar char="•"/>
            </a:pPr>
            <a:r>
              <a:rPr lang="en-US" sz="1600" dirty="0"/>
              <a:t>I decided to go with the </a:t>
            </a:r>
            <a:r>
              <a:rPr lang="en-US" sz="1600" dirty="0" err="1"/>
              <a:t>Binance</a:t>
            </a:r>
            <a:r>
              <a:rPr lang="en-US" sz="1600" dirty="0"/>
              <a:t> Smart Chain because the gas fees were cheaper</a:t>
            </a:r>
          </a:p>
          <a:p>
            <a:pPr indent="-228600">
              <a:buFont typeface="Arial" panose="020B0604020202020204" pitchFamily="34" charset="0"/>
              <a:buChar char="•"/>
            </a:pPr>
            <a:r>
              <a:rPr lang="en-US" sz="1600" dirty="0" err="1"/>
              <a:t>Oppenzeppline</a:t>
            </a:r>
            <a:r>
              <a:rPr lang="en-US" sz="1600" dirty="0"/>
              <a:t> was also used to limit the security risk of deploying the smart contract.</a:t>
            </a:r>
          </a:p>
        </p:txBody>
      </p:sp>
      <p:sp>
        <p:nvSpPr>
          <p:cNvPr id="37" name="Oval 28">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r>
              <a:rPr lang="en-US" dirty="0"/>
              <a:t>Saturday April , 16, 2022</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3521561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E908ED7F-2752-4C01-B191-D8E024C16A80}"/>
              </a:ext>
            </a:extLst>
          </p:cNvPr>
          <p:cNvPicPr>
            <a:picLocks noGrp="1" noChangeAspect="1"/>
          </p:cNvPicPr>
          <p:nvPr>
            <p:ph idx="1"/>
          </p:nvPr>
        </p:nvPicPr>
        <p:blipFill rotWithShape="1">
          <a:blip r:embed="rId2"/>
          <a:srcRect/>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8" name="Rectangle 27">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2887174"/>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Binance Smartchain </a:t>
            </a:r>
          </a:p>
        </p:txBody>
      </p:sp>
      <p:sp>
        <p:nvSpPr>
          <p:cNvPr id="30" name="Rectangle 29">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vert="horz" wrap="square" lIns="0" tIns="0" rIns="0" bIns="0" rtlCol="0" anchor="ctr">
            <a:normAutofit fontScale="62500" lnSpcReduction="20000"/>
          </a:bodyPr>
          <a:lstStyle/>
          <a:p>
            <a:pPr>
              <a:spcAft>
                <a:spcPts val="600"/>
              </a:spcAft>
            </a:pPr>
            <a:r>
              <a:rPr lang="en-US" dirty="0"/>
              <a:t>Saturday April , 16, 2022</a:t>
            </a:r>
          </a:p>
          <a:p>
            <a:pPr>
              <a:spcAft>
                <a:spcPts val="600"/>
              </a:spcAft>
            </a:pPr>
            <a:endParaRPr lang="en-US" dirty="0">
              <a:solidFill>
                <a:schemeClr val="tx1">
                  <a:alpha val="80000"/>
                </a:schemeClr>
              </a:solidFill>
            </a:endParaRP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6201412" y="549275"/>
            <a:ext cx="5437185" cy="1997855"/>
          </a:xfrm>
        </p:spPr>
        <p:txBody>
          <a:bodyPr wrap="square" anchor="b">
            <a:normAutofit/>
          </a:bodyPr>
          <a:lstStyle/>
          <a:p>
            <a:r>
              <a:rPr lang="en-US"/>
              <a:t>Table</a:t>
            </a:r>
            <a:endParaRPr lang="en-US" dirty="0"/>
          </a:p>
        </p:txBody>
      </p:sp>
      <p:pic>
        <p:nvPicPr>
          <p:cNvPr id="6" name="Content Placeholder 5" descr="Graphical user interface, application&#10;&#10;Description automatically generated">
            <a:extLst>
              <a:ext uri="{FF2B5EF4-FFF2-40B4-BE49-F238E27FC236}">
                <a16:creationId xmlns:a16="http://schemas.microsoft.com/office/drawing/2014/main" id="{12311FCF-C561-4589-AA0B-C02A9DC65FAD}"/>
              </a:ext>
            </a:extLst>
          </p:cNvPr>
          <p:cNvPicPr>
            <a:picLocks noChangeAspect="1"/>
          </p:cNvPicPr>
          <p:nvPr/>
        </p:nvPicPr>
        <p:blipFill>
          <a:blip r:embed="rId2"/>
          <a:stretch>
            <a:fillRect/>
          </a:stretch>
        </p:blipFill>
        <p:spPr>
          <a:xfrm>
            <a:off x="1556452" y="549275"/>
            <a:ext cx="3085964" cy="5759450"/>
          </a:xfrm>
          <a:custGeom>
            <a:avLst/>
            <a:gdLst/>
            <a:ahLst/>
            <a:cxnLst/>
            <a:rect l="l" t="t" r="r" b="b"/>
            <a:pathLst>
              <a:path w="5092062" h="5759450">
                <a:moveTo>
                  <a:pt x="0" y="0"/>
                </a:moveTo>
                <a:lnTo>
                  <a:pt x="5092062" y="0"/>
                </a:lnTo>
                <a:lnTo>
                  <a:pt x="5092062" y="5759450"/>
                </a:lnTo>
                <a:lnTo>
                  <a:pt x="0" y="5759450"/>
                </a:lnTo>
                <a:close/>
              </a:path>
            </a:pathLst>
          </a:custGeom>
        </p:spPr>
      </p:pic>
      <p:sp>
        <p:nvSpPr>
          <p:cNvPr id="20" name="Content Placeholder 19">
            <a:extLst>
              <a:ext uri="{FF2B5EF4-FFF2-40B4-BE49-F238E27FC236}">
                <a16:creationId xmlns:a16="http://schemas.microsoft.com/office/drawing/2014/main" id="{4EE25D00-5F6D-5C07-BBED-46C82E6EDD23}"/>
              </a:ext>
            </a:extLst>
          </p:cNvPr>
          <p:cNvSpPr>
            <a:spLocks noGrp="1"/>
          </p:cNvSpPr>
          <p:nvPr>
            <p:ph idx="1"/>
          </p:nvPr>
        </p:nvSpPr>
        <p:spPr>
          <a:xfrm>
            <a:off x="6201410" y="2677306"/>
            <a:ext cx="5437187" cy="3415519"/>
          </a:xfrm>
        </p:spPr>
        <p:txBody>
          <a:bodyPr anchor="t">
            <a:normAutofit/>
          </a:bodyPr>
          <a:lstStyle/>
          <a:p>
            <a:r>
              <a:rPr lang="en-US" dirty="0"/>
              <a:t>BNB is 4</a:t>
            </a:r>
            <a:r>
              <a:rPr lang="en-US" baseline="30000" dirty="0"/>
              <a:t>th</a:t>
            </a:r>
            <a:r>
              <a:rPr lang="en-US" dirty="0"/>
              <a:t> in market cap (but the 3</a:t>
            </a:r>
            <a:r>
              <a:rPr lang="en-US" baseline="30000" dirty="0"/>
              <a:t>rd</a:t>
            </a:r>
            <a:r>
              <a:rPr lang="en-US" dirty="0"/>
              <a:t> overall crypto).</a:t>
            </a:r>
          </a:p>
          <a:p>
            <a:r>
              <a:rPr lang="en-US" dirty="0"/>
              <a:t>BNB’s fees are cheaper that Ethereum.</a:t>
            </a:r>
          </a:p>
          <a:p>
            <a:r>
              <a:rPr lang="en-US" dirty="0"/>
              <a:t>BNB is faster than Ethereum.</a:t>
            </a:r>
          </a:p>
          <a:p>
            <a:endParaRPr lang="en-US" dirty="0"/>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normAutofit fontScale="62500" lnSpcReduction="20000"/>
          </a:bodyPr>
          <a:lstStyle/>
          <a:p>
            <a:pPr>
              <a:spcAft>
                <a:spcPts val="600"/>
              </a:spcAft>
            </a:pPr>
            <a:r>
              <a:rPr lang="en-US" dirty="0"/>
              <a:t>Saturday April , 16, 2022</a:t>
            </a:r>
          </a:p>
          <a:p>
            <a:pPr>
              <a:spcAft>
                <a:spcPts val="600"/>
              </a:spcAft>
            </a:pPr>
            <a:endParaRPr lang="en-US" dirty="0"/>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6</a:t>
            </a:fld>
            <a:endParaRPr lang="en-US"/>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Freeform: Shape 4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0" name="Group 4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1" name="Freeform: Shape 5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Oval 5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6" name="Rectangle 5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Token Construction </a:t>
            </a:r>
          </a:p>
        </p:txBody>
      </p:sp>
      <p:pic>
        <p:nvPicPr>
          <p:cNvPr id="18" name="Picture Placeholder 17">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a:srcRect l="22621" r="21879" b="1"/>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58" name="Group 57">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59" name="Freeform: Shape 58">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59">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2" name="Oval 61">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lnSpc>
                <a:spcPct val="90000"/>
              </a:lnSpc>
              <a:spcAft>
                <a:spcPts val="600"/>
              </a:spcAft>
            </a:pPr>
            <a:r>
              <a:rPr lang="en-US" sz="500">
                <a:solidFill>
                  <a:schemeClr val="tx1">
                    <a:alpha val="80000"/>
                  </a:schemeClr>
                </a:solidFill>
              </a:rPr>
              <a:t>Saturday April , 16, 2022</a:t>
            </a:r>
          </a:p>
          <a:p>
            <a:pPr>
              <a:lnSpc>
                <a:spcPct val="90000"/>
              </a:lnSpc>
              <a:spcAft>
                <a:spcPts val="600"/>
              </a:spcAft>
            </a:pPr>
            <a:endParaRPr lang="en-US" sz="500">
              <a:solidFill>
                <a:schemeClr val="tx1">
                  <a:alpha val="80000"/>
                </a:schemeClr>
              </a:solidFill>
            </a:endParaRPr>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1" name="Freeform: Shape 2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Shape 2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6" name="Rectangle 2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549275"/>
            <a:ext cx="4500562" cy="1562959"/>
          </a:xfrm>
        </p:spPr>
        <p:txBody>
          <a:bodyPr vert="horz" wrap="square" lIns="0" tIns="0" rIns="0" bIns="0" rtlCol="0" anchor="t" anchorCtr="0">
            <a:normAutofit/>
          </a:bodyPr>
          <a:lstStyle/>
          <a:p>
            <a:pPr>
              <a:lnSpc>
                <a:spcPct val="100000"/>
              </a:lnSpc>
            </a:pPr>
            <a:r>
              <a:rPr lang="en-US" dirty="0"/>
              <a:t>Contract DNA</a:t>
            </a:r>
            <a:endParaRPr lang="en-US"/>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267325" y="549275"/>
            <a:ext cx="6373813" cy="1562959"/>
          </a:xfrm>
        </p:spPr>
        <p:txBody>
          <a:bodyPr vert="horz" wrap="square" lIns="0" tIns="0" rIns="0" bIns="0" rtlCol="0" anchor="t">
            <a:normAutofit/>
          </a:bodyPr>
          <a:lstStyle/>
          <a:p>
            <a:pPr marL="342900">
              <a:lnSpc>
                <a:spcPct val="100000"/>
              </a:lnSpc>
              <a:buFont typeface="Arial" panose="020B0604020202020204" pitchFamily="34" charset="0"/>
              <a:buChar char="•"/>
            </a:pPr>
            <a:r>
              <a:rPr lang="en-US" sz="1600" b="0" i="0">
                <a:effectLst/>
              </a:rPr>
              <a:t>3% fee auto add to the liquidity pool to locked forever when selling</a:t>
            </a:r>
            <a:endParaRPr lang="en-US" sz="1600"/>
          </a:p>
          <a:p>
            <a:pPr marL="342900">
              <a:lnSpc>
                <a:spcPct val="100000"/>
              </a:lnSpc>
              <a:buFont typeface="Arial" panose="020B0604020202020204" pitchFamily="34" charset="0"/>
              <a:buChar char="•"/>
            </a:pPr>
            <a:r>
              <a:rPr lang="en-US" sz="1600" b="0" i="0">
                <a:effectLst/>
              </a:rPr>
              <a:t>2% fee auto distribute to all holders</a:t>
            </a:r>
          </a:p>
          <a:p>
            <a:pPr marL="342900">
              <a:lnSpc>
                <a:spcPct val="100000"/>
              </a:lnSpc>
              <a:buFont typeface="Arial" panose="020B0604020202020204" pitchFamily="34" charset="0"/>
              <a:buChar char="•"/>
            </a:pPr>
            <a:r>
              <a:rPr lang="en-US" sz="1600"/>
              <a:t>KFT Token will deflate itself in supply w/every transaction &amp; 50% of the supply is burnt from start</a:t>
            </a:r>
            <a:endParaRPr lang="en-US" sz="1600" b="0" i="0">
              <a:effectLst/>
            </a:endParaRPr>
          </a:p>
          <a:p>
            <a:pPr marL="342900">
              <a:lnSpc>
                <a:spcPct val="100000"/>
              </a:lnSpc>
              <a:buFont typeface="Arial" panose="020B0604020202020204" pitchFamily="34" charset="0"/>
              <a:buChar char="•"/>
            </a:pPr>
            <a:endParaRPr lang="en-US" sz="1600" b="0" i="0">
              <a:effectLst/>
            </a:endParaRPr>
          </a:p>
          <a:p>
            <a:pPr marL="342900">
              <a:lnSpc>
                <a:spcPct val="100000"/>
              </a:lnSpc>
              <a:buFont typeface="Arial" panose="020B0604020202020204" pitchFamily="34" charset="0"/>
              <a:buChar char="•"/>
            </a:pPr>
            <a:endParaRPr lang="en-US" sz="1600" b="0" i="0">
              <a:effectLst/>
            </a:endParaRPr>
          </a:p>
          <a:p>
            <a:pPr marL="342900">
              <a:lnSpc>
                <a:spcPct val="100000"/>
              </a:lnSpc>
              <a:buFont typeface="Arial" panose="020B0604020202020204" pitchFamily="34" charset="0"/>
              <a:buChar char="•"/>
            </a:pPr>
            <a:endParaRPr lang="en-US" sz="1600"/>
          </a:p>
          <a:p>
            <a:pPr marL="342900">
              <a:lnSpc>
                <a:spcPct val="100000"/>
              </a:lnSpc>
              <a:buFont typeface="Arial" panose="020B0604020202020204" pitchFamily="34" charset="0"/>
              <a:buChar char="•"/>
            </a:pPr>
            <a:endParaRPr lang="en-US" sz="1600"/>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tretch/>
        </p:blipFill>
        <p:spPr>
          <a:xfrm>
            <a:off x="550862" y="2750338"/>
            <a:ext cx="3565526" cy="3565526"/>
          </a:xfrm>
          <a:custGeom>
            <a:avLst/>
            <a:gdLst/>
            <a:ahLst/>
            <a:cxnLst/>
            <a:rect l="l" t="t" r="r" b="b"/>
            <a:pathLst>
              <a:path w="4064400" h="3647503">
                <a:moveTo>
                  <a:pt x="0" y="0"/>
                </a:moveTo>
                <a:lnTo>
                  <a:pt x="4064400" y="0"/>
                </a:lnTo>
                <a:lnTo>
                  <a:pt x="4064400" y="3647503"/>
                </a:lnTo>
                <a:lnTo>
                  <a:pt x="0" y="3647503"/>
                </a:lnTo>
                <a:close/>
              </a:path>
            </a:pathLst>
          </a:custGeom>
        </p:spPr>
      </p:pic>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tretch/>
        </p:blipFill>
        <p:spPr>
          <a:xfrm>
            <a:off x="4295774" y="2750337"/>
            <a:ext cx="3565527" cy="3565527"/>
          </a:xfrm>
          <a:custGeom>
            <a:avLst/>
            <a:gdLst/>
            <a:ahLst/>
            <a:cxnLst/>
            <a:rect l="l" t="t" r="r" b="b"/>
            <a:pathLst>
              <a:path w="4064400" h="3647503">
                <a:moveTo>
                  <a:pt x="0" y="0"/>
                </a:moveTo>
                <a:lnTo>
                  <a:pt x="4064400" y="0"/>
                </a:lnTo>
                <a:lnTo>
                  <a:pt x="4064400" y="3647503"/>
                </a:lnTo>
                <a:lnTo>
                  <a:pt x="0" y="3647503"/>
                </a:lnTo>
                <a:close/>
              </a:path>
            </a:pathLst>
          </a:custGeo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tretch/>
        </p:blipFill>
        <p:spPr>
          <a:xfrm>
            <a:off x="8075614" y="2740730"/>
            <a:ext cx="3565524" cy="3575134"/>
          </a:xfrm>
          <a:custGeom>
            <a:avLst/>
            <a:gdLst/>
            <a:ahLst/>
            <a:cxnLst/>
            <a:rect l="l" t="t" r="r" b="b"/>
            <a:pathLst>
              <a:path w="4064400" h="3647503">
                <a:moveTo>
                  <a:pt x="0" y="0"/>
                </a:moveTo>
                <a:lnTo>
                  <a:pt x="4064400" y="0"/>
                </a:lnTo>
                <a:lnTo>
                  <a:pt x="4064400" y="3647503"/>
                </a:lnTo>
                <a:lnTo>
                  <a:pt x="0" y="3647503"/>
                </a:lnTo>
                <a:close/>
              </a:path>
            </a:pathLst>
          </a:custGeo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Saturday April , 16, 2022</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endParaRPr lang="en-US" sz="1000" kern="1200">
              <a:solidFill>
                <a:schemeClr val="tx1">
                  <a:alpha val="80000"/>
                </a:schemeClr>
              </a:solidFill>
              <a:latin typeface="+mn-lt"/>
              <a:ea typeface="+mn-ea"/>
              <a:cs typeface="+mn-cs"/>
            </a:endParaRP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2313234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2" name="Freeform: Shape 5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Freeform: Shape 5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57" name="Rectangle 5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1372F-42F5-49C9-B355-6C57E34EF733}"/>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r>
              <a:rPr lang="en-US" sz="4800"/>
              <a:t>Binance</a:t>
            </a:r>
            <a:r>
              <a:rPr lang="en-US" sz="4800" dirty="0"/>
              <a:t> Smart Chain RPC</a:t>
            </a:r>
            <a:endParaRPr lang="en-US" sz="4800"/>
          </a:p>
        </p:txBody>
      </p:sp>
      <p:grpSp>
        <p:nvGrpSpPr>
          <p:cNvPr id="59" name="Group 58">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60"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4" name="Oval 63">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Content Placeholder 31">
            <a:extLst>
              <a:ext uri="{FF2B5EF4-FFF2-40B4-BE49-F238E27FC236}">
                <a16:creationId xmlns:a16="http://schemas.microsoft.com/office/drawing/2014/main" id="{7E026AFE-3684-78A6-9A78-922CC14FF22D}"/>
              </a:ext>
            </a:extLst>
          </p:cNvPr>
          <p:cNvSpPr>
            <a:spLocks noGrp="1"/>
          </p:cNvSpPr>
          <p:nvPr>
            <p:ph sz="quarter" idx="15"/>
          </p:nvPr>
        </p:nvSpPr>
        <p:spPr>
          <a:xfrm>
            <a:off x="550863" y="2677306"/>
            <a:ext cx="3565525" cy="3415519"/>
          </a:xfrm>
        </p:spPr>
        <p:txBody>
          <a:bodyPr vert="horz" wrap="square" lIns="0" tIns="0" rIns="0" bIns="0" rtlCol="0" anchor="t">
            <a:normAutofit/>
          </a:bodyPr>
          <a:lstStyle/>
          <a:p>
            <a:pPr>
              <a:lnSpc>
                <a:spcPct val="100000"/>
              </a:lnSpc>
              <a:buFont typeface="Arial" panose="020B0604020202020204" pitchFamily="34" charset="0"/>
              <a:buChar char="•"/>
            </a:pPr>
            <a:r>
              <a:rPr lang="en-US" sz="1200" b="1" i="0">
                <a:effectLst/>
              </a:rPr>
              <a:t>Custom RPC Instructions</a:t>
            </a:r>
          </a:p>
          <a:p>
            <a:pPr>
              <a:lnSpc>
                <a:spcPct val="100000"/>
              </a:lnSpc>
              <a:buFont typeface="Arial" panose="020B0604020202020204" pitchFamily="34" charset="0"/>
              <a:buChar char="•"/>
            </a:pPr>
            <a:r>
              <a:rPr lang="en-US" sz="1200" b="0" i="0">
                <a:effectLst/>
              </a:rPr>
              <a:t>Network Name: BSC Testnet</a:t>
            </a:r>
          </a:p>
          <a:p>
            <a:pPr>
              <a:lnSpc>
                <a:spcPct val="100000"/>
              </a:lnSpc>
              <a:buFont typeface="Arial" panose="020B0604020202020204" pitchFamily="34" charset="0"/>
              <a:buChar char="•"/>
            </a:pPr>
            <a:r>
              <a:rPr lang="en-US" sz="1200" b="0" i="0">
                <a:effectLst/>
              </a:rPr>
              <a:t>New RPC URL : </a:t>
            </a:r>
            <a:r>
              <a:rPr lang="en-US" sz="1200" b="0" i="0" u="none" strike="noStrike">
                <a:effectLst/>
                <a:hlinkClick r:id="rId2"/>
              </a:rPr>
              <a:t>https://data-seed-prebsc-1-s1.binance.org:8545/</a:t>
            </a:r>
            <a:r>
              <a:rPr lang="en-US" sz="1200" b="0" i="0">
                <a:effectLst/>
              </a:rPr>
              <a:t> Currency Symbol : tBNB</a:t>
            </a:r>
          </a:p>
          <a:p>
            <a:pPr>
              <a:lnSpc>
                <a:spcPct val="100000"/>
              </a:lnSpc>
              <a:buFont typeface="Arial" panose="020B0604020202020204" pitchFamily="34" charset="0"/>
              <a:buChar char="•"/>
            </a:pPr>
            <a:r>
              <a:rPr lang="en-US" sz="1200" b="0" i="0">
                <a:effectLst/>
              </a:rPr>
              <a:t>Keffie Token Contract: 0xf0285718579DfF12A4353ABFedF5784ff0e61EBA</a:t>
            </a:r>
          </a:p>
          <a:p>
            <a:pPr>
              <a:lnSpc>
                <a:spcPct val="100000"/>
              </a:lnSpc>
              <a:buFont typeface="Arial" panose="020B0604020202020204" pitchFamily="34" charset="0"/>
              <a:buChar char="•"/>
            </a:pPr>
            <a:r>
              <a:rPr lang="en-US" sz="1200" b="0" i="0">
                <a:effectLst/>
              </a:rPr>
              <a:t>Testnet Faucet: </a:t>
            </a:r>
            <a:r>
              <a:rPr lang="en-US" sz="1200" b="0" i="0" u="none" strike="noStrike">
                <a:effectLst/>
                <a:hlinkClick r:id="rId3"/>
              </a:rPr>
              <a:t>https://testnet.binance.org/faucet-smart</a:t>
            </a:r>
            <a:endParaRPr lang="en-US" sz="1200" b="0" i="0">
              <a:effectLst/>
            </a:endParaRPr>
          </a:p>
          <a:p>
            <a:pPr>
              <a:lnSpc>
                <a:spcPct val="100000"/>
              </a:lnSpc>
              <a:buFont typeface="Arial" panose="020B0604020202020204" pitchFamily="34" charset="0"/>
              <a:buChar char="•"/>
            </a:pPr>
            <a:r>
              <a:rPr lang="en-US" sz="1200" b="0" i="0">
                <a:effectLst/>
              </a:rPr>
              <a:t>Pancake Swap Testnet: </a:t>
            </a:r>
            <a:r>
              <a:rPr lang="en-US" sz="1200" b="0" i="0" u="none" strike="noStrike">
                <a:effectLst/>
                <a:hlinkClick r:id="rId4"/>
              </a:rPr>
              <a:t>https://pancake.kiemtienonline360.com/#/swap</a:t>
            </a:r>
            <a:endParaRPr lang="en-US" sz="1200" b="0" i="0">
              <a:effectLst/>
            </a:endParaRPr>
          </a:p>
          <a:p>
            <a:pPr>
              <a:lnSpc>
                <a:spcPct val="100000"/>
              </a:lnSpc>
              <a:buFont typeface="Arial" panose="020B0604020202020204" pitchFamily="34" charset="0"/>
              <a:buChar char="•"/>
            </a:pPr>
            <a:endParaRPr lang="en-US" sz="1200"/>
          </a:p>
        </p:txBody>
      </p:sp>
      <p:pic>
        <p:nvPicPr>
          <p:cNvPr id="9" name="Content Placeholder 8" descr="Graphical user interface, application&#10;&#10;Description automatically generated">
            <a:extLst>
              <a:ext uri="{FF2B5EF4-FFF2-40B4-BE49-F238E27FC236}">
                <a16:creationId xmlns:a16="http://schemas.microsoft.com/office/drawing/2014/main" id="{3A02525D-3283-4692-A5E2-D21700D3FADC}"/>
              </a:ext>
            </a:extLst>
          </p:cNvPr>
          <p:cNvPicPr>
            <a:picLocks noChangeAspect="1"/>
          </p:cNvPicPr>
          <p:nvPr/>
        </p:nvPicPr>
        <p:blipFill>
          <a:blip r:embed="rId5"/>
          <a:stretch>
            <a:fillRect/>
          </a:stretch>
        </p:blipFill>
        <p:spPr>
          <a:xfrm>
            <a:off x="4550900" y="876515"/>
            <a:ext cx="7090237" cy="5104970"/>
          </a:xfrm>
          <a:custGeom>
            <a:avLst/>
            <a:gdLst/>
            <a:ahLst/>
            <a:cxnLst/>
            <a:rect l="l" t="t" r="r" b="b"/>
            <a:pathLst>
              <a:path w="7090237" h="5759451">
                <a:moveTo>
                  <a:pt x="0" y="0"/>
                </a:moveTo>
                <a:lnTo>
                  <a:pt x="7090237" y="0"/>
                </a:lnTo>
                <a:lnTo>
                  <a:pt x="7090237" y="5759451"/>
                </a:lnTo>
                <a:lnTo>
                  <a:pt x="0" y="5759451"/>
                </a:lnTo>
                <a:close/>
              </a:path>
            </a:pathLst>
          </a:custGeom>
        </p:spPr>
      </p:pic>
      <p:sp>
        <p:nvSpPr>
          <p:cNvPr id="5" name="Date Placeholder 4">
            <a:extLst>
              <a:ext uri="{FF2B5EF4-FFF2-40B4-BE49-F238E27FC236}">
                <a16:creationId xmlns:a16="http://schemas.microsoft.com/office/drawing/2014/main" id="{5BCF54F1-2CDC-4284-A866-023AE80FD1B9}"/>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t>Saturday April , 16, 2022</a:t>
            </a:r>
          </a:p>
        </p:txBody>
      </p:sp>
      <p:sp>
        <p:nvSpPr>
          <p:cNvPr id="6" name="Footer Placeholder 5">
            <a:extLst>
              <a:ext uri="{FF2B5EF4-FFF2-40B4-BE49-F238E27FC236}">
                <a16:creationId xmlns:a16="http://schemas.microsoft.com/office/drawing/2014/main" id="{FB9CE624-3EAB-4F77-B784-BE8B640551FC}"/>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7" name="Slide Number Placeholder 6">
            <a:extLst>
              <a:ext uri="{FF2B5EF4-FFF2-40B4-BE49-F238E27FC236}">
                <a16:creationId xmlns:a16="http://schemas.microsoft.com/office/drawing/2014/main" id="{45DD7A34-3F81-4C38-938D-6277F5A3256C}"/>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Tree>
    <p:extLst>
      <p:ext uri="{BB962C8B-B14F-4D97-AF65-F5344CB8AC3E}">
        <p14:creationId xmlns:p14="http://schemas.microsoft.com/office/powerpoint/2010/main" val="68403348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{EC2E3F57-614C-432D-AF5C-9EEFC7BC24EA}tf33713516_win32</Template>
  <TotalTime>2624</TotalTime>
  <Words>539</Words>
  <Application>Microsoft Office PowerPoint</Application>
  <PresentationFormat>Widescreen</PresentationFormat>
  <Paragraphs>75</Paragraphs>
  <Slides>11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Calibri</vt:lpstr>
      <vt:lpstr>Gill Sans MT</vt:lpstr>
      <vt:lpstr>Symbol</vt:lpstr>
      <vt:lpstr>Times New Roman</vt:lpstr>
      <vt:lpstr>Walbaum Display</vt:lpstr>
      <vt:lpstr>3DFloatVTI</vt:lpstr>
      <vt:lpstr>Keffie Token</vt:lpstr>
      <vt:lpstr>Introduction</vt:lpstr>
      <vt:lpstr>Timeline</vt:lpstr>
      <vt:lpstr>Solidity </vt:lpstr>
      <vt:lpstr>Binance Smartchain </vt:lpstr>
      <vt:lpstr>Table</vt:lpstr>
      <vt:lpstr>Token Construction </vt:lpstr>
      <vt:lpstr>Contract DNA</vt:lpstr>
      <vt:lpstr>Binance Smart Chain RPC</vt:lpstr>
      <vt:lpstr>Smart Contract Testnet Deployment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Keffie Token</dc:title>
  <dc:creator>Ryan Keen</dc:creator>
  <cp:lastModifiedBy>Ryan Keen</cp:lastModifiedBy>
  <cp:revision>1</cp:revision>
  <dcterms:created xsi:type="dcterms:W3CDTF">2022-04-14T18:30:14Z</dcterms:created>
  <dcterms:modified xsi:type="dcterms:W3CDTF">2022-04-16T14:14:47Z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