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6858000" cy="9144000"/>
  <p:embeddedFontLst>
    <p:embeddedFont>
      <p:font typeface="Roboto Serif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2" roundtripDataSignature="AMtx7mgKCIC95wO3tN7B7FfSXWEGZAj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44CC39-CF90-4414-9E02-666D9E19F550}">
  <a:tblStyle styleId="{AA44CC39-CF90-4414-9E02-666D9E19F5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erif-bold.fntdata"/><Relationship Id="rId30" Type="http://schemas.openxmlformats.org/officeDocument/2006/relationships/font" Target="fonts/RobotoSerif-regular.fntdata"/><Relationship Id="rId11" Type="http://schemas.openxmlformats.org/officeDocument/2006/relationships/slide" Target="slides/slide5.xml"/><Relationship Id="rId33" Type="http://schemas.openxmlformats.org/officeDocument/2006/relationships/font" Target="fonts/RobotoSerif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Serif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887b727af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15887b727af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02ec6891e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602ec6891e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1602ec6891e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6362533bbf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6362533bbf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16362533bbf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6362533bb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6362533bb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6362533bb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602ec6891e_2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602ec6891e_2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1602ec6891e_2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6362533bb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16362533bb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16362533bbf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77a664e9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177a664e9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177a664e9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887b727af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5887b727af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5887b727af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87cf57bd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87cf57bd6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g187cf57bd6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87cf57bd63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187cf57bd63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187cf57bd63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87cf57bd6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187cf57bd6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g187cf57bd6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362533bb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6362533bb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16362533bb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602ec6891e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602ec6891e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602ec6891e_2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09bf8d64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609bf8d64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1609bf8d64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02ec6891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602ec6891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602ec6891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5887b727af_2_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7" name="Google Shape;17;g15887b727af_2_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8" name="Google Shape;18;g15887b727af_2_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887b727af_2_63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g15887b727af_2_63"/>
          <p:cNvSpPr txBox="1"/>
          <p:nvPr>
            <p:ph idx="1" type="body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75" name="Google Shape;75;g15887b727af_2_63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6" name="Google Shape;76;g15887b727af_2_63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7" name="Google Shape;77;g15887b727af_2_63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887b727af_2_69"/>
          <p:cNvSpPr txBox="1"/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g15887b727af_2_69"/>
          <p:cNvSpPr txBox="1"/>
          <p:nvPr>
            <p:ph idx="1" type="body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81" name="Google Shape;81;g15887b727af_2_6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2" name="Google Shape;82;g15887b727af_2_6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g15887b727af_2_6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269240" y="90725"/>
            <a:ext cx="10780678" cy="681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4516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0" y="772160"/>
            <a:ext cx="12192000" cy="0"/>
          </a:xfrm>
          <a:prstGeom prst="straightConnector1">
            <a:avLst/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3" name="Google Shape;93;p14"/>
          <p:cNvGrpSpPr/>
          <p:nvPr/>
        </p:nvGrpSpPr>
        <p:grpSpPr>
          <a:xfrm>
            <a:off x="-95927" y="6614893"/>
            <a:ext cx="806577" cy="348121"/>
            <a:chOff x="618970" y="6019573"/>
            <a:chExt cx="936900" cy="561847"/>
          </a:xfrm>
        </p:grpSpPr>
        <p:sp>
          <p:nvSpPr>
            <p:cNvPr id="94" name="Google Shape;94;p14"/>
            <p:cNvSpPr/>
            <p:nvPr/>
          </p:nvSpPr>
          <p:spPr>
            <a:xfrm>
              <a:off x="675860" y="6019573"/>
              <a:ext cx="873900" cy="4371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618970" y="6070520"/>
              <a:ext cx="936900" cy="51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AI-5</a:t>
              </a:r>
              <a:endPara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14"/>
          <p:cNvSpPr txBox="1"/>
          <p:nvPr/>
        </p:nvSpPr>
        <p:spPr>
          <a:xfrm>
            <a:off x="4522575" y="663506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Protopapas, Jayaram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11460410" y="63331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5887b727af_2_10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1" name="Google Shape;21;g15887b727af_2_10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g15887b727af_2_1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3" name="Google Shape;23;g15887b727af_2_1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4" name="Google Shape;24;g15887b727af_2_1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5887b727af_2_16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7" name="Google Shape;27;g15887b727af_2_16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28" name="Google Shape;28;g15887b727af_2_1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29" name="Google Shape;29;g15887b727af_2_1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0" name="Google Shape;30;g15887b727af_2_1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5887b727af_2_22"/>
          <p:cNvSpPr txBox="1"/>
          <p:nvPr>
            <p:ph type="title"/>
          </p:nvPr>
        </p:nvSpPr>
        <p:spPr>
          <a:xfrm>
            <a:off x="481542" y="2937933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3" name="Google Shape;33;g15887b727af_2_22"/>
          <p:cNvSpPr txBox="1"/>
          <p:nvPr>
            <p:ph idx="1" type="body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g15887b727af_2_2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5" name="Google Shape;35;g15887b727af_2_2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6" name="Google Shape;36;g15887b727af_2_2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887b727af_2_28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39" name="Google Shape;39;g15887b727af_2_28"/>
          <p:cNvSpPr txBox="1"/>
          <p:nvPr>
            <p:ph idx="1" type="body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11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g15887b727af_2_28"/>
          <p:cNvSpPr txBox="1"/>
          <p:nvPr>
            <p:ph idx="2" type="body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11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1" name="Google Shape;41;g15887b727af_2_28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2" name="Google Shape;42;g15887b727af_2_28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3" name="Google Shape;43;g15887b727af_2_28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5887b727af_2_35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46" name="Google Shape;46;g15887b727af_2_35"/>
          <p:cNvSpPr txBox="1"/>
          <p:nvPr>
            <p:ph idx="1" type="body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47" name="Google Shape;47;g15887b727af_2_35"/>
          <p:cNvSpPr txBox="1"/>
          <p:nvPr>
            <p:ph idx="2" type="body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11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48" name="Google Shape;48;g15887b727af_2_35"/>
          <p:cNvSpPr txBox="1"/>
          <p:nvPr>
            <p:ph idx="3" type="body"/>
          </p:nvPr>
        </p:nvSpPr>
        <p:spPr>
          <a:xfrm>
            <a:off x="3096683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9pPr>
          </a:lstStyle>
          <a:p/>
        </p:txBody>
      </p:sp>
      <p:sp>
        <p:nvSpPr>
          <p:cNvPr id="49" name="Google Shape;49;g15887b727af_2_35"/>
          <p:cNvSpPr txBox="1"/>
          <p:nvPr>
            <p:ph idx="4" type="body"/>
          </p:nvPr>
        </p:nvSpPr>
        <p:spPr>
          <a:xfrm>
            <a:off x="3096683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11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50" name="Google Shape;50;g15887b727af_2_35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1" name="Google Shape;51;g15887b727af_2_35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2" name="Google Shape;52;g15887b727af_2_35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887b727af_2_44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5" name="Google Shape;55;g15887b727af_2_44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6" name="Google Shape;56;g15887b727af_2_44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7" name="Google Shape;57;g15887b727af_2_44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87b727af_2_49"/>
          <p:cNvSpPr txBox="1"/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0" name="Google Shape;60;g15887b727af_2_49"/>
          <p:cNvSpPr txBox="1"/>
          <p:nvPr>
            <p:ph idx="1" type="body"/>
          </p:nvPr>
        </p:nvSpPr>
        <p:spPr>
          <a:xfrm>
            <a:off x="2383367" y="182033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92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/>
            </a:lvl2pPr>
            <a:lvl3pPr indent="-3302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11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61" name="Google Shape;61;g15887b727af_2_49"/>
          <p:cNvSpPr txBox="1"/>
          <p:nvPr>
            <p:ph idx="2" type="body"/>
          </p:nvPr>
        </p:nvSpPr>
        <p:spPr>
          <a:xfrm>
            <a:off x="304800" y="956733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2" name="Google Shape;62;g15887b727af_2_4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3" name="Google Shape;63;g15887b727af_2_4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4" name="Google Shape;64;g15887b727af_2_4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887b727af_2_56"/>
          <p:cNvSpPr txBox="1"/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0475" lIns="60950" spcFirstLastPara="1" rIns="60950" wrap="square" tIns="3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b="1" sz="1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7" name="Google Shape;67;g15887b727af_2_56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g15887b727af_2_56"/>
          <p:cNvSpPr txBox="1"/>
          <p:nvPr>
            <p:ph idx="1" type="body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9" name="Google Shape;69;g15887b727af_2_5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0" name="Google Shape;70;g15887b727af_2_5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1" name="Google Shape;71;g15887b727af_2_5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5887b727af_2_0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  <a:defRPr b="0" i="0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5887b727af_2_0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0475" lIns="60950" spcFirstLastPara="1" rIns="60950" wrap="square" tIns="304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2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»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15887b727af_2_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g15887b727af_2_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15887b727af_2_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30475" lIns="60950" spcFirstLastPara="1" rIns="60950" wrap="square" tIns="3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figma.com/proto/LeBsgUYtrrA8SeVPJtYGtG/fine-spine-v2?node-id=2%3A42&amp;scaling=min-zoom&amp;page-id=0%3A1&amp;starting-point-node-id=1%3A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fileinfo.com/extension/dcm" TargetMode="External"/><Relationship Id="rId4" Type="http://schemas.openxmlformats.org/officeDocument/2006/relationships/hyperlink" Target="https://brainder.org/2012/09/23/the-nifti-file-format/" TargetMode="External"/><Relationship Id="rId5" Type="http://schemas.openxmlformats.org/officeDocument/2006/relationships/hyperlink" Target="https://nipy.org/nibabel/nibabel_images.html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://drive.google.com/file/d/1Yhxc5cHx5_xFSHRpqy24gt3fQoVC0YBn/view" TargetMode="External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15887b727af_2_75"/>
          <p:cNvCxnSpPr/>
          <p:nvPr/>
        </p:nvCxnSpPr>
        <p:spPr>
          <a:xfrm rot="895">
            <a:off x="0" y="5342790"/>
            <a:ext cx="1219200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15887b727af_2_75"/>
          <p:cNvCxnSpPr/>
          <p:nvPr/>
        </p:nvCxnSpPr>
        <p:spPr>
          <a:xfrm rot="5400000">
            <a:off x="7879771" y="3425825"/>
            <a:ext cx="6858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5" name="Google Shape;105;g15887b727af_2_75"/>
          <p:cNvGrpSpPr/>
          <p:nvPr/>
        </p:nvGrpSpPr>
        <p:grpSpPr>
          <a:xfrm>
            <a:off x="685800" y="1601056"/>
            <a:ext cx="5523450" cy="3058009"/>
            <a:chOff x="0" y="-304800"/>
            <a:chExt cx="11046900" cy="6116017"/>
          </a:xfrm>
        </p:grpSpPr>
        <p:sp>
          <p:nvSpPr>
            <p:cNvPr id="106" name="Google Shape;106;g15887b727af_2_75"/>
            <p:cNvSpPr txBox="1"/>
            <p:nvPr/>
          </p:nvSpPr>
          <p:spPr>
            <a:xfrm>
              <a:off x="0" y="-304800"/>
              <a:ext cx="11046900" cy="55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4400"/>
                <a:buFont typeface="Arial"/>
                <a:buNone/>
              </a:pPr>
              <a:r>
                <a:rPr b="0" i="0" lang="en-US" sz="6000" u="none" cap="none" strike="noStrike">
                  <a:solidFill>
                    <a:srgbClr val="3F3F3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Cervical Spine Fracture Detection</a:t>
              </a:r>
              <a:endParaRPr b="0" i="0" sz="6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" name="Google Shape;107;g15887b727af_2_75"/>
            <p:cNvSpPr txBox="1"/>
            <p:nvPr/>
          </p:nvSpPr>
          <p:spPr>
            <a:xfrm>
              <a:off x="0" y="5534017"/>
              <a:ext cx="110469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g15887b727af_2_75"/>
          <p:cNvSpPr txBox="1"/>
          <p:nvPr/>
        </p:nvSpPr>
        <p:spPr>
          <a:xfrm>
            <a:off x="530675" y="5646975"/>
            <a:ext cx="996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Team FineSpine : Himanshu, Aayush, Saurabh </a:t>
            </a:r>
            <a:endParaRPr b="0" i="0" sz="2400" u="none" cap="none" strike="noStrike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9" name="Google Shape;109;g15887b727af_2_75"/>
          <p:cNvSpPr/>
          <p:nvPr/>
        </p:nvSpPr>
        <p:spPr>
          <a:xfrm>
            <a:off x="6815255" y="1282147"/>
            <a:ext cx="4493524" cy="4062232"/>
          </a:xfrm>
          <a:custGeom>
            <a:rect b="b" l="l" r="r" t="t"/>
            <a:pathLst>
              <a:path extrusionOk="0" h="5741670" w="6351270">
                <a:moveTo>
                  <a:pt x="0" y="542290"/>
                </a:moveTo>
                <a:lnTo>
                  <a:pt x="0" y="2392680"/>
                </a:lnTo>
                <a:cubicBezTo>
                  <a:pt x="0" y="2691130"/>
                  <a:pt x="242570" y="2933700"/>
                  <a:pt x="542290" y="2933700"/>
                </a:cubicBezTo>
                <a:lnTo>
                  <a:pt x="1148080" y="2933700"/>
                </a:lnTo>
                <a:cubicBezTo>
                  <a:pt x="1447800" y="2933700"/>
                  <a:pt x="1690370" y="3176270"/>
                  <a:pt x="1690370" y="3475990"/>
                </a:cubicBezTo>
                <a:lnTo>
                  <a:pt x="1690370" y="5199380"/>
                </a:lnTo>
                <a:cubicBezTo>
                  <a:pt x="1690370" y="5499100"/>
                  <a:pt x="1932940" y="5741670"/>
                  <a:pt x="2232660" y="5741670"/>
                </a:cubicBezTo>
                <a:lnTo>
                  <a:pt x="3599180" y="5741670"/>
                </a:lnTo>
                <a:cubicBezTo>
                  <a:pt x="3735070" y="5741670"/>
                  <a:pt x="3867150" y="5689600"/>
                  <a:pt x="3967480" y="5598161"/>
                </a:cubicBezTo>
                <a:lnTo>
                  <a:pt x="6177280" y="3553461"/>
                </a:lnTo>
                <a:cubicBezTo>
                  <a:pt x="6287770" y="3450591"/>
                  <a:pt x="6351270" y="3307081"/>
                  <a:pt x="6351270" y="3155951"/>
                </a:cubicBezTo>
                <a:lnTo>
                  <a:pt x="6351270" y="542290"/>
                </a:lnTo>
                <a:cubicBezTo>
                  <a:pt x="6350000" y="242570"/>
                  <a:pt x="6107430" y="0"/>
                  <a:pt x="5807710" y="0"/>
                </a:cubicBezTo>
                <a:lnTo>
                  <a:pt x="542290" y="0"/>
                </a:lnTo>
                <a:cubicBezTo>
                  <a:pt x="242570" y="0"/>
                  <a:pt x="0" y="242570"/>
                  <a:pt x="0" y="54229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919" l="0" r="0" t="-13919"/>
            </a:stretch>
          </a:blipFill>
          <a:ln>
            <a:noFill/>
          </a:ln>
        </p:spPr>
        <p:txBody>
          <a:bodyPr anchorCtr="0" anchor="ctr" bIns="60950" lIns="60950" spcFirstLastPara="1" rIns="6095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02ec6891e_2_12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204" name="Google Shape;204;g1602ec6891e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250" y="969575"/>
            <a:ext cx="8773878" cy="320601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1602ec6891e_2_12"/>
          <p:cNvSpPr txBox="1"/>
          <p:nvPr/>
        </p:nvSpPr>
        <p:spPr>
          <a:xfrm>
            <a:off x="375975" y="4321075"/>
            <a:ext cx="9384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only given bounding boxes for a subset of the data. In particular, only 12% of patients in the train set have any bounding box measurements.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information is useful in telling us exactly where the fractures have occured.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362533bbf_0_1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Fracture Detection</a:t>
            </a:r>
            <a:endParaRPr/>
          </a:p>
        </p:txBody>
      </p:sp>
      <p:sp>
        <p:nvSpPr>
          <p:cNvPr id="212" name="Google Shape;212;g16362533bbf_0_11"/>
          <p:cNvSpPr txBox="1"/>
          <p:nvPr/>
        </p:nvSpPr>
        <p:spPr>
          <a:xfrm>
            <a:off x="2846925" y="1947900"/>
            <a:ext cx="6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213;g16362533bbf_0_11"/>
          <p:cNvGraphicFramePr/>
          <p:nvPr/>
        </p:nvGraphicFramePr>
        <p:xfrm>
          <a:off x="883350" y="10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{AA44CC39-CF90-4414-9E02-666D9E19F550}</a:tableStyleId>
              </a:tblPr>
              <a:tblGrid>
                <a:gridCol w="1005850"/>
                <a:gridCol w="5913100"/>
                <a:gridCol w="34594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Sr. No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Validation Accuracy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Exception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60%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Resnet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EfficientNet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52.8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ConvNet model v1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61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ConvNet model v2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47.6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AlexNet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47.6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4" name="Google Shape;214;g16362533bbf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075" y="3990970"/>
            <a:ext cx="4853146" cy="275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6362533bbf_2_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GradCam &amp; Smooth Grad</a:t>
            </a:r>
            <a:endParaRPr/>
          </a:p>
        </p:txBody>
      </p:sp>
      <p:sp>
        <p:nvSpPr>
          <p:cNvPr id="221" name="Google Shape;221;g16362533bbf_2_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2" name="Google Shape;222;g16362533bbf_2_0"/>
          <p:cNvPicPr preferRelativeResize="0"/>
          <p:nvPr/>
        </p:nvPicPr>
        <p:blipFill rotWithShape="1">
          <a:blip r:embed="rId3">
            <a:alphaModFix/>
          </a:blip>
          <a:srcRect b="0" l="0" r="0" t="46377"/>
          <a:stretch/>
        </p:blipFill>
        <p:spPr>
          <a:xfrm>
            <a:off x="3037975" y="1112900"/>
            <a:ext cx="5760124" cy="51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602ec6891e_2_29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Fracture Identification</a:t>
            </a:r>
            <a:endParaRPr/>
          </a:p>
        </p:txBody>
      </p:sp>
      <p:sp>
        <p:nvSpPr>
          <p:cNvPr id="229" name="Google Shape;229;g1602ec6891e_2_29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0" name="Google Shape;230;g1602ec6891e_2_29"/>
          <p:cNvGraphicFramePr/>
          <p:nvPr/>
        </p:nvGraphicFramePr>
        <p:xfrm>
          <a:off x="883350" y="1023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{AA44CC39-CF90-4414-9E02-666D9E19F550}</a:tableStyleId>
              </a:tblPr>
              <a:tblGrid>
                <a:gridCol w="1005850"/>
                <a:gridCol w="5913100"/>
                <a:gridCol w="34594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Sr. No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Model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Validation Accuracy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Exception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Resnet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5.2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EfficientNet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7.6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ConvNet model v1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13.3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ConvNet model v2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12.9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6.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AlexNet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20.5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1" name="Google Shape;231;g1602ec6891e_2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0738" y="3965295"/>
            <a:ext cx="4977832" cy="2756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/>
        </p:nvSpPr>
        <p:spPr>
          <a:xfrm>
            <a:off x="153556" y="20160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Screenflow &amp; Wireframes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"/>
          <p:cNvGrpSpPr/>
          <p:nvPr/>
        </p:nvGrpSpPr>
        <p:grpSpPr>
          <a:xfrm>
            <a:off x="4273251" y="839906"/>
            <a:ext cx="2813807" cy="2382238"/>
            <a:chOff x="470582" y="1198503"/>
            <a:chExt cx="2490336" cy="2099822"/>
          </a:xfrm>
        </p:grpSpPr>
        <p:grpSp>
          <p:nvGrpSpPr>
            <p:cNvPr id="238" name="Google Shape;238;p1"/>
            <p:cNvGrpSpPr/>
            <p:nvPr/>
          </p:nvGrpSpPr>
          <p:grpSpPr>
            <a:xfrm>
              <a:off x="470582" y="1198503"/>
              <a:ext cx="2490336" cy="2099822"/>
              <a:chOff x="470582" y="1198503"/>
              <a:chExt cx="2490336" cy="2099822"/>
            </a:xfrm>
          </p:grpSpPr>
          <p:grpSp>
            <p:nvGrpSpPr>
              <p:cNvPr id="239" name="Google Shape;239;p1"/>
              <p:cNvGrpSpPr/>
              <p:nvPr/>
            </p:nvGrpSpPr>
            <p:grpSpPr>
              <a:xfrm>
                <a:off x="470582" y="1198503"/>
                <a:ext cx="2490336" cy="2099822"/>
                <a:chOff x="1308750" y="2036825"/>
                <a:chExt cx="2487600" cy="2101500"/>
              </a:xfrm>
            </p:grpSpPr>
            <p:grpSp>
              <p:nvGrpSpPr>
                <p:cNvPr id="240" name="Google Shape;240;p1"/>
                <p:cNvGrpSpPr/>
                <p:nvPr/>
              </p:nvGrpSpPr>
              <p:grpSpPr>
                <a:xfrm>
                  <a:off x="1308750" y="2036825"/>
                  <a:ext cx="2487600" cy="338100"/>
                  <a:chOff x="1308750" y="2036825"/>
                  <a:chExt cx="2487600" cy="338100"/>
                </a:xfrm>
              </p:grpSpPr>
              <p:sp>
                <p:nvSpPr>
                  <p:cNvPr id="241" name="Google Shape;241;p1"/>
                  <p:cNvSpPr/>
                  <p:nvPr/>
                </p:nvSpPr>
                <p:spPr>
                  <a:xfrm>
                    <a:off x="1308750" y="2036825"/>
                    <a:ext cx="2487600" cy="3381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C2C2C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121900" lIns="121900" spcFirstLastPara="1" rIns="121900" wrap="square" tIns="1219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242" name="Google Shape;242;p1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1384950" y="2108675"/>
                    <a:ext cx="231525" cy="1944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243" name="Google Shape;243;p1"/>
                <p:cNvSpPr/>
                <p:nvPr/>
              </p:nvSpPr>
              <p:spPr>
                <a:xfrm>
                  <a:off x="1308750" y="2374925"/>
                  <a:ext cx="2487600" cy="1763400"/>
                </a:xfrm>
                <a:prstGeom prst="rect">
                  <a:avLst/>
                </a:prstGeom>
                <a:solidFill>
                  <a:srgbClr val="F2F2F2"/>
                </a:solidFill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4" name="Google Shape;244;p1"/>
              <p:cNvSpPr txBox="1"/>
              <p:nvPr/>
            </p:nvSpPr>
            <p:spPr>
              <a:xfrm>
                <a:off x="844000" y="1278825"/>
                <a:ext cx="1998900" cy="22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en-US" sz="13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FineSpine App</a:t>
                </a:r>
                <a:endParaRPr b="1" i="0" sz="13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5" name="Google Shape;245;p1"/>
            <p:cNvSpPr/>
            <p:nvPr/>
          </p:nvSpPr>
          <p:spPr>
            <a:xfrm>
              <a:off x="1260310" y="2673266"/>
              <a:ext cx="803400" cy="2079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UPLOAD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 txBox="1"/>
            <p:nvPr/>
          </p:nvSpPr>
          <p:spPr>
            <a:xfrm>
              <a:off x="764125" y="1651075"/>
              <a:ext cx="17994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Upload photos or zip file</a:t>
              </a:r>
              <a:endPara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1"/>
          <p:cNvGrpSpPr/>
          <p:nvPr/>
        </p:nvGrpSpPr>
        <p:grpSpPr>
          <a:xfrm>
            <a:off x="366217" y="1137091"/>
            <a:ext cx="2506173" cy="2109731"/>
            <a:chOff x="470582" y="1198503"/>
            <a:chExt cx="2490336" cy="2099822"/>
          </a:xfrm>
        </p:grpSpPr>
        <p:grpSp>
          <p:nvGrpSpPr>
            <p:cNvPr id="248" name="Google Shape;248;p1"/>
            <p:cNvGrpSpPr/>
            <p:nvPr/>
          </p:nvGrpSpPr>
          <p:grpSpPr>
            <a:xfrm>
              <a:off x="470582" y="1198503"/>
              <a:ext cx="2490336" cy="2099822"/>
              <a:chOff x="1308750" y="2036825"/>
              <a:chExt cx="2487600" cy="2101500"/>
            </a:xfrm>
          </p:grpSpPr>
          <p:grpSp>
            <p:nvGrpSpPr>
              <p:cNvPr id="249" name="Google Shape;249;p1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50" name="Google Shape;250;p1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51" name="Google Shape;251;p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52" name="Google Shape;252;p1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3" name="Google Shape;253;p1"/>
            <p:cNvSpPr txBox="1"/>
            <p:nvPr/>
          </p:nvSpPr>
          <p:spPr>
            <a:xfrm>
              <a:off x="844000" y="1278825"/>
              <a:ext cx="19989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FineSpine App</a:t>
              </a:r>
              <a:endParaRPr b="1" i="0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"/>
          <p:cNvSpPr/>
          <p:nvPr/>
        </p:nvSpPr>
        <p:spPr>
          <a:xfrm>
            <a:off x="923827" y="1910627"/>
            <a:ext cx="1360533" cy="459098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ADMIN LOGIN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 txBox="1"/>
          <p:nvPr/>
        </p:nvSpPr>
        <p:spPr>
          <a:xfrm>
            <a:off x="1062263" y="2619925"/>
            <a:ext cx="127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 LOGIN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923827" y="2543027"/>
            <a:ext cx="1360533" cy="437498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USER LOGIN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373811" y="1837092"/>
            <a:ext cx="540724" cy="540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"/>
          <p:cNvCxnSpPr>
            <a:endCxn id="243" idx="1"/>
          </p:cNvCxnSpPr>
          <p:nvPr/>
        </p:nvCxnSpPr>
        <p:spPr>
          <a:xfrm>
            <a:off x="2284251" y="2200458"/>
            <a:ext cx="1989000" cy="22200"/>
          </a:xfrm>
          <a:prstGeom prst="curvedConnector3">
            <a:avLst>
              <a:gd fmla="val 50001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59" name="Google Shape;259;p1"/>
          <p:cNvGrpSpPr/>
          <p:nvPr/>
        </p:nvGrpSpPr>
        <p:grpSpPr>
          <a:xfrm>
            <a:off x="1799726" y="3976527"/>
            <a:ext cx="2506173" cy="2114506"/>
            <a:chOff x="470582" y="1198503"/>
            <a:chExt cx="2490336" cy="2099822"/>
          </a:xfrm>
        </p:grpSpPr>
        <p:grpSp>
          <p:nvGrpSpPr>
            <p:cNvPr id="260" name="Google Shape;260;p1"/>
            <p:cNvGrpSpPr/>
            <p:nvPr/>
          </p:nvGrpSpPr>
          <p:grpSpPr>
            <a:xfrm>
              <a:off x="470582" y="1198503"/>
              <a:ext cx="2490336" cy="2099822"/>
              <a:chOff x="1308750" y="2036825"/>
              <a:chExt cx="2487600" cy="2101500"/>
            </a:xfrm>
          </p:grpSpPr>
          <p:grpSp>
            <p:nvGrpSpPr>
              <p:cNvPr id="261" name="Google Shape;261;p1"/>
              <p:cNvGrpSpPr/>
              <p:nvPr/>
            </p:nvGrpSpPr>
            <p:grpSpPr>
              <a:xfrm>
                <a:off x="1308750" y="2036825"/>
                <a:ext cx="2487600" cy="338100"/>
                <a:chOff x="1308750" y="2036825"/>
                <a:chExt cx="2487600" cy="338100"/>
              </a:xfrm>
            </p:grpSpPr>
            <p:sp>
              <p:nvSpPr>
                <p:cNvPr id="262" name="Google Shape;262;p1"/>
                <p:cNvSpPr/>
                <p:nvPr/>
              </p:nvSpPr>
              <p:spPr>
                <a:xfrm>
                  <a:off x="1308750" y="2036825"/>
                  <a:ext cx="2487600" cy="338100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63" name="Google Shape;263;p1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384950" y="2108675"/>
                  <a:ext cx="231525" cy="194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64" name="Google Shape;264;p1"/>
              <p:cNvSpPr/>
              <p:nvPr/>
            </p:nvSpPr>
            <p:spPr>
              <a:xfrm>
                <a:off x="1308750" y="2374925"/>
                <a:ext cx="2487600" cy="17634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1"/>
            <p:cNvSpPr txBox="1"/>
            <p:nvPr/>
          </p:nvSpPr>
          <p:spPr>
            <a:xfrm>
              <a:off x="844000" y="1278825"/>
              <a:ext cx="19989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1" i="0" lang="en-US" sz="13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FineSpine App</a:t>
              </a:r>
              <a:endParaRPr b="1" i="0" sz="13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1"/>
          <p:cNvSpPr txBox="1"/>
          <p:nvPr/>
        </p:nvSpPr>
        <p:spPr>
          <a:xfrm>
            <a:off x="1906572" y="4534956"/>
            <a:ext cx="2277050" cy="3385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st="9525">
              <a:srgbClr val="000000">
                <a:alpha val="6196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Patient ID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1970360" y="4945774"/>
            <a:ext cx="627900" cy="2013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1"/>
          <p:cNvCxnSpPr>
            <a:stCxn id="256" idx="2"/>
            <a:endCxn id="266" idx="1"/>
          </p:cNvCxnSpPr>
          <p:nvPr/>
        </p:nvCxnSpPr>
        <p:spPr>
          <a:xfrm flipH="1" rot="-5400000">
            <a:off x="893393" y="3691225"/>
            <a:ext cx="1723800" cy="302400"/>
          </a:xfrm>
          <a:prstGeom prst="curvedConnector2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1"/>
          <p:cNvSpPr/>
          <p:nvPr/>
        </p:nvSpPr>
        <p:spPr>
          <a:xfrm>
            <a:off x="5253705" y="3706103"/>
            <a:ext cx="852900" cy="97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4662" y="3738469"/>
            <a:ext cx="1728975" cy="90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1"/>
          <p:cNvCxnSpPr>
            <a:stCxn id="245" idx="2"/>
            <a:endCxn id="270" idx="0"/>
          </p:cNvCxnSpPr>
          <p:nvPr/>
        </p:nvCxnSpPr>
        <p:spPr>
          <a:xfrm flipH="1" rot="-5400000">
            <a:off x="5139434" y="3228879"/>
            <a:ext cx="989700" cy="297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1"/>
          <p:cNvCxnSpPr>
            <a:stCxn id="264" idx="3"/>
            <a:endCxn id="270" idx="2"/>
          </p:cNvCxnSpPr>
          <p:nvPr/>
        </p:nvCxnSpPr>
        <p:spPr>
          <a:xfrm flipH="1" rot="10800000">
            <a:off x="4305899" y="4647676"/>
            <a:ext cx="1343400" cy="556200"/>
          </a:xfrm>
          <a:prstGeom prst="curvedConnector2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1"/>
          <p:cNvCxnSpPr>
            <a:stCxn id="270" idx="2"/>
            <a:endCxn id="274" idx="1"/>
          </p:cNvCxnSpPr>
          <p:nvPr/>
        </p:nvCxnSpPr>
        <p:spPr>
          <a:xfrm flipH="1" rot="-5400000">
            <a:off x="6584549" y="3712144"/>
            <a:ext cx="262800" cy="2133600"/>
          </a:xfrm>
          <a:prstGeom prst="curvedConnector2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1"/>
          <p:cNvSpPr txBox="1"/>
          <p:nvPr/>
        </p:nvSpPr>
        <p:spPr>
          <a:xfrm rot="-478105">
            <a:off x="4447527" y="4836148"/>
            <a:ext cx="852845" cy="338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 txBox="1"/>
          <p:nvPr/>
        </p:nvSpPr>
        <p:spPr>
          <a:xfrm>
            <a:off x="6593561" y="4609648"/>
            <a:ext cx="852965" cy="338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82687" y="3738469"/>
            <a:ext cx="3151669" cy="234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6362533bbf_0_3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Solution Architecture</a:t>
            </a:r>
            <a:endParaRPr/>
          </a:p>
        </p:txBody>
      </p:sp>
      <p:cxnSp>
        <p:nvCxnSpPr>
          <p:cNvPr id="283" name="Google Shape;283;g16362533bbf_0_30"/>
          <p:cNvCxnSpPr/>
          <p:nvPr/>
        </p:nvCxnSpPr>
        <p:spPr>
          <a:xfrm>
            <a:off x="493000" y="2596400"/>
            <a:ext cx="108456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g16362533bbf_0_30"/>
          <p:cNvCxnSpPr/>
          <p:nvPr/>
        </p:nvCxnSpPr>
        <p:spPr>
          <a:xfrm>
            <a:off x="493000" y="4526800"/>
            <a:ext cx="108456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g16362533bbf_0_30"/>
          <p:cNvSpPr txBox="1"/>
          <p:nvPr/>
        </p:nvSpPr>
        <p:spPr>
          <a:xfrm>
            <a:off x="536800" y="1486900"/>
            <a:ext cx="303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Process (People)</a:t>
            </a:r>
            <a:endParaRPr b="1" i="0" sz="1900" u="none" cap="none" strike="noStrike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16362533bbf_0_30"/>
          <p:cNvSpPr txBox="1"/>
          <p:nvPr/>
        </p:nvSpPr>
        <p:spPr>
          <a:xfrm>
            <a:off x="536800" y="3214100"/>
            <a:ext cx="3034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Execution (Code)</a:t>
            </a:r>
            <a:endParaRPr b="1" i="0" sz="19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6362533bbf_0_30"/>
          <p:cNvSpPr txBox="1"/>
          <p:nvPr/>
        </p:nvSpPr>
        <p:spPr>
          <a:xfrm>
            <a:off x="536800" y="5246100"/>
            <a:ext cx="376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93C47D"/>
                </a:solidFill>
                <a:latin typeface="Arial"/>
                <a:ea typeface="Arial"/>
                <a:cs typeface="Arial"/>
                <a:sym typeface="Arial"/>
              </a:rPr>
              <a:t>State (Source, Data, Models)</a:t>
            </a:r>
            <a:endParaRPr b="1" i="0" sz="1900" u="none" cap="none" strike="noStrike">
              <a:solidFill>
                <a:srgbClr val="93C4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6362533bbf_0_30"/>
          <p:cNvSpPr/>
          <p:nvPr/>
        </p:nvSpPr>
        <p:spPr>
          <a:xfrm>
            <a:off x="4739900" y="772025"/>
            <a:ext cx="3034800" cy="2476300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Collect data from Kaggle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Data Processing and EDA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Model training/tuning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Upload dicom files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View prediction and explainability results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Build App</a:t>
            </a:r>
            <a:endParaRPr b="1" i="0" sz="14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6362533bbf_0_30"/>
          <p:cNvSpPr/>
          <p:nvPr/>
        </p:nvSpPr>
        <p:spPr>
          <a:xfrm>
            <a:off x="4298800" y="4351400"/>
            <a:ext cx="2360600" cy="1964775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Save images to GCP bucket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Save model weights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Information on preprocessing</a:t>
            </a:r>
            <a:endParaRPr b="1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6362533bbf_0_30"/>
          <p:cNvSpPr/>
          <p:nvPr/>
        </p:nvSpPr>
        <p:spPr>
          <a:xfrm>
            <a:off x="8227325" y="2384050"/>
            <a:ext cx="3111275" cy="2945225"/>
          </a:xfrm>
          <a:prstGeom prst="flowChartPunchedCard">
            <a:avLst/>
          </a:prstGeom>
          <a:solidFill>
            <a:srgbClr val="FFF2CC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Request customer id and extract customer dicom files from GCP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Apply same preprocessing steps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Use the best model to make prediction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Return results to user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Spine Fracture or not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400"/>
              <a:buFont typeface="Arial"/>
              <a:buChar char="●"/>
            </a:pPr>
            <a:r>
              <a:rPr b="1" i="0" lang="en-US" sz="14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Show model explainability</a:t>
            </a:r>
            <a:endParaRPr b="1" i="0" sz="14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idx="12" type="sldNum"/>
          </p:nvPr>
        </p:nvSpPr>
        <p:spPr>
          <a:xfrm>
            <a:off x="11460410" y="63331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2"/>
          <p:cNvSpPr txBox="1"/>
          <p:nvPr/>
        </p:nvSpPr>
        <p:spPr>
          <a:xfrm>
            <a:off x="212400" y="-16233"/>
            <a:ext cx="8468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Architecture - Group 18 - FineSpine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2"/>
          <p:cNvGrpSpPr/>
          <p:nvPr/>
        </p:nvGrpSpPr>
        <p:grpSpPr>
          <a:xfrm>
            <a:off x="325518" y="358388"/>
            <a:ext cx="11433714" cy="1424531"/>
            <a:chOff x="1463375" y="345000"/>
            <a:chExt cx="8575500" cy="1068425"/>
          </a:xfrm>
        </p:grpSpPr>
        <p:sp>
          <p:nvSpPr>
            <p:cNvPr id="298" name="Google Shape;298;p2"/>
            <p:cNvSpPr/>
            <p:nvPr/>
          </p:nvSpPr>
          <p:spPr>
            <a:xfrm>
              <a:off x="1463375" y="579425"/>
              <a:ext cx="8575500" cy="8340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 txBox="1"/>
            <p:nvPr/>
          </p:nvSpPr>
          <p:spPr>
            <a:xfrm>
              <a:off x="1463375" y="3450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b="1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0" name="Google Shape;3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00" y="1018998"/>
            <a:ext cx="548966" cy="439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p2"/>
          <p:cNvGrpSpPr/>
          <p:nvPr/>
        </p:nvGrpSpPr>
        <p:grpSpPr>
          <a:xfrm>
            <a:off x="325500" y="5133588"/>
            <a:ext cx="11480113" cy="1424531"/>
            <a:chOff x="1996775" y="345000"/>
            <a:chExt cx="8610300" cy="1068425"/>
          </a:xfrm>
        </p:grpSpPr>
        <p:sp>
          <p:nvSpPr>
            <p:cNvPr id="302" name="Google Shape;302;p2"/>
            <p:cNvSpPr/>
            <p:nvPr/>
          </p:nvSpPr>
          <p:spPr>
            <a:xfrm>
              <a:off x="1996775" y="579425"/>
              <a:ext cx="8610300" cy="8340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 txBox="1"/>
            <p:nvPr/>
          </p:nvSpPr>
          <p:spPr>
            <a:xfrm>
              <a:off x="1996775" y="345000"/>
              <a:ext cx="979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 b="1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"/>
          <p:cNvGrpSpPr/>
          <p:nvPr/>
        </p:nvGrpSpPr>
        <p:grpSpPr>
          <a:xfrm>
            <a:off x="8912361" y="5614226"/>
            <a:ext cx="1420764" cy="795080"/>
            <a:chOff x="6170075" y="4210775"/>
            <a:chExt cx="1065600" cy="596325"/>
          </a:xfrm>
        </p:grpSpPr>
        <p:pic>
          <p:nvPicPr>
            <p:cNvPr id="305" name="Google Shape;30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Store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"/>
          <p:cNvGrpSpPr/>
          <p:nvPr/>
        </p:nvGrpSpPr>
        <p:grpSpPr>
          <a:xfrm>
            <a:off x="325509" y="1917019"/>
            <a:ext cx="11433738" cy="3163555"/>
            <a:chOff x="244138" y="1437800"/>
            <a:chExt cx="8575518" cy="2372726"/>
          </a:xfrm>
        </p:grpSpPr>
        <p:sp>
          <p:nvSpPr>
            <p:cNvPr id="308" name="Google Shape;308;p2"/>
            <p:cNvSpPr/>
            <p:nvPr/>
          </p:nvSpPr>
          <p:spPr>
            <a:xfrm rot="-5400000">
              <a:off x="3466456" y="-1542674"/>
              <a:ext cx="2130900" cy="8575500"/>
            </a:xfrm>
            <a:prstGeom prst="corner">
              <a:avLst>
                <a:gd fmla="val 123608" name="adj1"/>
                <a:gd fmla="val 100000" name="adj2"/>
              </a:avLst>
            </a:prstGeom>
            <a:noFill/>
            <a:ln cap="flat" cmpd="sng" w="9525">
              <a:solidFill>
                <a:srgbClr val="59595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 txBox="1"/>
            <p:nvPr/>
          </p:nvSpPr>
          <p:spPr>
            <a:xfrm>
              <a:off x="244138" y="1437800"/>
              <a:ext cx="7428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Execution</a:t>
              </a:r>
              <a:endParaRPr b="1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2"/>
          <p:cNvGrpSpPr/>
          <p:nvPr/>
        </p:nvGrpSpPr>
        <p:grpSpPr>
          <a:xfrm>
            <a:off x="9270781" y="1824688"/>
            <a:ext cx="1616360" cy="695583"/>
            <a:chOff x="5562575" y="1368550"/>
            <a:chExt cx="1212300" cy="521700"/>
          </a:xfrm>
        </p:grpSpPr>
        <p:sp>
          <p:nvSpPr>
            <p:cNvPr id="311" name="Google Shape;311;p2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(Human Interactions)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2"/>
          <p:cNvSpPr/>
          <p:nvPr/>
        </p:nvSpPr>
        <p:spPr>
          <a:xfrm>
            <a:off x="8253975" y="976250"/>
            <a:ext cx="3403200" cy="524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Patient ID, view predictions and Explainability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2"/>
          <p:cNvGrpSpPr/>
          <p:nvPr/>
        </p:nvGrpSpPr>
        <p:grpSpPr>
          <a:xfrm>
            <a:off x="8368181" y="3713746"/>
            <a:ext cx="1014875" cy="344791"/>
            <a:chOff x="5581025" y="2606040"/>
            <a:chExt cx="761175" cy="258600"/>
          </a:xfrm>
        </p:grpSpPr>
        <p:sp>
          <p:nvSpPr>
            <p:cNvPr id="315" name="Google Shape;315;p2"/>
            <p:cNvSpPr txBox="1"/>
            <p:nvPr/>
          </p:nvSpPr>
          <p:spPr>
            <a:xfrm>
              <a:off x="5855600" y="2638175"/>
              <a:ext cx="486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(HTTP)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5581025" y="2606040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2"/>
          <p:cNvGrpSpPr/>
          <p:nvPr/>
        </p:nvGrpSpPr>
        <p:grpSpPr>
          <a:xfrm>
            <a:off x="6693617" y="2329320"/>
            <a:ext cx="4256381" cy="1319342"/>
            <a:chOff x="5149867" y="2288733"/>
            <a:chExt cx="4256381" cy="1319342"/>
          </a:xfrm>
        </p:grpSpPr>
        <p:grpSp>
          <p:nvGrpSpPr>
            <p:cNvPr id="318" name="Google Shape;318;p2"/>
            <p:cNvGrpSpPr/>
            <p:nvPr/>
          </p:nvGrpSpPr>
          <p:grpSpPr>
            <a:xfrm>
              <a:off x="5149867" y="2288733"/>
              <a:ext cx="4256381" cy="1319342"/>
              <a:chOff x="1463375" y="2021400"/>
              <a:chExt cx="4194305" cy="989531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1463380" y="2255831"/>
                <a:ext cx="4194300" cy="7551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rgbClr val="595959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"/>
              <p:cNvSpPr txBox="1"/>
              <p:nvPr/>
            </p:nvSpPr>
            <p:spPr>
              <a:xfrm>
                <a:off x="1463375" y="2021400"/>
                <a:ext cx="9798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Frontend</a:t>
                </a:r>
                <a:endParaRPr b="1" i="0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2"/>
            <p:cNvSpPr/>
            <p:nvPr/>
          </p:nvSpPr>
          <p:spPr>
            <a:xfrm>
              <a:off x="5644367" y="2950800"/>
              <a:ext cx="3075900" cy="369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FineSpine App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2"/>
          <p:cNvGrpSpPr/>
          <p:nvPr/>
        </p:nvGrpSpPr>
        <p:grpSpPr>
          <a:xfrm>
            <a:off x="8253981" y="5080578"/>
            <a:ext cx="1702357" cy="344791"/>
            <a:chOff x="5581025" y="3767328"/>
            <a:chExt cx="1276800" cy="258600"/>
          </a:xfrm>
        </p:grpSpPr>
        <p:sp>
          <p:nvSpPr>
            <p:cNvPr id="323" name="Google Shape;323;p2"/>
            <p:cNvSpPr txBox="1"/>
            <p:nvPr/>
          </p:nvSpPr>
          <p:spPr>
            <a:xfrm>
              <a:off x="5844125" y="382470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(Protocol specific)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5581025" y="3767328"/>
              <a:ext cx="198600" cy="2586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"/>
          <p:cNvGrpSpPr/>
          <p:nvPr/>
        </p:nvGrpSpPr>
        <p:grpSpPr>
          <a:xfrm>
            <a:off x="5974648" y="5574201"/>
            <a:ext cx="1420764" cy="795080"/>
            <a:chOff x="6170075" y="4210775"/>
            <a:chExt cx="1065600" cy="596325"/>
          </a:xfrm>
        </p:grpSpPr>
        <p:pic>
          <p:nvPicPr>
            <p:cNvPr id="326" name="Google Shape;32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74913" y="4210775"/>
              <a:ext cx="411718" cy="329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"/>
            <p:cNvSpPr txBox="1"/>
            <p:nvPr/>
          </p:nvSpPr>
          <p:spPr>
            <a:xfrm>
              <a:off x="6170075" y="4580000"/>
              <a:ext cx="10656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Image Store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"/>
          <p:cNvSpPr/>
          <p:nvPr/>
        </p:nvSpPr>
        <p:spPr>
          <a:xfrm>
            <a:off x="3703312" y="1053800"/>
            <a:ext cx="20451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+ Model training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2"/>
          <p:cNvGrpSpPr/>
          <p:nvPr/>
        </p:nvGrpSpPr>
        <p:grpSpPr>
          <a:xfrm>
            <a:off x="2849300" y="2299512"/>
            <a:ext cx="3572448" cy="1308534"/>
            <a:chOff x="791900" y="2299512"/>
            <a:chExt cx="3572448" cy="1308534"/>
          </a:xfrm>
        </p:grpSpPr>
        <p:grpSp>
          <p:nvGrpSpPr>
            <p:cNvPr id="330" name="Google Shape;330;p2"/>
            <p:cNvGrpSpPr/>
            <p:nvPr/>
          </p:nvGrpSpPr>
          <p:grpSpPr>
            <a:xfrm>
              <a:off x="791900" y="2299512"/>
              <a:ext cx="3572448" cy="1308534"/>
              <a:chOff x="7605983" y="2631000"/>
              <a:chExt cx="2805000" cy="981425"/>
            </a:xfrm>
          </p:grpSpPr>
          <p:sp>
            <p:nvSpPr>
              <p:cNvPr id="331" name="Google Shape;331;p2"/>
              <p:cNvSpPr/>
              <p:nvPr/>
            </p:nvSpPr>
            <p:spPr>
              <a:xfrm>
                <a:off x="7605983" y="2860625"/>
                <a:ext cx="2805000" cy="7518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9525">
                <a:solidFill>
                  <a:srgbClr val="595959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"/>
              <p:cNvSpPr txBox="1"/>
              <p:nvPr/>
            </p:nvSpPr>
            <p:spPr>
              <a:xfrm>
                <a:off x="7635575" y="2631000"/>
                <a:ext cx="9798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Colab</a:t>
                </a:r>
                <a:endParaRPr b="1" i="0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3" name="Google Shape;333;p2"/>
            <p:cNvSpPr/>
            <p:nvPr/>
          </p:nvSpPr>
          <p:spPr>
            <a:xfrm>
              <a:off x="1831100" y="2950800"/>
              <a:ext cx="1489200" cy="369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Notebooks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2"/>
          <p:cNvGrpSpPr/>
          <p:nvPr/>
        </p:nvGrpSpPr>
        <p:grpSpPr>
          <a:xfrm>
            <a:off x="4470181" y="1824688"/>
            <a:ext cx="1616360" cy="695583"/>
            <a:chOff x="5562575" y="1368550"/>
            <a:chExt cx="1212300" cy="521700"/>
          </a:xfrm>
        </p:grpSpPr>
        <p:sp>
          <p:nvSpPr>
            <p:cNvPr id="335" name="Google Shape;335;p2"/>
            <p:cNvSpPr txBox="1"/>
            <p:nvPr/>
          </p:nvSpPr>
          <p:spPr>
            <a:xfrm>
              <a:off x="5761175" y="1502350"/>
              <a:ext cx="10137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(Human Interactions)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5562575" y="1368550"/>
              <a:ext cx="198600" cy="5217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2"/>
          <p:cNvGrpSpPr/>
          <p:nvPr/>
        </p:nvGrpSpPr>
        <p:grpSpPr>
          <a:xfrm>
            <a:off x="3631181" y="3677897"/>
            <a:ext cx="1006875" cy="1657159"/>
            <a:chOff x="5581025" y="2606088"/>
            <a:chExt cx="755175" cy="1242900"/>
          </a:xfrm>
        </p:grpSpPr>
        <p:sp>
          <p:nvSpPr>
            <p:cNvPr id="338" name="Google Shape;338;p2"/>
            <p:cNvSpPr txBox="1"/>
            <p:nvPr/>
          </p:nvSpPr>
          <p:spPr>
            <a:xfrm>
              <a:off x="5855600" y="2638175"/>
              <a:ext cx="4806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(HTTP)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581025" y="2606088"/>
              <a:ext cx="198600" cy="12429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2"/>
          <p:cNvGrpSpPr/>
          <p:nvPr/>
        </p:nvGrpSpPr>
        <p:grpSpPr>
          <a:xfrm>
            <a:off x="6693613" y="3797758"/>
            <a:ext cx="4367273" cy="1217740"/>
            <a:chOff x="2508850" y="3761887"/>
            <a:chExt cx="6609069" cy="1217740"/>
          </a:xfrm>
        </p:grpSpPr>
        <p:grpSp>
          <p:nvGrpSpPr>
            <p:cNvPr id="341" name="Google Shape;341;p2"/>
            <p:cNvGrpSpPr/>
            <p:nvPr/>
          </p:nvGrpSpPr>
          <p:grpSpPr>
            <a:xfrm>
              <a:off x="2508850" y="3761887"/>
              <a:ext cx="6609069" cy="1217740"/>
              <a:chOff x="2539378" y="3393000"/>
              <a:chExt cx="3591300" cy="913328"/>
            </a:xfrm>
          </p:grpSpPr>
          <p:sp>
            <p:nvSpPr>
              <p:cNvPr id="342" name="Google Shape;342;p2"/>
              <p:cNvSpPr/>
              <p:nvPr/>
            </p:nvSpPr>
            <p:spPr>
              <a:xfrm>
                <a:off x="2539378" y="3627428"/>
                <a:ext cx="3591300" cy="678900"/>
              </a:xfrm>
              <a:prstGeom prst="roundRect">
                <a:avLst>
                  <a:gd fmla="val 16667" name="adj"/>
                </a:avLst>
              </a:prstGeom>
              <a:solidFill>
                <a:srgbClr val="CFE2F3"/>
              </a:solidFill>
              <a:ln cap="flat" cmpd="sng" w="9525">
                <a:solidFill>
                  <a:srgbClr val="595959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"/>
              <p:cNvSpPr txBox="1"/>
              <p:nvPr/>
            </p:nvSpPr>
            <p:spPr>
              <a:xfrm>
                <a:off x="2567563" y="3393000"/>
                <a:ext cx="9798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666666"/>
                    </a:solidFill>
                    <a:latin typeface="Arial"/>
                    <a:ea typeface="Arial"/>
                    <a:cs typeface="Arial"/>
                    <a:sym typeface="Arial"/>
                  </a:rPr>
                  <a:t>Backend</a:t>
                </a:r>
                <a:endParaRPr b="1" i="0" sz="11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4" name="Google Shape;344;p2"/>
            <p:cNvSpPr/>
            <p:nvPr/>
          </p:nvSpPr>
          <p:spPr>
            <a:xfrm>
              <a:off x="7196867" y="4305000"/>
              <a:ext cx="1566000" cy="369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 Service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833267" y="4305000"/>
              <a:ext cx="1616400" cy="369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Collector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068467" y="4305000"/>
              <a:ext cx="1702500" cy="369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Tracking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2"/>
          <p:cNvGrpSpPr/>
          <p:nvPr/>
        </p:nvGrpSpPr>
        <p:grpSpPr>
          <a:xfrm>
            <a:off x="2131616" y="5574200"/>
            <a:ext cx="1420800" cy="777014"/>
            <a:chOff x="1876691" y="5632200"/>
            <a:chExt cx="1420800" cy="777014"/>
          </a:xfrm>
        </p:grpSpPr>
        <p:pic>
          <p:nvPicPr>
            <p:cNvPr id="348" name="Google Shape;34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15375" y="5632200"/>
              <a:ext cx="548976" cy="439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2"/>
            <p:cNvSpPr txBox="1"/>
            <p:nvPr/>
          </p:nvSpPr>
          <p:spPr>
            <a:xfrm>
              <a:off x="1876691" y="6106514"/>
              <a:ext cx="1420800" cy="3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Control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"/>
          <p:cNvSpPr/>
          <p:nvPr/>
        </p:nvSpPr>
        <p:spPr>
          <a:xfrm>
            <a:off x="1691167" y="1053800"/>
            <a:ext cx="15660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App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2"/>
          <p:cNvGrpSpPr/>
          <p:nvPr/>
        </p:nvGrpSpPr>
        <p:grpSpPr>
          <a:xfrm>
            <a:off x="1954775" y="1824694"/>
            <a:ext cx="1380876" cy="3510312"/>
            <a:chOff x="5581021" y="1216151"/>
            <a:chExt cx="1035683" cy="2632800"/>
          </a:xfrm>
        </p:grpSpPr>
        <p:sp>
          <p:nvSpPr>
            <p:cNvPr id="352" name="Google Shape;352;p2"/>
            <p:cNvSpPr txBox="1"/>
            <p:nvPr/>
          </p:nvSpPr>
          <p:spPr>
            <a:xfrm>
              <a:off x="5855604" y="1323689"/>
              <a:ext cx="761100" cy="1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(HTTP / SSH)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581021" y="1216151"/>
              <a:ext cx="198600" cy="26328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2"/>
          <p:cNvSpPr/>
          <p:nvPr/>
        </p:nvSpPr>
        <p:spPr>
          <a:xfrm>
            <a:off x="5974650" y="1053800"/>
            <a:ext cx="2045100" cy="36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picture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"/>
          <p:cNvSpPr/>
          <p:nvPr/>
        </p:nvSpPr>
        <p:spPr>
          <a:xfrm>
            <a:off x="7333281" y="1824625"/>
            <a:ext cx="264900" cy="695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"/>
          <p:cNvSpPr txBox="1"/>
          <p:nvPr>
            <p:ph idx="12" type="sldNum"/>
          </p:nvPr>
        </p:nvSpPr>
        <p:spPr>
          <a:xfrm>
            <a:off x="11460410" y="633318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3"/>
          <p:cNvSpPr txBox="1"/>
          <p:nvPr/>
        </p:nvSpPr>
        <p:spPr>
          <a:xfrm>
            <a:off x="212400" y="-16233"/>
            <a:ext cx="84684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Architecture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"/>
          <p:cNvSpPr/>
          <p:nvPr/>
        </p:nvSpPr>
        <p:spPr>
          <a:xfrm rot="-5400000">
            <a:off x="3915867" y="-1108133"/>
            <a:ext cx="4360500" cy="11199300"/>
          </a:xfrm>
          <a:prstGeom prst="corner">
            <a:avLst>
              <a:gd fmla="val 123920" name="adj1"/>
              <a:gd fmla="val 64307" name="adj2"/>
            </a:avLst>
          </a:prstGeom>
          <a:noFill/>
          <a:ln cap="flat" cmpd="sng" w="9525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"/>
          <p:cNvSpPr/>
          <p:nvPr/>
        </p:nvSpPr>
        <p:spPr>
          <a:xfrm rot="-5400000">
            <a:off x="7747917" y="1524950"/>
            <a:ext cx="2480400" cy="4929900"/>
          </a:xfrm>
          <a:prstGeom prst="corner">
            <a:avLst>
              <a:gd fmla="val 74132" name="adj1"/>
              <a:gd fmla="val 100000" name="adj2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"/>
          <p:cNvSpPr/>
          <p:nvPr/>
        </p:nvSpPr>
        <p:spPr>
          <a:xfrm>
            <a:off x="6769517" y="4009375"/>
            <a:ext cx="12612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Service Container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"/>
          <p:cNvSpPr/>
          <p:nvPr/>
        </p:nvSpPr>
        <p:spPr>
          <a:xfrm>
            <a:off x="8194483" y="2868400"/>
            <a:ext cx="1693500" cy="308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NGINX Container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"/>
          <p:cNvSpPr txBox="1"/>
          <p:nvPr/>
        </p:nvSpPr>
        <p:spPr>
          <a:xfrm>
            <a:off x="6792231" y="2909717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9000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7" name="Google Shape;367;p3"/>
          <p:cNvGrpSpPr/>
          <p:nvPr/>
        </p:nvGrpSpPr>
        <p:grpSpPr>
          <a:xfrm>
            <a:off x="4073011" y="4253862"/>
            <a:ext cx="1854043" cy="988610"/>
            <a:chOff x="5264690" y="4104899"/>
            <a:chExt cx="1390567" cy="741476"/>
          </a:xfrm>
        </p:grpSpPr>
        <p:grpSp>
          <p:nvGrpSpPr>
            <p:cNvPr id="368" name="Google Shape;368;p3"/>
            <p:cNvGrpSpPr/>
            <p:nvPr/>
          </p:nvGrpSpPr>
          <p:grpSpPr>
            <a:xfrm>
              <a:off x="5264690" y="4104899"/>
              <a:ext cx="1390567" cy="741476"/>
              <a:chOff x="358375" y="2010950"/>
              <a:chExt cx="2208651" cy="1547643"/>
            </a:xfrm>
          </p:grpSpPr>
          <p:sp>
            <p:nvSpPr>
              <p:cNvPr id="369" name="Google Shape;369;p3"/>
              <p:cNvSpPr/>
              <p:nvPr/>
            </p:nvSpPr>
            <p:spPr>
              <a:xfrm rot="-5400000">
                <a:off x="826726" y="1818293"/>
                <a:ext cx="1283400" cy="21972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GCS Bucket</a:t>
                </a:r>
                <a:endParaRPr b="1" i="0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p3"/>
            <p:cNvGrpSpPr/>
            <p:nvPr/>
          </p:nvGrpSpPr>
          <p:grpSpPr>
            <a:xfrm>
              <a:off x="5460025" y="4315968"/>
              <a:ext cx="1065600" cy="443925"/>
              <a:chOff x="4240825" y="4210775"/>
              <a:chExt cx="1065600" cy="443925"/>
            </a:xfrm>
          </p:grpSpPr>
          <p:pic>
            <p:nvPicPr>
              <p:cNvPr id="372" name="Google Shape;372;p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617720" y="4210775"/>
                <a:ext cx="289110" cy="2313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3" name="Google Shape;373;p3"/>
              <p:cNvSpPr txBox="1"/>
              <p:nvPr/>
            </p:nvSpPr>
            <p:spPr>
              <a:xfrm>
                <a:off x="4240825" y="4427600"/>
                <a:ext cx="1065600" cy="2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Models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4" name="Google Shape;374;p3"/>
          <p:cNvSpPr txBox="1"/>
          <p:nvPr/>
        </p:nvSpPr>
        <p:spPr>
          <a:xfrm>
            <a:off x="6557433" y="2446499"/>
            <a:ext cx="329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Single Compute Instance/ Kubernetes Cluster</a:t>
            </a:r>
            <a:endParaRPr b="1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"/>
          <p:cNvSpPr txBox="1"/>
          <p:nvPr/>
        </p:nvSpPr>
        <p:spPr>
          <a:xfrm>
            <a:off x="563033" y="3628700"/>
            <a:ext cx="1052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GCP</a:t>
            </a:r>
            <a:endParaRPr b="1" i="0" sz="11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3"/>
          <p:cNvCxnSpPr>
            <a:stCxn id="365" idx="1"/>
            <a:endCxn id="364" idx="0"/>
          </p:cNvCxnSpPr>
          <p:nvPr/>
        </p:nvCxnSpPr>
        <p:spPr>
          <a:xfrm flipH="1">
            <a:off x="7400083" y="3022600"/>
            <a:ext cx="794400" cy="9867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7" name="Google Shape;377;p3"/>
          <p:cNvSpPr/>
          <p:nvPr/>
        </p:nvSpPr>
        <p:spPr>
          <a:xfrm>
            <a:off x="9756900" y="3943867"/>
            <a:ext cx="1420800" cy="552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FineSpine App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3"/>
          <p:cNvCxnSpPr>
            <a:stCxn id="365" idx="3"/>
            <a:endCxn id="377" idx="0"/>
          </p:cNvCxnSpPr>
          <p:nvPr/>
        </p:nvCxnSpPr>
        <p:spPr>
          <a:xfrm>
            <a:off x="9887983" y="3022600"/>
            <a:ext cx="579300" cy="921300"/>
          </a:xfrm>
          <a:prstGeom prst="bent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9" name="Google Shape;379;p3"/>
          <p:cNvSpPr txBox="1"/>
          <p:nvPr/>
        </p:nvSpPr>
        <p:spPr>
          <a:xfrm>
            <a:off x="10604398" y="3372883"/>
            <a:ext cx="7161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3000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" name="Google Shape;380;p3"/>
          <p:cNvGrpSpPr/>
          <p:nvPr/>
        </p:nvGrpSpPr>
        <p:grpSpPr>
          <a:xfrm>
            <a:off x="877508" y="4050668"/>
            <a:ext cx="2898201" cy="2241441"/>
            <a:chOff x="520396" y="3038075"/>
            <a:chExt cx="1549260" cy="1681123"/>
          </a:xfrm>
        </p:grpSpPr>
        <p:grpSp>
          <p:nvGrpSpPr>
            <p:cNvPr id="381" name="Google Shape;381;p3"/>
            <p:cNvGrpSpPr/>
            <p:nvPr/>
          </p:nvGrpSpPr>
          <p:grpSpPr>
            <a:xfrm>
              <a:off x="520396" y="3038075"/>
              <a:ext cx="1549260" cy="1681123"/>
              <a:chOff x="358356" y="2010951"/>
              <a:chExt cx="1333500" cy="2112229"/>
            </a:xfrm>
          </p:grpSpPr>
          <p:sp>
            <p:nvSpPr>
              <p:cNvPr id="382" name="Google Shape;382;p3"/>
              <p:cNvSpPr/>
              <p:nvPr/>
            </p:nvSpPr>
            <p:spPr>
              <a:xfrm rot="-5400000">
                <a:off x="82102" y="2535280"/>
                <a:ext cx="1875600" cy="1300200"/>
              </a:xfrm>
              <a:prstGeom prst="corner">
                <a:avLst>
                  <a:gd fmla="val 69419" name="adj1"/>
                  <a:gd fmla="val 153276" name="adj2"/>
                </a:avLst>
              </a:pr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"/>
              <p:cNvSpPr txBox="1"/>
              <p:nvPr/>
            </p:nvSpPr>
            <p:spPr>
              <a:xfrm>
                <a:off x="358356" y="2010951"/>
                <a:ext cx="13335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Google Container Registry</a:t>
                </a:r>
                <a:endParaRPr b="1" i="0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4" name="Google Shape;384;p3"/>
            <p:cNvSpPr/>
            <p:nvPr/>
          </p:nvSpPr>
          <p:spPr>
            <a:xfrm>
              <a:off x="653872" y="4153588"/>
              <a:ext cx="1270200" cy="2082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 Service Image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630925" y="3554416"/>
              <a:ext cx="1316100" cy="3099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FineSpine App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3"/>
          <p:cNvGrpSpPr/>
          <p:nvPr/>
        </p:nvGrpSpPr>
        <p:grpSpPr>
          <a:xfrm>
            <a:off x="8016130" y="393106"/>
            <a:ext cx="2065578" cy="988559"/>
            <a:chOff x="4107200" y="294837"/>
            <a:chExt cx="1549222" cy="741438"/>
          </a:xfrm>
        </p:grpSpPr>
        <p:grpSp>
          <p:nvGrpSpPr>
            <p:cNvPr id="387" name="Google Shape;387;p3"/>
            <p:cNvGrpSpPr/>
            <p:nvPr/>
          </p:nvGrpSpPr>
          <p:grpSpPr>
            <a:xfrm>
              <a:off x="4107200" y="294837"/>
              <a:ext cx="1549222" cy="741438"/>
              <a:chOff x="358375" y="2010950"/>
              <a:chExt cx="2090436" cy="1088909"/>
            </a:xfrm>
          </p:grpSpPr>
          <p:sp>
            <p:nvSpPr>
              <p:cNvPr id="388" name="Google Shape;388;p3"/>
              <p:cNvSpPr/>
              <p:nvPr/>
            </p:nvSpPr>
            <p:spPr>
              <a:xfrm rot="-5400000">
                <a:off x="983161" y="1634209"/>
                <a:ext cx="852300" cy="2079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Users</a:t>
                </a:r>
                <a:endParaRPr b="1" i="0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3"/>
            <p:cNvSpPr/>
            <p:nvPr/>
          </p:nvSpPr>
          <p:spPr>
            <a:xfrm>
              <a:off x="4432500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Browser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"/>
          <p:cNvGrpSpPr/>
          <p:nvPr/>
        </p:nvGrpSpPr>
        <p:grpSpPr>
          <a:xfrm>
            <a:off x="8976616" y="1482556"/>
            <a:ext cx="923181" cy="708382"/>
            <a:chOff x="5513400" y="3321800"/>
            <a:chExt cx="692403" cy="531300"/>
          </a:xfrm>
        </p:grpSpPr>
        <p:sp>
          <p:nvSpPr>
            <p:cNvPr id="392" name="Google Shape;392;p3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 80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3"/>
          <p:cNvGrpSpPr/>
          <p:nvPr/>
        </p:nvGrpSpPr>
        <p:grpSpPr>
          <a:xfrm>
            <a:off x="701059" y="393090"/>
            <a:ext cx="2211091" cy="988552"/>
            <a:chOff x="144792" y="294842"/>
            <a:chExt cx="2547046" cy="741433"/>
          </a:xfrm>
        </p:grpSpPr>
        <p:grpSp>
          <p:nvGrpSpPr>
            <p:cNvPr id="395" name="Google Shape;395;p3"/>
            <p:cNvGrpSpPr/>
            <p:nvPr/>
          </p:nvGrpSpPr>
          <p:grpSpPr>
            <a:xfrm>
              <a:off x="144792" y="294842"/>
              <a:ext cx="2547046" cy="741433"/>
              <a:chOff x="358365" y="2010957"/>
              <a:chExt cx="3436846" cy="1088901"/>
            </a:xfrm>
          </p:grpSpPr>
          <p:sp>
            <p:nvSpPr>
              <p:cNvPr id="396" name="Google Shape;396;p3"/>
              <p:cNvSpPr/>
              <p:nvPr/>
            </p:nvSpPr>
            <p:spPr>
              <a:xfrm rot="-5400000">
                <a:off x="1656361" y="961008"/>
                <a:ext cx="852300" cy="34254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3"/>
              <p:cNvSpPr txBox="1"/>
              <p:nvPr/>
            </p:nvSpPr>
            <p:spPr>
              <a:xfrm>
                <a:off x="358365" y="2010957"/>
                <a:ext cx="3351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Developers</a:t>
                </a:r>
                <a:endParaRPr b="1" i="0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8" name="Google Shape;398;p3"/>
            <p:cNvSpPr/>
            <p:nvPr/>
          </p:nvSpPr>
          <p:spPr>
            <a:xfrm>
              <a:off x="653882" y="519331"/>
              <a:ext cx="1452900" cy="194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IDE/ CLI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3"/>
          <p:cNvSpPr/>
          <p:nvPr/>
        </p:nvSpPr>
        <p:spPr>
          <a:xfrm>
            <a:off x="2574067" y="1483267"/>
            <a:ext cx="203700" cy="2567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"/>
          <p:cNvSpPr/>
          <p:nvPr/>
        </p:nvSpPr>
        <p:spPr>
          <a:xfrm>
            <a:off x="1761267" y="1483267"/>
            <a:ext cx="203700" cy="1194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"/>
          <p:cNvGrpSpPr/>
          <p:nvPr/>
        </p:nvGrpSpPr>
        <p:grpSpPr>
          <a:xfrm>
            <a:off x="3952130" y="393106"/>
            <a:ext cx="2065578" cy="988559"/>
            <a:chOff x="4107200" y="294837"/>
            <a:chExt cx="1549222" cy="741438"/>
          </a:xfrm>
        </p:grpSpPr>
        <p:grpSp>
          <p:nvGrpSpPr>
            <p:cNvPr id="402" name="Google Shape;402;p3"/>
            <p:cNvGrpSpPr/>
            <p:nvPr/>
          </p:nvGrpSpPr>
          <p:grpSpPr>
            <a:xfrm>
              <a:off x="4107200" y="294837"/>
              <a:ext cx="1549222" cy="741438"/>
              <a:chOff x="358375" y="2010950"/>
              <a:chExt cx="2090436" cy="1088909"/>
            </a:xfrm>
          </p:grpSpPr>
          <p:sp>
            <p:nvSpPr>
              <p:cNvPr id="403" name="Google Shape;403;p3"/>
              <p:cNvSpPr/>
              <p:nvPr/>
            </p:nvSpPr>
            <p:spPr>
              <a:xfrm rot="-5400000">
                <a:off x="983161" y="1634209"/>
                <a:ext cx="852300" cy="2079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3"/>
              <p:cNvSpPr txBox="1"/>
              <p:nvPr/>
            </p:nvSpPr>
            <p:spPr>
              <a:xfrm>
                <a:off x="358375" y="2010950"/>
                <a:ext cx="20307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Data Scientists</a:t>
                </a:r>
                <a:endParaRPr b="1" i="0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5" name="Google Shape;405;p3"/>
            <p:cNvSpPr/>
            <p:nvPr/>
          </p:nvSpPr>
          <p:spPr>
            <a:xfrm>
              <a:off x="4432500" y="614150"/>
              <a:ext cx="868500" cy="270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Browser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3"/>
          <p:cNvGrpSpPr/>
          <p:nvPr/>
        </p:nvGrpSpPr>
        <p:grpSpPr>
          <a:xfrm>
            <a:off x="3971506" y="2120247"/>
            <a:ext cx="1873489" cy="1212254"/>
            <a:chOff x="2826300" y="1590225"/>
            <a:chExt cx="1405152" cy="909213"/>
          </a:xfrm>
        </p:grpSpPr>
        <p:grpSp>
          <p:nvGrpSpPr>
            <p:cNvPr id="407" name="Google Shape;407;p3"/>
            <p:cNvGrpSpPr/>
            <p:nvPr/>
          </p:nvGrpSpPr>
          <p:grpSpPr>
            <a:xfrm>
              <a:off x="2826300" y="1590225"/>
              <a:ext cx="1405152" cy="907580"/>
              <a:chOff x="358375" y="2010933"/>
              <a:chExt cx="1896036" cy="1332912"/>
            </a:xfrm>
          </p:grpSpPr>
          <p:sp>
            <p:nvSpPr>
              <p:cNvPr id="408" name="Google Shape;408;p3"/>
              <p:cNvSpPr/>
              <p:nvPr/>
            </p:nvSpPr>
            <p:spPr>
              <a:xfrm rot="-5400000">
                <a:off x="764011" y="1853445"/>
                <a:ext cx="1096200" cy="18846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3"/>
              <p:cNvSpPr txBox="1"/>
              <p:nvPr/>
            </p:nvSpPr>
            <p:spPr>
              <a:xfrm>
                <a:off x="358375" y="2010933"/>
                <a:ext cx="1884600" cy="28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n-US" sz="1100" u="none" cap="none" strike="noStrike">
                    <a:solidFill>
                      <a:srgbClr val="434343"/>
                    </a:solidFill>
                    <a:latin typeface="Arial"/>
                    <a:ea typeface="Arial"/>
                    <a:cs typeface="Arial"/>
                    <a:sym typeface="Arial"/>
                  </a:rPr>
                  <a:t>Colab</a:t>
                </a:r>
                <a:endParaRPr b="1" i="0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3"/>
            <p:cNvGrpSpPr/>
            <p:nvPr/>
          </p:nvGrpSpPr>
          <p:grpSpPr>
            <a:xfrm>
              <a:off x="2960449" y="1907270"/>
              <a:ext cx="1065555" cy="592168"/>
              <a:chOff x="4332225" y="2649675"/>
              <a:chExt cx="1110300" cy="592168"/>
            </a:xfrm>
          </p:grpSpPr>
          <p:sp>
            <p:nvSpPr>
              <p:cNvPr id="411" name="Google Shape;411;p3"/>
              <p:cNvSpPr/>
              <p:nvPr/>
            </p:nvSpPr>
            <p:spPr>
              <a:xfrm>
                <a:off x="4603450" y="2649675"/>
                <a:ext cx="588816" cy="345006"/>
              </a:xfrm>
              <a:prstGeom prst="flowChartMultidocument">
                <a:avLst/>
              </a:prstGeom>
              <a:solidFill>
                <a:srgbClr val="FFFFFF"/>
              </a:solidFill>
              <a:ln cap="flat" cmpd="sng" w="19050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3"/>
              <p:cNvSpPr txBox="1"/>
              <p:nvPr/>
            </p:nvSpPr>
            <p:spPr>
              <a:xfrm>
                <a:off x="4332225" y="2926843"/>
                <a:ext cx="1110300" cy="31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Notebooks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3" name="Google Shape;413;p3"/>
          <p:cNvGrpSpPr/>
          <p:nvPr/>
        </p:nvGrpSpPr>
        <p:grpSpPr>
          <a:xfrm>
            <a:off x="639074" y="2511037"/>
            <a:ext cx="1743956" cy="801247"/>
            <a:chOff x="1774750" y="1883325"/>
            <a:chExt cx="1308000" cy="600950"/>
          </a:xfrm>
        </p:grpSpPr>
        <p:grpSp>
          <p:nvGrpSpPr>
            <p:cNvPr id="414" name="Google Shape;414;p3"/>
            <p:cNvGrpSpPr/>
            <p:nvPr/>
          </p:nvGrpSpPr>
          <p:grpSpPr>
            <a:xfrm>
              <a:off x="1774750" y="2066075"/>
              <a:ext cx="1308000" cy="418200"/>
              <a:chOff x="1090000" y="1594838"/>
              <a:chExt cx="1308000" cy="418200"/>
            </a:xfrm>
          </p:grpSpPr>
          <p:sp>
            <p:nvSpPr>
              <p:cNvPr id="415" name="Google Shape;415;p3"/>
              <p:cNvSpPr/>
              <p:nvPr/>
            </p:nvSpPr>
            <p:spPr>
              <a:xfrm rot="-5400000">
                <a:off x="1534900" y="1149938"/>
                <a:ext cx="418200" cy="1308000"/>
              </a:xfrm>
              <a:prstGeom prst="corner">
                <a:avLst>
                  <a:gd fmla="val 74132" name="adj1"/>
                  <a:gd fmla="val 100000" name="adj2"/>
                </a:avLst>
              </a:prstGeom>
              <a:solidFill>
                <a:srgbClr val="D9D9D9"/>
              </a:solidFill>
              <a:ln cap="flat" cmpd="sng" w="1905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1242250" y="1702875"/>
                <a:ext cx="945900" cy="2082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GitHub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7" name="Google Shape;417;p3"/>
            <p:cNvSpPr txBox="1"/>
            <p:nvPr/>
          </p:nvSpPr>
          <p:spPr>
            <a:xfrm>
              <a:off x="1793875" y="1883325"/>
              <a:ext cx="1008000" cy="1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Source Control</a:t>
              </a:r>
              <a:endParaRPr b="1" i="0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3"/>
          <p:cNvGrpSpPr/>
          <p:nvPr/>
        </p:nvGrpSpPr>
        <p:grpSpPr>
          <a:xfrm>
            <a:off x="4811016" y="1482556"/>
            <a:ext cx="923181" cy="708382"/>
            <a:chOff x="5513400" y="3321800"/>
            <a:chExt cx="692403" cy="531300"/>
          </a:xfrm>
        </p:grpSpPr>
        <p:sp>
          <p:nvSpPr>
            <p:cNvPr id="419" name="Google Shape;419;p3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 443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1" name="Google Shape;421;p3"/>
          <p:cNvGrpSpPr/>
          <p:nvPr/>
        </p:nvGrpSpPr>
        <p:grpSpPr>
          <a:xfrm>
            <a:off x="4811016" y="3412956"/>
            <a:ext cx="923181" cy="708382"/>
            <a:chOff x="5513400" y="3321800"/>
            <a:chExt cx="692403" cy="531300"/>
          </a:xfrm>
        </p:grpSpPr>
        <p:sp>
          <p:nvSpPr>
            <p:cNvPr id="422" name="Google Shape;422;p3"/>
            <p:cNvSpPr/>
            <p:nvPr/>
          </p:nvSpPr>
          <p:spPr>
            <a:xfrm rot="-5400000">
              <a:off x="5328300" y="3506900"/>
              <a:ext cx="5313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 txBox="1"/>
            <p:nvPr/>
          </p:nvSpPr>
          <p:spPr>
            <a:xfrm>
              <a:off x="5725503" y="3521350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 443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3"/>
          <p:cNvGrpSpPr/>
          <p:nvPr/>
        </p:nvGrpSpPr>
        <p:grpSpPr>
          <a:xfrm>
            <a:off x="5972067" y="4767647"/>
            <a:ext cx="640404" cy="418590"/>
            <a:chOff x="4479163" y="3575825"/>
            <a:chExt cx="480315" cy="313950"/>
          </a:xfrm>
        </p:grpSpPr>
        <p:sp>
          <p:nvSpPr>
            <p:cNvPr id="425" name="Google Shape;425;p3"/>
            <p:cNvSpPr/>
            <p:nvPr/>
          </p:nvSpPr>
          <p:spPr>
            <a:xfrm>
              <a:off x="4479163" y="3575825"/>
              <a:ext cx="3795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HTTPS 443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3"/>
          <p:cNvSpPr/>
          <p:nvPr/>
        </p:nvSpPr>
        <p:spPr>
          <a:xfrm>
            <a:off x="3775700" y="5242475"/>
            <a:ext cx="3798300" cy="640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"/>
          <p:cNvSpPr txBox="1"/>
          <p:nvPr/>
        </p:nvSpPr>
        <p:spPr>
          <a:xfrm>
            <a:off x="5412238" y="5958233"/>
            <a:ext cx="640500" cy="1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 443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3"/>
          <p:cNvGrpSpPr/>
          <p:nvPr/>
        </p:nvGrpSpPr>
        <p:grpSpPr>
          <a:xfrm>
            <a:off x="5870480" y="2735647"/>
            <a:ext cx="640392" cy="418590"/>
            <a:chOff x="4479172" y="3575825"/>
            <a:chExt cx="480306" cy="313950"/>
          </a:xfrm>
        </p:grpSpPr>
        <p:sp>
          <p:nvSpPr>
            <p:cNvPr id="430" name="Google Shape;430;p3"/>
            <p:cNvSpPr/>
            <p:nvPr/>
          </p:nvSpPr>
          <p:spPr>
            <a:xfrm>
              <a:off x="4479172" y="3575825"/>
              <a:ext cx="298800" cy="1611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EFEFE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 txBox="1"/>
            <p:nvPr/>
          </p:nvSpPr>
          <p:spPr>
            <a:xfrm>
              <a:off x="4479178" y="3746375"/>
              <a:ext cx="480300" cy="14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 80</a:t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3"/>
          <p:cNvGrpSpPr/>
          <p:nvPr/>
        </p:nvGrpSpPr>
        <p:grpSpPr>
          <a:xfrm>
            <a:off x="1121622" y="1024128"/>
            <a:ext cx="1316367" cy="242394"/>
            <a:chOff x="1249950" y="4147700"/>
            <a:chExt cx="987300" cy="181800"/>
          </a:xfrm>
        </p:grpSpPr>
        <p:sp>
          <p:nvSpPr>
            <p:cNvPr id="433" name="Google Shape;433;p3"/>
            <p:cNvSpPr/>
            <p:nvPr/>
          </p:nvSpPr>
          <p:spPr>
            <a:xfrm>
              <a:off x="1249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630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2011950" y="4147700"/>
              <a:ext cx="225300" cy="1818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38761D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6" name="Google Shape;436;p3"/>
          <p:cNvSpPr txBox="1"/>
          <p:nvPr/>
        </p:nvSpPr>
        <p:spPr>
          <a:xfrm>
            <a:off x="3049571" y="3286895"/>
            <a:ext cx="60991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"/>
          <p:cNvSpPr/>
          <p:nvPr/>
        </p:nvSpPr>
        <p:spPr>
          <a:xfrm>
            <a:off x="5419130" y="2769033"/>
            <a:ext cx="1828800" cy="91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Service Container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"/>
          <p:cNvSpPr/>
          <p:nvPr/>
        </p:nvSpPr>
        <p:spPr>
          <a:xfrm>
            <a:off x="8529788" y="2769025"/>
            <a:ext cx="1828800" cy="91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App Container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"/>
          <p:cNvSpPr/>
          <p:nvPr/>
        </p:nvSpPr>
        <p:spPr>
          <a:xfrm>
            <a:off x="2003690" y="2769033"/>
            <a:ext cx="1828800" cy="91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Images Container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4"/>
          <p:cNvGrpSpPr/>
          <p:nvPr/>
        </p:nvGrpSpPr>
        <p:grpSpPr>
          <a:xfrm>
            <a:off x="7154913" y="724491"/>
            <a:ext cx="1490700" cy="1020500"/>
            <a:chOff x="1173100" y="1395933"/>
            <a:chExt cx="1490700" cy="1020500"/>
          </a:xfrm>
        </p:grpSpPr>
        <p:pic>
          <p:nvPicPr>
            <p:cNvPr id="445" name="Google Shape;44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52642" y="1395933"/>
              <a:ext cx="731599" cy="731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4"/>
            <p:cNvSpPr txBox="1"/>
            <p:nvPr/>
          </p:nvSpPr>
          <p:spPr>
            <a:xfrm>
              <a:off x="1173100" y="2077733"/>
              <a:ext cx="14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Browser</a:t>
              </a:r>
              <a:endPara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4"/>
          <p:cNvGrpSpPr/>
          <p:nvPr/>
        </p:nvGrpSpPr>
        <p:grpSpPr>
          <a:xfrm>
            <a:off x="2123388" y="920820"/>
            <a:ext cx="1490700" cy="917821"/>
            <a:chOff x="1754300" y="1232987"/>
            <a:chExt cx="1490700" cy="917821"/>
          </a:xfrm>
        </p:grpSpPr>
        <p:pic>
          <p:nvPicPr>
            <p:cNvPr id="448" name="Google Shape;44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07250" y="1232987"/>
              <a:ext cx="784800" cy="627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4"/>
            <p:cNvSpPr txBox="1"/>
            <p:nvPr/>
          </p:nvSpPr>
          <p:spPr>
            <a:xfrm>
              <a:off x="1754300" y="1812108"/>
              <a:ext cx="149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121900" spcFirstLastPara="1" rIns="121900" wrap="square" tIns="60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Terminal</a:t>
              </a:r>
              <a:endParaRPr b="1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0" name="Google Shape;450;p4"/>
          <p:cNvCxnSpPr>
            <a:stCxn id="441" idx="0"/>
            <a:endCxn id="446" idx="2"/>
          </p:cNvCxnSpPr>
          <p:nvPr/>
        </p:nvCxnSpPr>
        <p:spPr>
          <a:xfrm rot="-5400000">
            <a:off x="6604880" y="1473783"/>
            <a:ext cx="1023900" cy="1566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1" name="Google Shape;451;p4"/>
          <p:cNvCxnSpPr>
            <a:stCxn id="442" idx="0"/>
            <a:endCxn id="446" idx="2"/>
          </p:cNvCxnSpPr>
          <p:nvPr/>
        </p:nvCxnSpPr>
        <p:spPr>
          <a:xfrm flipH="1" rot="5400000">
            <a:off x="8160338" y="1485175"/>
            <a:ext cx="1023900" cy="15438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2" name="Google Shape;452;p4"/>
          <p:cNvSpPr/>
          <p:nvPr/>
        </p:nvSpPr>
        <p:spPr>
          <a:xfrm>
            <a:off x="8529788" y="1953121"/>
            <a:ext cx="7317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"/>
          <p:cNvSpPr/>
          <p:nvPr/>
        </p:nvSpPr>
        <p:spPr>
          <a:xfrm>
            <a:off x="6232888" y="1953133"/>
            <a:ext cx="1319700" cy="17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REST / JSON</a:t>
            </a:r>
            <a:endParaRPr b="1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4"/>
          <p:cNvCxnSpPr/>
          <p:nvPr/>
        </p:nvCxnSpPr>
        <p:spPr>
          <a:xfrm>
            <a:off x="2868738" y="1943683"/>
            <a:ext cx="3600" cy="768900"/>
          </a:xfrm>
          <a:prstGeom prst="straightConnector1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5" name="Google Shape;455;p4"/>
          <p:cNvCxnSpPr>
            <a:stCxn id="443" idx="2"/>
            <a:endCxn id="456" idx="0"/>
          </p:cNvCxnSpPr>
          <p:nvPr/>
        </p:nvCxnSpPr>
        <p:spPr>
          <a:xfrm flipH="1" rot="-5400000">
            <a:off x="2080490" y="4521033"/>
            <a:ext cx="1830600" cy="155400"/>
          </a:xfrm>
          <a:prstGeom prst="bentConnector3">
            <a:avLst>
              <a:gd fmla="val 62111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56" name="Google Shape;456;p4"/>
          <p:cNvSpPr txBox="1"/>
          <p:nvPr/>
        </p:nvSpPr>
        <p:spPr>
          <a:xfrm>
            <a:off x="1833413" y="5514008"/>
            <a:ext cx="2480100" cy="619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Persistent Folder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4"/>
          <p:cNvGrpSpPr/>
          <p:nvPr/>
        </p:nvGrpSpPr>
        <p:grpSpPr>
          <a:xfrm>
            <a:off x="3075713" y="4182083"/>
            <a:ext cx="1543800" cy="330650"/>
            <a:chOff x="3087625" y="3884650"/>
            <a:chExt cx="1543800" cy="330650"/>
          </a:xfrm>
        </p:grpSpPr>
        <p:sp>
          <p:nvSpPr>
            <p:cNvPr id="458" name="Google Shape;458;p4"/>
            <p:cNvSpPr/>
            <p:nvPr/>
          </p:nvSpPr>
          <p:spPr>
            <a:xfrm>
              <a:off x="3087625" y="3886200"/>
              <a:ext cx="1543800" cy="329100"/>
            </a:xfrm>
            <a:prstGeom prst="rect">
              <a:avLst/>
            </a:prstGeom>
            <a:noFill/>
            <a:ln cap="flat" cmpd="sng" w="19050">
              <a:solidFill>
                <a:srgbClr val="99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9" name="Google Shape;45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42475" y="3919950"/>
              <a:ext cx="296486" cy="237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4"/>
            <p:cNvSpPr txBox="1"/>
            <p:nvPr/>
          </p:nvSpPr>
          <p:spPr>
            <a:xfrm>
              <a:off x="3491100" y="3884650"/>
              <a:ext cx="1140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45700" spcFirstLastPara="1" rIns="121900" wrap="square" tIns="60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Source Code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1" name="Google Shape;461;p4"/>
          <p:cNvCxnSpPr/>
          <p:nvPr/>
        </p:nvCxnSpPr>
        <p:spPr>
          <a:xfrm rot="10800000">
            <a:off x="3492863" y="3683433"/>
            <a:ext cx="11700" cy="48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2" name="Google Shape;462;p4"/>
          <p:cNvSpPr txBox="1"/>
          <p:nvPr/>
        </p:nvSpPr>
        <p:spPr>
          <a:xfrm>
            <a:off x="2035063" y="4874933"/>
            <a:ext cx="8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4"/>
          <p:cNvCxnSpPr>
            <a:stCxn id="441" idx="2"/>
            <a:endCxn id="456" idx="0"/>
          </p:cNvCxnSpPr>
          <p:nvPr/>
        </p:nvCxnSpPr>
        <p:spPr>
          <a:xfrm rot="5400000">
            <a:off x="3788180" y="2968683"/>
            <a:ext cx="1830600" cy="3260100"/>
          </a:xfrm>
          <a:prstGeom prst="bentConnector3">
            <a:avLst>
              <a:gd fmla="val 62716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4" name="Google Shape;464;p4"/>
          <p:cNvSpPr txBox="1"/>
          <p:nvPr/>
        </p:nvSpPr>
        <p:spPr>
          <a:xfrm>
            <a:off x="3614088" y="3748108"/>
            <a:ext cx="8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4"/>
          <p:cNvGrpSpPr/>
          <p:nvPr/>
        </p:nvGrpSpPr>
        <p:grpSpPr>
          <a:xfrm>
            <a:off x="6199913" y="4182083"/>
            <a:ext cx="1543800" cy="330650"/>
            <a:chOff x="3087625" y="3884650"/>
            <a:chExt cx="1543800" cy="330650"/>
          </a:xfrm>
        </p:grpSpPr>
        <p:sp>
          <p:nvSpPr>
            <p:cNvPr id="466" name="Google Shape;466;p4"/>
            <p:cNvSpPr/>
            <p:nvPr/>
          </p:nvSpPr>
          <p:spPr>
            <a:xfrm>
              <a:off x="3087625" y="3886200"/>
              <a:ext cx="1543800" cy="329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9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" name="Google Shape;46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42475" y="3919950"/>
              <a:ext cx="296486" cy="237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4"/>
            <p:cNvSpPr txBox="1"/>
            <p:nvPr/>
          </p:nvSpPr>
          <p:spPr>
            <a:xfrm>
              <a:off x="3491100" y="3884650"/>
              <a:ext cx="1140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45700" spcFirstLastPara="1" rIns="121900" wrap="square" tIns="60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Source Code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9" name="Google Shape;469;p4"/>
          <p:cNvCxnSpPr/>
          <p:nvPr/>
        </p:nvCxnSpPr>
        <p:spPr>
          <a:xfrm rot="10800000">
            <a:off x="6617063" y="3683433"/>
            <a:ext cx="11700" cy="48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0" name="Google Shape;470;p4"/>
          <p:cNvSpPr txBox="1"/>
          <p:nvPr/>
        </p:nvSpPr>
        <p:spPr>
          <a:xfrm>
            <a:off x="6738288" y="3748108"/>
            <a:ext cx="8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4"/>
          <p:cNvGrpSpPr/>
          <p:nvPr/>
        </p:nvGrpSpPr>
        <p:grpSpPr>
          <a:xfrm>
            <a:off x="8714513" y="4182083"/>
            <a:ext cx="1543800" cy="330650"/>
            <a:chOff x="3087625" y="3884650"/>
            <a:chExt cx="1543800" cy="330650"/>
          </a:xfrm>
        </p:grpSpPr>
        <p:sp>
          <p:nvSpPr>
            <p:cNvPr id="472" name="Google Shape;472;p4"/>
            <p:cNvSpPr/>
            <p:nvPr/>
          </p:nvSpPr>
          <p:spPr>
            <a:xfrm>
              <a:off x="3087625" y="3886200"/>
              <a:ext cx="1543800" cy="329100"/>
            </a:xfrm>
            <a:prstGeom prst="rect">
              <a:avLst/>
            </a:prstGeom>
            <a:noFill/>
            <a:ln cap="flat" cmpd="sng" w="19050">
              <a:solidFill>
                <a:srgbClr val="999999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3" name="Google Shape;47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42475" y="3919950"/>
              <a:ext cx="296486" cy="237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4"/>
            <p:cNvSpPr txBox="1"/>
            <p:nvPr/>
          </p:nvSpPr>
          <p:spPr>
            <a:xfrm>
              <a:off x="3491100" y="3884650"/>
              <a:ext cx="1140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45700" spcFirstLastPara="1" rIns="121900" wrap="square" tIns="60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Source Code</a:t>
              </a:r>
              <a:endParaRPr b="1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75" name="Google Shape;475;p4"/>
          <p:cNvCxnSpPr/>
          <p:nvPr/>
        </p:nvCxnSpPr>
        <p:spPr>
          <a:xfrm rot="10800000">
            <a:off x="9131663" y="3683433"/>
            <a:ext cx="11700" cy="486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4"/>
          <p:cNvSpPr txBox="1"/>
          <p:nvPr/>
        </p:nvSpPr>
        <p:spPr>
          <a:xfrm>
            <a:off x="9252888" y="3748108"/>
            <a:ext cx="8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"/>
          <p:cNvSpPr txBox="1"/>
          <p:nvPr/>
        </p:nvSpPr>
        <p:spPr>
          <a:xfrm>
            <a:off x="4881413" y="5514008"/>
            <a:ext cx="2480100" cy="619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Secrets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4"/>
          <p:cNvCxnSpPr>
            <a:stCxn id="443" idx="2"/>
            <a:endCxn id="477" idx="0"/>
          </p:cNvCxnSpPr>
          <p:nvPr/>
        </p:nvCxnSpPr>
        <p:spPr>
          <a:xfrm flipH="1" rot="-5400000">
            <a:off x="3604490" y="2997033"/>
            <a:ext cx="1830600" cy="3203400"/>
          </a:xfrm>
          <a:prstGeom prst="bentConnector3">
            <a:avLst>
              <a:gd fmla="val 62716" name="adj1"/>
            </a:avLst>
          </a:prstGeom>
          <a:noFill/>
          <a:ln cap="flat" cmpd="sng" w="19050">
            <a:solidFill>
              <a:srgbClr val="3F3F3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79" name="Google Shape;479;p4"/>
          <p:cNvSpPr txBox="1"/>
          <p:nvPr/>
        </p:nvSpPr>
        <p:spPr>
          <a:xfrm>
            <a:off x="5023713" y="4994108"/>
            <a:ext cx="88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Mount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4"/>
          <p:cNvGrpSpPr/>
          <p:nvPr/>
        </p:nvGrpSpPr>
        <p:grpSpPr>
          <a:xfrm>
            <a:off x="3874998" y="164636"/>
            <a:ext cx="2208651" cy="1547643"/>
            <a:chOff x="358375" y="2010950"/>
            <a:chExt cx="2208651" cy="1547643"/>
          </a:xfrm>
        </p:grpSpPr>
        <p:sp>
          <p:nvSpPr>
            <p:cNvPr id="481" name="Google Shape;481;p4"/>
            <p:cNvSpPr/>
            <p:nvPr/>
          </p:nvSpPr>
          <p:spPr>
            <a:xfrm rot="-5400000">
              <a:off x="826726" y="1818293"/>
              <a:ext cx="1283400" cy="2197200"/>
            </a:xfrm>
            <a:prstGeom prst="corner">
              <a:avLst>
                <a:gd fmla="val 74132" name="adj1"/>
                <a:gd fmla="val 10000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"/>
            <p:cNvSpPr txBox="1"/>
            <p:nvPr/>
          </p:nvSpPr>
          <p:spPr>
            <a:xfrm>
              <a:off x="358375" y="2010950"/>
              <a:ext cx="2030700" cy="28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434343"/>
                  </a:solidFill>
                  <a:latin typeface="Arial"/>
                  <a:ea typeface="Arial"/>
                  <a:cs typeface="Arial"/>
                  <a:sym typeface="Arial"/>
                </a:rPr>
                <a:t>GCS Bucket</a:t>
              </a:r>
              <a:endParaRPr b="1" i="0" sz="11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3" name="Google Shape;48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0130" y="2381975"/>
              <a:ext cx="598275" cy="478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4"/>
            <p:cNvSpPr txBox="1"/>
            <p:nvPr/>
          </p:nvSpPr>
          <p:spPr>
            <a:xfrm>
              <a:off x="583225" y="2979800"/>
              <a:ext cx="1533000" cy="22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&amp; Models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5" name="Google Shape;485;p4"/>
          <p:cNvCxnSpPr>
            <a:stCxn id="481" idx="2"/>
            <a:endCxn id="441" idx="0"/>
          </p:cNvCxnSpPr>
          <p:nvPr/>
        </p:nvCxnSpPr>
        <p:spPr>
          <a:xfrm flipH="1" rot="-5400000">
            <a:off x="5130849" y="1566479"/>
            <a:ext cx="1056900" cy="1348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77a664e99a_0_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Wireframe Demo (Figma)</a:t>
            </a:r>
            <a:endParaRPr/>
          </a:p>
        </p:txBody>
      </p:sp>
      <p:sp>
        <p:nvSpPr>
          <p:cNvPr id="492" name="Google Shape;492;g177a664e99a_0_0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We have created a simple wireframe for our FineSpine app using Figma.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Go to the link 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Click on the clickable tabs (user/admin login) to navigate through the pages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Press R to go back to the main page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Click here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3" name="Google Shape;493;g177a664e99a_0_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887b727af_6_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Definition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" name="Google Shape;116;g15887b727af_6_0"/>
          <p:cNvSpPr txBox="1"/>
          <p:nvPr>
            <p:ph idx="1" type="body"/>
          </p:nvPr>
        </p:nvSpPr>
        <p:spPr>
          <a:xfrm>
            <a:off x="645153" y="1253325"/>
            <a:ext cx="7355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400"/>
              <a:t>There has been a rise in the incidence of spinal fractures in the elderly and in this population, fractures can be more difficult to detect on imaging due to superimposed degenerative disease and osteoporosis.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Quickly detecting and determining the location of any vertebral fractures is essential to prevent neurologic deterioration and paralysis after trauma.</a:t>
            </a:r>
            <a:endParaRPr sz="2400"/>
          </a:p>
        </p:txBody>
      </p:sp>
      <p:sp>
        <p:nvSpPr>
          <p:cNvPr id="117" name="Google Shape;117;g15887b727af_6_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g15887b727af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8125" y="1670275"/>
            <a:ext cx="3464375" cy="35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7cf57bd63_0_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Containers</a:t>
            </a:r>
            <a:endParaRPr/>
          </a:p>
        </p:txBody>
      </p:sp>
      <p:sp>
        <p:nvSpPr>
          <p:cNvPr id="500" name="Google Shape;500;g187cf57bd63_0_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1" name="Google Shape;501;g187cf57bd6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200" y="992450"/>
            <a:ext cx="9403606" cy="527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7cf57bd63_0_7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Upload Page</a:t>
            </a:r>
            <a:endParaRPr/>
          </a:p>
        </p:txBody>
      </p:sp>
      <p:sp>
        <p:nvSpPr>
          <p:cNvPr id="508" name="Google Shape;508;g187cf57bd63_0_7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9" name="Google Shape;509;g187cf57bd6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413" y="1006050"/>
            <a:ext cx="9898472" cy="5279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87cf57bd63_0_14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Predict Page</a:t>
            </a:r>
            <a:endParaRPr/>
          </a:p>
        </p:txBody>
      </p:sp>
      <p:sp>
        <p:nvSpPr>
          <p:cNvPr id="516" name="Google Shape;516;g187cf57bd63_0_14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7" name="Google Shape;517;g187cf57bd63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750" y="924425"/>
            <a:ext cx="9918485" cy="5279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"/>
          <p:cNvSpPr txBox="1"/>
          <p:nvPr/>
        </p:nvSpPr>
        <p:spPr>
          <a:xfrm>
            <a:off x="838200" y="3124500"/>
            <a:ext cx="10515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Proposed Solution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216025" y="4177200"/>
            <a:ext cx="256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269250" y="964200"/>
            <a:ext cx="6275700" cy="49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Creating an application that assists radiologists with Cervical Spine Fracture detection.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Improve fracture detection accuracy.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Reduce reporting time.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Reduce workload.</a:t>
            </a:r>
            <a:endParaRPr sz="2600"/>
          </a:p>
          <a:p>
            <a:pPr indent="0" lvl="0" marL="45720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600"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7976" y="1700025"/>
            <a:ext cx="5413524" cy="3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Project Scope</a:t>
            </a:r>
            <a:endParaRPr/>
          </a:p>
        </p:txBody>
      </p:sp>
      <p:grpSp>
        <p:nvGrpSpPr>
          <p:cNvPr id="134" name="Google Shape;134;p6"/>
          <p:cNvGrpSpPr/>
          <p:nvPr/>
        </p:nvGrpSpPr>
        <p:grpSpPr>
          <a:xfrm>
            <a:off x="535693" y="1144957"/>
            <a:ext cx="3657506" cy="5112671"/>
            <a:chOff x="1083025" y="2306625"/>
            <a:chExt cx="1834900" cy="3215516"/>
          </a:xfrm>
        </p:grpSpPr>
        <p:sp>
          <p:nvSpPr>
            <p:cNvPr id="135" name="Google Shape;135;p6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rgbClr val="E69138"/>
                  </a:solidFill>
                  <a:latin typeface="Arial"/>
                  <a:ea typeface="Arial"/>
                  <a:cs typeface="Arial"/>
                  <a:sym typeface="Arial"/>
                </a:rPr>
                <a:t>Proof Of Concept (POC)</a:t>
              </a:r>
              <a:endParaRPr b="1" i="0" sz="1900" u="none" cap="none" strike="noStrike">
                <a:solidFill>
                  <a:srgbClr val="E6913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Work on the RSNA kaggle competition</a:t>
              </a:r>
              <a:endParaRPr b="0" i="0" sz="13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Perform EDA </a:t>
              </a:r>
              <a:endParaRPr b="0" i="0" sz="13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Experiment on some baseline models.</a:t>
              </a:r>
              <a:endParaRPr b="0" i="0" sz="13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Compare models on different metrics. (ROC/AUC/Inference)</a:t>
              </a:r>
              <a:endParaRPr b="0" i="0" sz="13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83F04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783F04"/>
                  </a:solidFill>
                  <a:latin typeface="Arial"/>
                  <a:ea typeface="Arial"/>
                  <a:cs typeface="Arial"/>
                  <a:sym typeface="Arial"/>
                </a:rPr>
                <a:t>Segmentation and Explainable AI </a:t>
              </a:r>
              <a:endParaRPr b="0" i="0" sz="13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6"/>
          <p:cNvGrpSpPr/>
          <p:nvPr/>
        </p:nvGrpSpPr>
        <p:grpSpPr>
          <a:xfrm>
            <a:off x="4193275" y="1144957"/>
            <a:ext cx="3657506" cy="5112671"/>
            <a:chOff x="1083025" y="2306625"/>
            <a:chExt cx="1834900" cy="3215516"/>
          </a:xfrm>
        </p:grpSpPr>
        <p:sp>
          <p:nvSpPr>
            <p:cNvPr id="140" name="Google Shape;140;p6"/>
            <p:cNvSpPr txBox="1"/>
            <p:nvPr/>
          </p:nvSpPr>
          <p:spPr>
            <a:xfrm>
              <a:off x="1235830" y="2695016"/>
              <a:ext cx="15051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rgbClr val="3C78D8"/>
                  </a:solidFill>
                  <a:latin typeface="Arial"/>
                  <a:ea typeface="Arial"/>
                  <a:cs typeface="Arial"/>
                  <a:sym typeface="Arial"/>
                </a:rPr>
                <a:t>Prototype</a:t>
              </a:r>
              <a:endParaRPr b="1" i="0" sz="1900" u="none" cap="none" strike="noStrike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1C4587"/>
                  </a:solidFill>
                  <a:latin typeface="Arial"/>
                  <a:ea typeface="Arial"/>
                  <a:cs typeface="Arial"/>
                  <a:sym typeface="Arial"/>
                </a:rPr>
                <a:t>Create a mockup of screens to see how the app could look like</a:t>
              </a:r>
              <a:endParaRPr b="0" i="0" sz="13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1C4587"/>
                  </a:solidFill>
                  <a:latin typeface="Arial"/>
                  <a:ea typeface="Arial"/>
                  <a:cs typeface="Arial"/>
                  <a:sym typeface="Arial"/>
                </a:rPr>
                <a:t>Deploy one model to Fast API to service model predictions as an API</a:t>
              </a:r>
              <a:endParaRPr b="0" i="0" sz="13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C58D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6"/>
          <p:cNvGrpSpPr/>
          <p:nvPr/>
        </p:nvGrpSpPr>
        <p:grpSpPr>
          <a:xfrm>
            <a:off x="7850955" y="1144957"/>
            <a:ext cx="3657506" cy="5112671"/>
            <a:chOff x="1083025" y="2306625"/>
            <a:chExt cx="1834900" cy="3215516"/>
          </a:xfrm>
        </p:grpSpPr>
        <p:sp>
          <p:nvSpPr>
            <p:cNvPr id="145" name="Google Shape;145;p6"/>
            <p:cNvSpPr txBox="1"/>
            <p:nvPr/>
          </p:nvSpPr>
          <p:spPr>
            <a:xfrm>
              <a:off x="1235822" y="2695017"/>
              <a:ext cx="1545600" cy="48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rgbClr val="6AA84F"/>
                  </a:solidFill>
                  <a:latin typeface="Arial"/>
                  <a:ea typeface="Arial"/>
                  <a:cs typeface="Arial"/>
                  <a:sym typeface="Arial"/>
                </a:rPr>
                <a:t>Minimum Viable Product (MVP)</a:t>
              </a:r>
              <a:endParaRPr b="1" i="0" sz="19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1215701" y="3151841"/>
              <a:ext cx="1545600" cy="23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274E13"/>
                  </a:solidFill>
                  <a:latin typeface="Arial"/>
                  <a:ea typeface="Arial"/>
                  <a:cs typeface="Arial"/>
                  <a:sym typeface="Arial"/>
                </a:rPr>
                <a:t>Create an app to detect cervical spine fracture</a:t>
              </a:r>
              <a:endParaRPr b="0" i="0" sz="13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52400" lvl="0" marL="152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74E13"/>
                </a:buClr>
                <a:buSzPts val="1300"/>
                <a:buFont typeface="Arial"/>
                <a:buChar char="●"/>
              </a:pPr>
              <a:r>
                <a:rPr b="0" i="0" lang="en-US" sz="1300" u="none" cap="none" strike="noStrike">
                  <a:solidFill>
                    <a:srgbClr val="274E13"/>
                  </a:solidFill>
                  <a:latin typeface="Arial"/>
                  <a:ea typeface="Arial"/>
                  <a:cs typeface="Arial"/>
                  <a:sym typeface="Arial"/>
                </a:rPr>
                <a:t>API Server for uploading CT scan and predicting and segmenting the fracture.</a:t>
              </a:r>
              <a:endParaRPr b="0" i="0" sz="13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We are using the data provided by RSNA kaggle challenge 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It has 2019 CT scans(dicom and nii files ~300 GB)</a:t>
            </a:r>
            <a:endParaRPr>
              <a:solidFill>
                <a:srgbClr val="0C0C0C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•"/>
            </a:pPr>
            <a:r>
              <a:rPr lang="en-US">
                <a:solidFill>
                  <a:srgbClr val="0C0C0C"/>
                </a:solidFill>
              </a:rPr>
              <a:t>Label Counts:</a:t>
            </a:r>
            <a:endParaRPr>
              <a:solidFill>
                <a:srgbClr val="0C0C0C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–"/>
            </a:pPr>
            <a:r>
              <a:rPr lang="en-US">
                <a:solidFill>
                  <a:srgbClr val="0C0C0C"/>
                </a:solidFill>
              </a:rPr>
              <a:t>fractured vertebrae: 1058</a:t>
            </a:r>
            <a:endParaRPr>
              <a:solidFill>
                <a:srgbClr val="0C0C0C"/>
              </a:solidFill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Char char="–"/>
            </a:pPr>
            <a:r>
              <a:rPr lang="en-US">
                <a:solidFill>
                  <a:srgbClr val="0C0C0C"/>
                </a:solidFill>
              </a:rPr>
              <a:t>normal vertebrae: 961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362533bbf_0_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DICOM and NIFTI files</a:t>
            </a:r>
            <a:endParaRPr/>
          </a:p>
        </p:txBody>
      </p:sp>
      <p:sp>
        <p:nvSpPr>
          <p:cNvPr id="164" name="Google Shape;164;g16362533bbf_0_1"/>
          <p:cNvSpPr txBox="1"/>
          <p:nvPr>
            <p:ph idx="1" type="body"/>
          </p:nvPr>
        </p:nvSpPr>
        <p:spPr>
          <a:xfrm>
            <a:off x="645160" y="125333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50">
                <a:latin typeface="Roboto Mono"/>
                <a:ea typeface="Roboto Mono"/>
                <a:cs typeface="Roboto Mono"/>
                <a:sym typeface="Roboto Mono"/>
              </a:rPr>
              <a:t>.dcm</a:t>
            </a:r>
            <a:r>
              <a:rPr lang="en-US" sz="1250"/>
              <a:t> - </a:t>
            </a:r>
            <a:r>
              <a:rPr lang="en-US" sz="1250">
                <a:solidFill>
                  <a:srgbClr val="008AB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DICOM</a:t>
            </a:r>
            <a:r>
              <a:rPr lang="en-US" sz="1250"/>
              <a:t> file: A DCM file is an image file saved in the Digital Imaging and Communications in Medicine (DICOM) image format. It stores a medical image, such as a CT scan or ultrasound, and may also include patient information to pair the image with the patient.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800"/>
              <a:buNone/>
            </a:pPr>
            <a:r>
              <a:rPr lang="en-US" sz="1250">
                <a:latin typeface="Roboto Mono"/>
                <a:ea typeface="Roboto Mono"/>
                <a:cs typeface="Roboto Mono"/>
                <a:sym typeface="Roboto Mono"/>
              </a:rPr>
              <a:t>.nii</a:t>
            </a:r>
            <a:r>
              <a:rPr lang="en-US" sz="1250"/>
              <a:t> - </a:t>
            </a:r>
            <a:r>
              <a:rPr lang="en-US" sz="1250">
                <a:solidFill>
                  <a:srgbClr val="008ABC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NIFTI file format</a:t>
            </a:r>
            <a:r>
              <a:rPr lang="en-US" sz="1250"/>
              <a:t> - </a:t>
            </a:r>
            <a:r>
              <a:rPr lang="en-US" sz="1250">
                <a:solidFill>
                  <a:srgbClr val="008ABC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nibabel image</a:t>
            </a:r>
            <a:r>
              <a:rPr lang="en-US" sz="1250"/>
              <a:t> object is the association of three things:an N-D array containing the image data;a (4, 4) affine matrix mapping array coordinates to coordinates in some RAS+ world coordinate space (Coordinate systems and affines);image metadata in the form of a header.</a:t>
            </a:r>
            <a:endParaRPr sz="1250"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2800"/>
              <a:buNone/>
            </a:pPr>
            <a:r>
              <a:t/>
            </a:r>
            <a:endParaRPr sz="1250"/>
          </a:p>
        </p:txBody>
      </p:sp>
      <p:pic>
        <p:nvPicPr>
          <p:cNvPr id="165" name="Google Shape;165;g16362533bbf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675" y="2709937"/>
            <a:ext cx="5476681" cy="33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6362533bbf_0_1"/>
          <p:cNvSpPr txBox="1"/>
          <p:nvPr/>
        </p:nvSpPr>
        <p:spPr>
          <a:xfrm>
            <a:off x="1105262" y="3411700"/>
            <a:ext cx="590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DICOM 					NIFTI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16362533bbf_0_1" title="vertebrae.mp4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8050" y="2682688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602ec6891e_2_21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74" name="Google Shape;174;g1602ec6891e_2_21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g1602ec6891e_2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25" y="1833975"/>
            <a:ext cx="9911425" cy="468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602ec6891e_2_21"/>
          <p:cNvSpPr txBox="1"/>
          <p:nvPr/>
        </p:nvSpPr>
        <p:spPr>
          <a:xfrm>
            <a:off x="435725" y="1102900"/>
            <a:ext cx="743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 (.dcm and .nii files) are slices of the vertebrae in axial plane.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09bf8d644_2_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83" name="Google Shape;183;g1609bf8d644_2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609bf8d644_2_0"/>
          <p:cNvSpPr txBox="1"/>
          <p:nvPr/>
        </p:nvSpPr>
        <p:spPr>
          <a:xfrm>
            <a:off x="2660550" y="1252775"/>
            <a:ext cx="80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1609bf8d644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41047" y="-1239550"/>
            <a:ext cx="248625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609bf8d644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838" y="4966928"/>
            <a:ext cx="23336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1609bf8d644_2_0"/>
          <p:cNvSpPr/>
          <p:nvPr/>
        </p:nvSpPr>
        <p:spPr>
          <a:xfrm>
            <a:off x="5179025" y="3577525"/>
            <a:ext cx="774900" cy="1314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609bf8d644_2_0"/>
          <p:cNvSpPr txBox="1"/>
          <p:nvPr/>
        </p:nvSpPr>
        <p:spPr>
          <a:xfrm>
            <a:off x="6522275" y="3927025"/>
            <a:ext cx="347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Spinal Cord images from axial plane to Sagittal plane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609bf8d644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888" y="3606875"/>
            <a:ext cx="2582225" cy="22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02ec6891e_2_0"/>
          <p:cNvSpPr txBox="1"/>
          <p:nvPr>
            <p:ph type="title"/>
          </p:nvPr>
        </p:nvSpPr>
        <p:spPr>
          <a:xfrm>
            <a:off x="269240" y="90725"/>
            <a:ext cx="107808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EDA</a:t>
            </a:r>
            <a:endParaRPr/>
          </a:p>
        </p:txBody>
      </p:sp>
      <p:pic>
        <p:nvPicPr>
          <p:cNvPr id="196" name="Google Shape;196;g1602ec6891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250" y="1002050"/>
            <a:ext cx="11286324" cy="37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602ec6891e_2_0"/>
          <p:cNvSpPr txBox="1"/>
          <p:nvPr/>
        </p:nvSpPr>
        <p:spPr>
          <a:xfrm>
            <a:off x="269250" y="4812600"/>
            <a:ext cx="7716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overall target is roughly balanced (52/48 split).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C7 has the highest proportion of fractures (19%) whereas C3 has the lowest (4%).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5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