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Quattrocento Sans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gzLEcF442uqX8ElByFF5NNFtH0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22" Type="http://schemas.openxmlformats.org/officeDocument/2006/relationships/font" Target="fonts/OpenSans-bold.fntdata"/><Relationship Id="rId21" Type="http://schemas.openxmlformats.org/officeDocument/2006/relationships/font" Target="fonts/OpenSans-regular.fntdata"/><Relationship Id="rId24" Type="http://schemas.openxmlformats.org/officeDocument/2006/relationships/font" Target="fonts/OpenSans-boldItalic.fntdata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QuattrocentoSans-regular.fntdata"/><Relationship Id="rId16" Type="http://schemas.openxmlformats.org/officeDocument/2006/relationships/slide" Target="slides/slide11.xml"/><Relationship Id="rId19" Type="http://schemas.openxmlformats.org/officeDocument/2006/relationships/font" Target="fonts/QuattrocentoSans-italic.fntdata"/><Relationship Id="rId1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9" name="Google Shape;79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3" name="Google Shape;5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2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A383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51A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/>
          <p:nvPr/>
        </p:nvSpPr>
        <p:spPr>
          <a:xfrm flipH="1" rot="10800000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 flipH="1" rot="10800000">
            <a:off x="1246925" y="-479"/>
            <a:ext cx="9468701" cy="6858478"/>
          </a:xfrm>
          <a:custGeom>
            <a:rect b="b" l="l" r="r" t="t"/>
            <a:pathLst>
              <a:path extrusionOk="0" h="5829300" w="8078051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/>
          <p:nvPr/>
        </p:nvSpPr>
        <p:spPr>
          <a:xfrm flipH="1" rot="10800000">
            <a:off x="-1" y="-479"/>
            <a:ext cx="9324977" cy="6858479"/>
          </a:xfrm>
          <a:custGeom>
            <a:rect b="b" l="l" r="r" t="t"/>
            <a:pathLst>
              <a:path extrusionOk="0" h="6858479" w="9324977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 txBox="1"/>
          <p:nvPr>
            <p:ph type="ctrTitle"/>
          </p:nvPr>
        </p:nvSpPr>
        <p:spPr>
          <a:xfrm>
            <a:off x="804672" y="962246"/>
            <a:ext cx="6437700" cy="2611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i="0" lang="en-IN" sz="5400">
                <a:latin typeface="Arial"/>
                <a:ea typeface="Arial"/>
                <a:cs typeface="Arial"/>
                <a:sym typeface="Arial"/>
              </a:rPr>
              <a:t>Santander Customer Satisfaction</a:t>
            </a:r>
            <a:br>
              <a:rPr b="0" i="0" lang="en-IN" sz="5400">
                <a:latin typeface="Open Sans"/>
                <a:ea typeface="Open Sans"/>
                <a:cs typeface="Open Sans"/>
                <a:sym typeface="Open Sans"/>
              </a:rPr>
            </a:br>
            <a:endParaRPr sz="5400"/>
          </a:p>
        </p:txBody>
      </p:sp>
      <p:sp>
        <p:nvSpPr>
          <p:cNvPr id="110" name="Google Shape;110;p1"/>
          <p:cNvSpPr txBox="1"/>
          <p:nvPr>
            <p:ph idx="1" type="subTitle"/>
          </p:nvPr>
        </p:nvSpPr>
        <p:spPr>
          <a:xfrm>
            <a:off x="804672" y="3719618"/>
            <a:ext cx="4167376" cy="115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Team : Uncertainty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Suraj Kumar Mondal, Saurabh Shetty, Vishal Kumar and Nazim Saifi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A3838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I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257" name="Google Shape;25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Accuracy score is not the best score to evaluate the performance of a model.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imbalanced dataset ROC-AUC score and F1 score are better metrics to evaluate the model.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these metrics, we find that XGBoost Classifier is the best model followed by Random Forest and Logistic Regression trained on the Santander Dataset.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A3838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ppy Panda" id="262" name="Google Shape;26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632" y="1564105"/>
            <a:ext cx="4379494" cy="4379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1"/>
          <p:cNvSpPr txBox="1"/>
          <p:nvPr/>
        </p:nvSpPr>
        <p:spPr>
          <a:xfrm>
            <a:off x="4793942" y="1913021"/>
            <a:ext cx="6395426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Job done.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Thankyou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r>
              <a:rPr lang="en-IN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IN" sz="6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Uncertainty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/>
          <p:nvPr/>
        </p:nvSpPr>
        <p:spPr>
          <a:xfrm>
            <a:off x="1357086" y="2126212"/>
            <a:ext cx="816283" cy="1814267"/>
          </a:xfrm>
          <a:custGeom>
            <a:rect b="b" l="l" r="r" t="t"/>
            <a:pathLst>
              <a:path extrusionOk="0" h="2843630" w="1279418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Ctr="0" anchor="t" bIns="46625" lIns="93250" spcFirstLastPara="1" rIns="93250" wrap="square" tIns="46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38"/>
              <a:buFont typeface="Calibri"/>
              <a:buNone/>
            </a:pPr>
            <a:r>
              <a:t/>
            </a:r>
            <a:endParaRPr b="0" i="0" sz="1937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3397465" y="2126212"/>
            <a:ext cx="816283" cy="1814267"/>
          </a:xfrm>
          <a:custGeom>
            <a:rect b="b" l="l" r="r" t="t"/>
            <a:pathLst>
              <a:path extrusionOk="0" h="2843630" w="1279418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Ctr="0" anchor="t" bIns="46625" lIns="93250" spcFirstLastPara="1" rIns="93250" wrap="square" tIns="46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38"/>
              <a:buFont typeface="Calibri"/>
              <a:buNone/>
            </a:pPr>
            <a:r>
              <a:t/>
            </a:r>
            <a:endParaRPr b="0" i="0" sz="1937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9510066" y="2126207"/>
            <a:ext cx="816283" cy="1814267"/>
          </a:xfrm>
          <a:custGeom>
            <a:rect b="b" l="l" r="r" t="t"/>
            <a:pathLst>
              <a:path extrusionOk="0" h="2843630" w="1279418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46625" lIns="93250" spcFirstLastPara="1" rIns="93250" wrap="square" tIns="46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38"/>
              <a:buFont typeface="Calibri"/>
              <a:buNone/>
            </a:pPr>
            <a:r>
              <a:t/>
            </a:r>
            <a:endParaRPr b="0" i="0" sz="1937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2377275" y="2126212"/>
            <a:ext cx="816283" cy="1814267"/>
          </a:xfrm>
          <a:custGeom>
            <a:rect b="b" l="l" r="r" t="t"/>
            <a:pathLst>
              <a:path extrusionOk="0" h="2843630" w="1279418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Ctr="0" anchor="t" bIns="46625" lIns="93250" spcFirstLastPara="1" rIns="93250" wrap="square" tIns="46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38"/>
              <a:buFont typeface="Calibri"/>
              <a:buNone/>
            </a:pPr>
            <a:r>
              <a:t/>
            </a:r>
            <a:endParaRPr b="0" i="0" sz="1937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7473103" y="2126207"/>
            <a:ext cx="816283" cy="1814267"/>
          </a:xfrm>
          <a:custGeom>
            <a:rect b="b" l="l" r="r" t="t"/>
            <a:pathLst>
              <a:path extrusionOk="0" h="2843630" w="1279418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11000">
                <a:srgbClr val="00B0F0"/>
              </a:gs>
              <a:gs pos="56000">
                <a:schemeClr val="lt1"/>
              </a:gs>
              <a:gs pos="87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noFill/>
          </a:ln>
        </p:spPr>
        <p:txBody>
          <a:bodyPr anchorCtr="0" anchor="t" bIns="46625" lIns="93250" spcFirstLastPara="1" rIns="93250" wrap="square" tIns="46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38"/>
              <a:buFont typeface="Calibri"/>
              <a:buNone/>
            </a:pPr>
            <a:r>
              <a:t/>
            </a:r>
            <a:endParaRPr b="0" i="0" sz="1937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6454621" y="2127212"/>
            <a:ext cx="816282" cy="1814265"/>
          </a:xfrm>
          <a:custGeom>
            <a:rect b="b" l="l" r="r" t="t"/>
            <a:pathLst>
              <a:path extrusionOk="0" h="2843630" w="1279418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31000">
                <a:srgbClr val="00B0F0"/>
              </a:gs>
              <a:gs pos="80000">
                <a:schemeClr val="lt1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t" bIns="46625" lIns="93250" spcFirstLastPara="1" rIns="93250" wrap="square" tIns="46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38"/>
              <a:buFont typeface="Calibri"/>
              <a:buNone/>
            </a:pPr>
            <a:r>
              <a:t/>
            </a:r>
            <a:endParaRPr b="0" i="0" sz="1937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8491585" y="2126207"/>
            <a:ext cx="816282" cy="1814265"/>
          </a:xfrm>
          <a:custGeom>
            <a:rect b="b" l="l" r="r" t="t"/>
            <a:pathLst>
              <a:path extrusionOk="0" h="2843630" w="1279418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31000">
                <a:schemeClr val="lt1"/>
              </a:gs>
              <a:gs pos="8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noFill/>
          </a:ln>
        </p:spPr>
        <p:txBody>
          <a:bodyPr anchorCtr="0" anchor="t" bIns="46625" lIns="93250" spcFirstLastPara="1" rIns="93250" wrap="square" tIns="46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38"/>
              <a:buFont typeface="Calibri"/>
              <a:buNone/>
            </a:pPr>
            <a:r>
              <a:t/>
            </a:r>
            <a:endParaRPr b="0" i="0" sz="1937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338603" y="2126209"/>
            <a:ext cx="816283" cy="1814267"/>
          </a:xfrm>
          <a:custGeom>
            <a:rect b="b" l="l" r="r" t="t"/>
            <a:pathLst>
              <a:path extrusionOk="0" h="2843630" w="1279418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Ctr="0" anchor="t" bIns="46625" lIns="93250" spcFirstLastPara="1" rIns="93250" wrap="square" tIns="46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38"/>
              <a:buFont typeface="Calibri"/>
              <a:buNone/>
            </a:pPr>
            <a:r>
              <a:t/>
            </a:r>
            <a:endParaRPr b="0" i="0" sz="1937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4417655" y="2126210"/>
            <a:ext cx="816283" cy="1814267"/>
          </a:xfrm>
          <a:custGeom>
            <a:rect b="b" l="l" r="r" t="t"/>
            <a:pathLst>
              <a:path extrusionOk="0" h="2843630" w="1279418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Ctr="0" anchor="t" bIns="46625" lIns="93250" spcFirstLastPara="1" rIns="93250" wrap="square" tIns="46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38"/>
              <a:buFont typeface="Calibri"/>
              <a:buNone/>
            </a:pPr>
            <a:r>
              <a:t/>
            </a:r>
            <a:endParaRPr b="0" i="0" sz="1937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5436138" y="2126208"/>
            <a:ext cx="816283" cy="1814267"/>
          </a:xfrm>
          <a:custGeom>
            <a:rect b="b" l="l" r="r" t="t"/>
            <a:pathLst>
              <a:path extrusionOk="0" h="2843630" w="1279418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Ctr="0" anchor="t" bIns="46625" lIns="93250" spcFirstLastPara="1" rIns="93250" wrap="square" tIns="46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38"/>
              <a:buFont typeface="Calibri"/>
              <a:buNone/>
            </a:pPr>
            <a:r>
              <a:t/>
            </a:r>
            <a:endParaRPr b="0" i="0" sz="1937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5" name="Google Shape;125;p2"/>
          <p:cNvSpPr/>
          <p:nvPr/>
        </p:nvSpPr>
        <p:spPr>
          <a:xfrm rot="402857">
            <a:off x="1697836" y="4123281"/>
            <a:ext cx="3190231" cy="1075990"/>
          </a:xfrm>
          <a:prstGeom prst="cloudCallout">
            <a:avLst>
              <a:gd fmla="val -48223" name="adj1"/>
              <a:gd fmla="val 100606" name="adj2"/>
            </a:avLst>
          </a:prstGeom>
          <a:gradFill>
            <a:gsLst>
              <a:gs pos="0">
                <a:srgbClr val="939393"/>
              </a:gs>
              <a:gs pos="29000">
                <a:srgbClr val="939393"/>
              </a:gs>
              <a:gs pos="71000">
                <a:srgbClr val="D5D5D5"/>
              </a:gs>
              <a:gs pos="100000">
                <a:schemeClr val="lt1"/>
              </a:gs>
            </a:gsLst>
            <a:path path="circle">
              <a:fillToRect b="100%" l="100%"/>
            </a:path>
            <a:tileRect r="-100%" t="-100%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Who? Why?</a:t>
            </a:r>
            <a:endParaRPr/>
          </a:p>
        </p:txBody>
      </p:sp>
      <p:grpSp>
        <p:nvGrpSpPr>
          <p:cNvPr id="126" name="Google Shape;126;p2"/>
          <p:cNvGrpSpPr/>
          <p:nvPr/>
        </p:nvGrpSpPr>
        <p:grpSpPr>
          <a:xfrm>
            <a:off x="90200" y="5158626"/>
            <a:ext cx="2041451" cy="1608699"/>
            <a:chOff x="131918" y="5158626"/>
            <a:chExt cx="2041451" cy="1608699"/>
          </a:xfrm>
        </p:grpSpPr>
        <p:pic>
          <p:nvPicPr>
            <p:cNvPr descr="I Don't Know Panda" id="127" name="Google Shape;127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8199" y="5158626"/>
              <a:ext cx="1373373" cy="13733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2"/>
            <p:cNvSpPr txBox="1"/>
            <p:nvPr/>
          </p:nvSpPr>
          <p:spPr>
            <a:xfrm>
              <a:off x="131918" y="6397993"/>
              <a:ext cx="20414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Confused Poo</a:t>
              </a:r>
              <a:endParaRPr/>
            </a:p>
          </p:txBody>
        </p:sp>
      </p:grpSp>
      <p:sp>
        <p:nvSpPr>
          <p:cNvPr id="129" name="Google Shape;129;p2"/>
          <p:cNvSpPr/>
          <p:nvPr/>
        </p:nvSpPr>
        <p:spPr>
          <a:xfrm>
            <a:off x="5015958" y="5230459"/>
            <a:ext cx="3693608" cy="1015913"/>
          </a:xfrm>
          <a:prstGeom prst="cloudCallout">
            <a:avLst>
              <a:gd fmla="val 59187" name="adj1"/>
              <a:gd fmla="val -59776" name="adj2"/>
            </a:avLst>
          </a:prstGeom>
          <a:gradFill>
            <a:gsLst>
              <a:gs pos="0">
                <a:srgbClr val="939393"/>
              </a:gs>
              <a:gs pos="7000">
                <a:srgbClr val="939393"/>
              </a:gs>
              <a:gs pos="41000">
                <a:srgbClr val="D5D5D5"/>
              </a:gs>
              <a:gs pos="100000">
                <a:schemeClr val="lt1"/>
              </a:gs>
            </a:gsLst>
            <a:lin ang="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fear. I am here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grpSp>
        <p:nvGrpSpPr>
          <p:cNvPr id="130" name="Google Shape;130;p2"/>
          <p:cNvGrpSpPr/>
          <p:nvPr/>
        </p:nvGrpSpPr>
        <p:grpSpPr>
          <a:xfrm>
            <a:off x="8970372" y="4093405"/>
            <a:ext cx="1575754" cy="1751907"/>
            <a:chOff x="8472835" y="4017334"/>
            <a:chExt cx="1575754" cy="1751907"/>
          </a:xfrm>
        </p:grpSpPr>
        <p:pic>
          <p:nvPicPr>
            <p:cNvPr descr="Cool Panda" id="131" name="Google Shape;131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8472835" y="4017334"/>
              <a:ext cx="1445372" cy="14453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2"/>
            <p:cNvSpPr txBox="1"/>
            <p:nvPr/>
          </p:nvSpPr>
          <p:spPr>
            <a:xfrm>
              <a:off x="8472835" y="5399909"/>
              <a:ext cx="15757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Scientist</a:t>
              </a:r>
              <a:endParaRPr/>
            </a:p>
          </p:txBody>
        </p:sp>
      </p:grpSp>
      <p:sp>
        <p:nvSpPr>
          <p:cNvPr id="133" name="Google Shape;133;p2"/>
          <p:cNvSpPr/>
          <p:nvPr/>
        </p:nvSpPr>
        <p:spPr>
          <a:xfrm>
            <a:off x="6454620" y="2126207"/>
            <a:ext cx="816283" cy="1814267"/>
          </a:xfrm>
          <a:custGeom>
            <a:rect b="b" l="l" r="r" t="t"/>
            <a:pathLst>
              <a:path extrusionOk="0" h="2843630" w="1279418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Ctr="0" anchor="t" bIns="46625" lIns="93250" spcFirstLastPara="1" rIns="93250" wrap="square" tIns="46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38"/>
              <a:buFont typeface="Calibri"/>
              <a:buNone/>
            </a:pPr>
            <a:r>
              <a:t/>
            </a:r>
            <a:endParaRPr b="0" i="0" sz="1937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7473103" y="2126207"/>
            <a:ext cx="816283" cy="1814267"/>
          </a:xfrm>
          <a:custGeom>
            <a:rect b="b" l="l" r="r" t="t"/>
            <a:pathLst>
              <a:path extrusionOk="0" h="2843630" w="1279418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Ctr="0" anchor="t" bIns="46625" lIns="93250" spcFirstLastPara="1" rIns="93250" wrap="square" tIns="46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38"/>
              <a:buFont typeface="Calibri"/>
              <a:buNone/>
            </a:pPr>
            <a:r>
              <a:t/>
            </a:r>
            <a:endParaRPr b="0" i="0" sz="1937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8491583" y="2126207"/>
            <a:ext cx="816283" cy="1814267"/>
          </a:xfrm>
          <a:custGeom>
            <a:rect b="b" l="l" r="r" t="t"/>
            <a:pathLst>
              <a:path extrusionOk="0" h="2843630" w="1279418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Ctr="0" anchor="t" bIns="46625" lIns="93250" spcFirstLastPara="1" rIns="93250" wrap="square" tIns="46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38"/>
              <a:buFont typeface="Calibri"/>
              <a:buNone/>
            </a:pPr>
            <a:r>
              <a:t/>
            </a:r>
            <a:endParaRPr b="0" i="0" sz="1937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9507963" y="2126207"/>
            <a:ext cx="816283" cy="1814267"/>
          </a:xfrm>
          <a:custGeom>
            <a:rect b="b" l="l" r="r" t="t"/>
            <a:pathLst>
              <a:path extrusionOk="0" h="2843630" w="1279418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Ctr="0" anchor="t" bIns="46625" lIns="93250" spcFirstLastPara="1" rIns="93250" wrap="square" tIns="46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38"/>
              <a:buFont typeface="Calibri"/>
              <a:buNone/>
            </a:pPr>
            <a:r>
              <a:t/>
            </a:r>
            <a:endParaRPr b="0" i="0" sz="1937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7" name="Google Shape;137;p2"/>
          <p:cNvSpPr txBox="1"/>
          <p:nvPr/>
        </p:nvSpPr>
        <p:spPr>
          <a:xfrm>
            <a:off x="2655299" y="590701"/>
            <a:ext cx="759864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Story of Poo…The Businessman</a:t>
            </a:r>
            <a:endParaRPr/>
          </a:p>
        </p:txBody>
      </p:sp>
      <p:grpSp>
        <p:nvGrpSpPr>
          <p:cNvPr id="138" name="Google Shape;138;p2"/>
          <p:cNvGrpSpPr/>
          <p:nvPr/>
        </p:nvGrpSpPr>
        <p:grpSpPr>
          <a:xfrm>
            <a:off x="9904100" y="182045"/>
            <a:ext cx="1741834" cy="1984872"/>
            <a:chOff x="9659530" y="90675"/>
            <a:chExt cx="1741834" cy="1984872"/>
          </a:xfrm>
        </p:grpSpPr>
        <p:pic>
          <p:nvPicPr>
            <p:cNvPr descr="Like Panda" id="139" name="Google Shape;139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677624" y="90675"/>
              <a:ext cx="1723740" cy="17237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2"/>
            <p:cNvSpPr txBox="1"/>
            <p:nvPr/>
          </p:nvSpPr>
          <p:spPr>
            <a:xfrm>
              <a:off x="9659530" y="1706215"/>
              <a:ext cx="1741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Happy Poo</a:t>
              </a:r>
              <a:endParaRPr/>
            </a:p>
          </p:txBody>
        </p:sp>
      </p:grpSp>
      <p:sp>
        <p:nvSpPr>
          <p:cNvPr id="141" name="Google Shape;141;p2"/>
          <p:cNvSpPr/>
          <p:nvPr/>
        </p:nvSpPr>
        <p:spPr>
          <a:xfrm>
            <a:off x="8491583" y="2126207"/>
            <a:ext cx="816283" cy="1814267"/>
          </a:xfrm>
          <a:custGeom>
            <a:rect b="b" l="l" r="r" t="t"/>
            <a:pathLst>
              <a:path extrusionOk="0" h="2843630" w="1279418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Ctr="0" anchor="t" bIns="46625" lIns="93250" spcFirstLastPara="1" rIns="93250" wrap="square" tIns="46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38"/>
              <a:buFont typeface="Calibri"/>
              <a:buNone/>
            </a:pPr>
            <a:r>
              <a:t/>
            </a:r>
            <a:endParaRPr b="0" i="0" sz="1937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42" name="Google Shape;142;p2"/>
          <p:cNvGrpSpPr/>
          <p:nvPr/>
        </p:nvGrpSpPr>
        <p:grpSpPr>
          <a:xfrm>
            <a:off x="1469818" y="28295"/>
            <a:ext cx="1723740" cy="2018480"/>
            <a:chOff x="1515405" y="90675"/>
            <a:chExt cx="1723740" cy="2018480"/>
          </a:xfrm>
        </p:grpSpPr>
        <p:pic>
          <p:nvPicPr>
            <p:cNvPr descr="Hi Panda" id="143" name="Google Shape;143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515405" y="90675"/>
              <a:ext cx="1723740" cy="17237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2"/>
            <p:cNvSpPr txBox="1"/>
            <p:nvPr/>
          </p:nvSpPr>
          <p:spPr>
            <a:xfrm>
              <a:off x="1799854" y="1739823"/>
              <a:ext cx="13755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 am Poo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822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3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&#10;&#10;Description automatically generated" id="149" name="Google Shape;149;p3"/>
          <p:cNvPicPr preferRelativeResize="0"/>
          <p:nvPr/>
        </p:nvPicPr>
        <p:blipFill rotWithShape="1">
          <a:blip r:embed="rId3">
            <a:alphaModFix/>
          </a:blip>
          <a:srcRect b="15814" l="0" r="-1" t="12435"/>
          <a:stretch/>
        </p:blipFill>
        <p:spPr>
          <a:xfrm>
            <a:off x="4744494" y="265271"/>
            <a:ext cx="8854274" cy="4910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"/>
          <p:cNvSpPr txBox="1"/>
          <p:nvPr/>
        </p:nvSpPr>
        <p:spPr>
          <a:xfrm>
            <a:off x="1238149" y="1007578"/>
            <a:ext cx="5050465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Details of the data set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 data size : </a:t>
            </a:r>
            <a:r>
              <a:rPr b="0" i="0"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56970 × 371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 Data size : 14243</a:t>
            </a:r>
            <a:r>
              <a:rPr b="0" i="0"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× 371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Total Predictors : 370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Response Variable : TARGET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3"/>
          <p:cNvSpPr txBox="1"/>
          <p:nvPr/>
        </p:nvSpPr>
        <p:spPr>
          <a:xfrm>
            <a:off x="7560798" y="5348177"/>
            <a:ext cx="371076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Target service acceptance from train data</a:t>
            </a:r>
            <a:endParaRPr/>
          </a:p>
        </p:txBody>
      </p:sp>
      <p:pic>
        <p:nvPicPr>
          <p:cNvPr descr="Santander, Wood Green | Enjoy Wood Green" id="152" name="Google Shape;15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8101" y="3610578"/>
            <a:ext cx="3129434" cy="312943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"/>
          <p:cNvSpPr/>
          <p:nvPr/>
        </p:nvSpPr>
        <p:spPr>
          <a:xfrm>
            <a:off x="1700062" y="3751365"/>
            <a:ext cx="2808142" cy="910551"/>
          </a:xfrm>
          <a:prstGeom prst="wedgeRoundRectCallout">
            <a:avLst>
              <a:gd fmla="val -58709" name="adj1"/>
              <a:gd fmla="val 108624" name="adj2"/>
              <a:gd fmla="val 16667" name="adj3"/>
            </a:avLst>
          </a:prstGeom>
          <a:gradFill>
            <a:gsLst>
              <a:gs pos="0">
                <a:srgbClr val="939393"/>
              </a:gs>
              <a:gs pos="50000">
                <a:srgbClr val="D5D5D5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is highly imbalanced and each Predictor is anonymous!!</a:t>
            </a:r>
            <a:endParaRPr/>
          </a:p>
        </p:txBody>
      </p:sp>
      <p:pic>
        <p:nvPicPr>
          <p:cNvPr descr="Shock Panda" id="154" name="Google Shape;15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826" y="4945418"/>
            <a:ext cx="1476647" cy="1476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A3838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/>
          <p:nvPr/>
        </p:nvSpPr>
        <p:spPr>
          <a:xfrm>
            <a:off x="-2235200" y="1292103"/>
            <a:ext cx="4470399" cy="4180115"/>
          </a:xfrm>
          <a:prstGeom prst="arc">
            <a:avLst>
              <a:gd fmla="val 16200000" name="adj1"/>
              <a:gd fmla="val 5412481" name="adj2"/>
            </a:avLst>
          </a:prstGeom>
          <a:solidFill>
            <a:schemeClr val="lt1"/>
          </a:solidFill>
          <a:ln cap="flat" cmpd="sng" w="762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0" name="Google Shape;160;p4"/>
          <p:cNvGrpSpPr/>
          <p:nvPr/>
        </p:nvGrpSpPr>
        <p:grpSpPr>
          <a:xfrm rot="-3600000">
            <a:off x="-1735864" y="3323786"/>
            <a:ext cx="3448052" cy="234045"/>
            <a:chOff x="2184398" y="2086429"/>
            <a:chExt cx="4597401" cy="312060"/>
          </a:xfrm>
        </p:grpSpPr>
        <p:sp>
          <p:nvSpPr>
            <p:cNvPr id="161" name="Google Shape;161;p4"/>
            <p:cNvSpPr/>
            <p:nvPr/>
          </p:nvSpPr>
          <p:spPr>
            <a:xfrm rot="5400000">
              <a:off x="5480956" y="1090386"/>
              <a:ext cx="304800" cy="2296886"/>
            </a:xfrm>
            <a:prstGeom prst="triangle">
              <a:avLst>
                <a:gd fmla="val 50000" name="adj"/>
              </a:avLst>
            </a:prstGeom>
            <a:solidFill>
              <a:srgbClr val="FF0000"/>
            </a:solidFill>
            <a:ln>
              <a:noFill/>
            </a:ln>
            <a:effectLst>
              <a:outerShdw blurRad="107950" algn="ctr" dir="5400000" dist="127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 flipH="1" rot="-5400000">
              <a:off x="3180441" y="1097646"/>
              <a:ext cx="304800" cy="2296886"/>
            </a:xfrm>
            <a:prstGeom prst="triangle">
              <a:avLst>
                <a:gd fmla="val 50000" name="adj"/>
              </a:avLst>
            </a:prstGeom>
            <a:noFill/>
            <a:ln>
              <a:noFill/>
            </a:ln>
            <a:effectLst>
              <a:outerShdw blurRad="107950" algn="ctr" dir="5400000" dist="127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" name="Google Shape;163;p4"/>
          <p:cNvSpPr/>
          <p:nvPr/>
        </p:nvSpPr>
        <p:spPr>
          <a:xfrm>
            <a:off x="-202500" y="3210451"/>
            <a:ext cx="405000" cy="405000"/>
          </a:xfrm>
          <a:prstGeom prst="ellipse">
            <a:avLst/>
          </a:prstGeom>
          <a:solidFill>
            <a:srgbClr val="222A35"/>
          </a:solidFill>
          <a:ln>
            <a:noFill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4"/>
          <p:cNvSpPr/>
          <p:nvPr/>
        </p:nvSpPr>
        <p:spPr>
          <a:xfrm>
            <a:off x="820967" y="1304375"/>
            <a:ext cx="463100" cy="46483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65" name="Google Shape;165;p4"/>
          <p:cNvSpPr/>
          <p:nvPr/>
        </p:nvSpPr>
        <p:spPr>
          <a:xfrm>
            <a:off x="1438037" y="1769214"/>
            <a:ext cx="463100" cy="46483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66" name="Google Shape;166;p4"/>
          <p:cNvSpPr/>
          <p:nvPr/>
        </p:nvSpPr>
        <p:spPr>
          <a:xfrm>
            <a:off x="1834959" y="2369684"/>
            <a:ext cx="463100" cy="46483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67" name="Google Shape;167;p4"/>
          <p:cNvSpPr/>
          <p:nvPr/>
        </p:nvSpPr>
        <p:spPr>
          <a:xfrm>
            <a:off x="1985476" y="3196580"/>
            <a:ext cx="463100" cy="46483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68" name="Google Shape;168;p4"/>
          <p:cNvSpPr/>
          <p:nvPr/>
        </p:nvSpPr>
        <p:spPr>
          <a:xfrm>
            <a:off x="1753926" y="4023476"/>
            <a:ext cx="463100" cy="46483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69" name="Google Shape;169;p4"/>
          <p:cNvSpPr/>
          <p:nvPr/>
        </p:nvSpPr>
        <p:spPr>
          <a:xfrm>
            <a:off x="1361809" y="4617952"/>
            <a:ext cx="463100" cy="46483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70" name="Google Shape;170;p4"/>
          <p:cNvSpPr/>
          <p:nvPr/>
        </p:nvSpPr>
        <p:spPr>
          <a:xfrm>
            <a:off x="820967" y="5016244"/>
            <a:ext cx="463100" cy="46483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71" name="Google Shape;171;p4"/>
          <p:cNvSpPr txBox="1"/>
          <p:nvPr/>
        </p:nvSpPr>
        <p:spPr>
          <a:xfrm>
            <a:off x="1361809" y="1127909"/>
            <a:ext cx="28668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CLEANING</a:t>
            </a:r>
            <a:endParaRPr/>
          </a:p>
        </p:txBody>
      </p:sp>
      <p:sp>
        <p:nvSpPr>
          <p:cNvPr id="172" name="Google Shape;172;p4"/>
          <p:cNvSpPr txBox="1"/>
          <p:nvPr/>
        </p:nvSpPr>
        <p:spPr>
          <a:xfrm>
            <a:off x="1901137" y="1650395"/>
            <a:ext cx="38467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EXPLORATORY DATA ANALYSIS</a:t>
            </a:r>
            <a:endParaRPr/>
          </a:p>
        </p:txBody>
      </p:sp>
      <p:sp>
        <p:nvSpPr>
          <p:cNvPr id="173" name="Google Shape;173;p4"/>
          <p:cNvSpPr txBox="1"/>
          <p:nvPr/>
        </p:nvSpPr>
        <p:spPr>
          <a:xfrm>
            <a:off x="2298059" y="2232771"/>
            <a:ext cx="38467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BASE MODEL GENERATION</a:t>
            </a:r>
            <a:endParaRPr/>
          </a:p>
        </p:txBody>
      </p:sp>
      <p:sp>
        <p:nvSpPr>
          <p:cNvPr id="174" name="Google Shape;174;p4"/>
          <p:cNvSpPr txBox="1"/>
          <p:nvPr/>
        </p:nvSpPr>
        <p:spPr>
          <a:xfrm>
            <a:off x="2421860" y="2975281"/>
            <a:ext cx="38467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ENSEMBLE MODELS</a:t>
            </a:r>
            <a:endParaRPr/>
          </a:p>
        </p:txBody>
      </p:sp>
      <p:sp>
        <p:nvSpPr>
          <p:cNvPr id="175" name="Google Shape;175;p4"/>
          <p:cNvSpPr txBox="1"/>
          <p:nvPr/>
        </p:nvSpPr>
        <p:spPr>
          <a:xfrm>
            <a:off x="2298059" y="3879236"/>
            <a:ext cx="38467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EXPERIMENTATION</a:t>
            </a:r>
            <a:endParaRPr/>
          </a:p>
        </p:txBody>
      </p:sp>
      <p:sp>
        <p:nvSpPr>
          <p:cNvPr id="176" name="Google Shape;176;p4"/>
          <p:cNvSpPr txBox="1"/>
          <p:nvPr/>
        </p:nvSpPr>
        <p:spPr>
          <a:xfrm>
            <a:off x="1985476" y="4697312"/>
            <a:ext cx="38467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endParaRPr/>
          </a:p>
        </p:txBody>
      </p:sp>
      <p:sp>
        <p:nvSpPr>
          <p:cNvPr id="177" name="Google Shape;177;p4"/>
          <p:cNvSpPr txBox="1"/>
          <p:nvPr/>
        </p:nvSpPr>
        <p:spPr>
          <a:xfrm>
            <a:off x="1361809" y="5245545"/>
            <a:ext cx="38467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78" name="Google Shape;178;p4"/>
          <p:cNvSpPr/>
          <p:nvPr/>
        </p:nvSpPr>
        <p:spPr>
          <a:xfrm>
            <a:off x="8133135" y="1385782"/>
            <a:ext cx="2820153" cy="1086035"/>
          </a:xfrm>
          <a:prstGeom prst="wedgeEllipseCallout">
            <a:avLst>
              <a:gd fmla="val -39178" name="adj1"/>
              <a:gd fmla="val 97951" name="adj2"/>
            </a:avLst>
          </a:prstGeom>
          <a:gradFill>
            <a:gsLst>
              <a:gs pos="0">
                <a:srgbClr val="939393"/>
              </a:gs>
              <a:gs pos="50000">
                <a:srgbClr val="D5D5D5"/>
              </a:gs>
              <a:gs pos="100000">
                <a:schemeClr val="lt1"/>
              </a:gs>
            </a:gsLst>
            <a:lin ang="18900000" scaled="0"/>
          </a:gra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much to do.</a:t>
            </a:r>
            <a:endParaRPr/>
          </a:p>
        </p:txBody>
      </p:sp>
      <p:pic>
        <p:nvPicPr>
          <p:cNvPr descr="Thinking Panda" id="179" name="Google Shape;1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3641" y="2692332"/>
            <a:ext cx="2618561" cy="2618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/>
          <p:nvPr/>
        </p:nvSpPr>
        <p:spPr>
          <a:xfrm>
            <a:off x="1705921" y="2731030"/>
            <a:ext cx="292769" cy="510950"/>
          </a:xfrm>
          <a:prstGeom prst="downArrow">
            <a:avLst>
              <a:gd fmla="val 33562" name="adj1"/>
              <a:gd fmla="val 62328" name="adj2"/>
            </a:avLst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5"/>
          <p:cNvSpPr txBox="1"/>
          <p:nvPr>
            <p:ph type="title"/>
          </p:nvPr>
        </p:nvSpPr>
        <p:spPr>
          <a:xfrm>
            <a:off x="682845" y="2929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IN" sz="4000">
                <a:latin typeface="Arial"/>
                <a:ea typeface="Arial"/>
                <a:cs typeface="Arial"/>
                <a:sym typeface="Arial"/>
              </a:rPr>
              <a:t>Exploratory Data Analysis</a:t>
            </a:r>
            <a:endParaRPr/>
          </a:p>
        </p:txBody>
      </p:sp>
      <p:sp>
        <p:nvSpPr>
          <p:cNvPr id="186" name="Google Shape;186;p5"/>
          <p:cNvSpPr/>
          <p:nvPr/>
        </p:nvSpPr>
        <p:spPr>
          <a:xfrm>
            <a:off x="2032000" y="719666"/>
            <a:ext cx="8128000" cy="5418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1064906" y="1744579"/>
            <a:ext cx="1574801" cy="986450"/>
          </a:xfrm>
          <a:prstGeom prst="rect">
            <a:avLst/>
          </a:prstGeom>
          <a:gradFill>
            <a:gsLst>
              <a:gs pos="0">
                <a:srgbClr val="939393"/>
              </a:gs>
              <a:gs pos="50000">
                <a:srgbClr val="D5D5D5"/>
              </a:gs>
              <a:gs pos="100000">
                <a:schemeClr val="lt1"/>
              </a:gs>
            </a:gsLst>
            <a:lin ang="18900000" scaled="0"/>
          </a:gra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(371 Columns)</a:t>
            </a:r>
            <a:endParaRPr/>
          </a:p>
        </p:txBody>
      </p:sp>
      <p:sp>
        <p:nvSpPr>
          <p:cNvPr id="188" name="Google Shape;188;p5"/>
          <p:cNvSpPr/>
          <p:nvPr/>
        </p:nvSpPr>
        <p:spPr>
          <a:xfrm>
            <a:off x="1064906" y="3247465"/>
            <a:ext cx="1574801" cy="1325563"/>
          </a:xfrm>
          <a:prstGeom prst="flowChartConnector">
            <a:avLst/>
          </a:prstGeom>
          <a:gradFill>
            <a:gsLst>
              <a:gs pos="0">
                <a:srgbClr val="939393"/>
              </a:gs>
              <a:gs pos="50000">
                <a:srgbClr val="D5D5D5"/>
              </a:gs>
              <a:gs pos="100000">
                <a:schemeClr val="lt1"/>
              </a:gs>
            </a:gsLst>
            <a:lin ang="18900000" scaled="0"/>
          </a:gra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Dropped ID and TARGET</a:t>
            </a:r>
            <a:endParaRPr/>
          </a:p>
        </p:txBody>
      </p:sp>
      <p:sp>
        <p:nvSpPr>
          <p:cNvPr id="189" name="Google Shape;189;p5"/>
          <p:cNvSpPr/>
          <p:nvPr/>
        </p:nvSpPr>
        <p:spPr>
          <a:xfrm>
            <a:off x="1064906" y="5125666"/>
            <a:ext cx="1574801" cy="986450"/>
          </a:xfrm>
          <a:prstGeom prst="rect">
            <a:avLst/>
          </a:prstGeom>
          <a:gradFill>
            <a:gsLst>
              <a:gs pos="0">
                <a:srgbClr val="939393"/>
              </a:gs>
              <a:gs pos="50000">
                <a:srgbClr val="D5D5D5"/>
              </a:gs>
              <a:gs pos="100000">
                <a:schemeClr val="lt1"/>
              </a:gs>
            </a:gsLst>
            <a:lin ang="18900000" scaled="0"/>
          </a:gra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Predictors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(369 Columns)</a:t>
            </a:r>
            <a:endParaRPr/>
          </a:p>
        </p:txBody>
      </p:sp>
      <p:sp>
        <p:nvSpPr>
          <p:cNvPr id="190" name="Google Shape;190;p5"/>
          <p:cNvSpPr/>
          <p:nvPr/>
        </p:nvSpPr>
        <p:spPr>
          <a:xfrm>
            <a:off x="1705920" y="4578514"/>
            <a:ext cx="292769" cy="510950"/>
          </a:xfrm>
          <a:prstGeom prst="downArrow">
            <a:avLst>
              <a:gd fmla="val 33562" name="adj1"/>
              <a:gd fmla="val 62328" name="adj2"/>
            </a:avLst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5"/>
          <p:cNvSpPr/>
          <p:nvPr/>
        </p:nvSpPr>
        <p:spPr>
          <a:xfrm>
            <a:off x="3202516" y="3459104"/>
            <a:ext cx="1073485" cy="910304"/>
          </a:xfrm>
          <a:prstGeom prst="rect">
            <a:avLst/>
          </a:prstGeom>
          <a:gradFill>
            <a:gsLst>
              <a:gs pos="0">
                <a:srgbClr val="939393"/>
              </a:gs>
              <a:gs pos="50000">
                <a:srgbClr val="D5D5D5"/>
              </a:gs>
              <a:gs pos="100000">
                <a:schemeClr val="lt1"/>
              </a:gs>
            </a:gsLst>
            <a:lin ang="18900000" scaled="0"/>
          </a:gra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</a:t>
            </a:r>
            <a:endParaRPr/>
          </a:p>
        </p:txBody>
      </p:sp>
      <p:sp>
        <p:nvSpPr>
          <p:cNvPr id="192" name="Google Shape;192;p5"/>
          <p:cNvSpPr/>
          <p:nvPr/>
        </p:nvSpPr>
        <p:spPr>
          <a:xfrm rot="-5400000">
            <a:off x="2774727" y="3654770"/>
            <a:ext cx="292769" cy="510950"/>
          </a:xfrm>
          <a:prstGeom prst="downArrow">
            <a:avLst>
              <a:gd fmla="val 33562" name="adj1"/>
              <a:gd fmla="val 62328" name="adj2"/>
            </a:avLst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5"/>
          <p:cNvSpPr/>
          <p:nvPr/>
        </p:nvSpPr>
        <p:spPr>
          <a:xfrm rot="-5400000">
            <a:off x="2774727" y="5363416"/>
            <a:ext cx="292769" cy="510950"/>
          </a:xfrm>
          <a:prstGeom prst="downArrow">
            <a:avLst>
              <a:gd fmla="val 33562" name="adj1"/>
              <a:gd fmla="val 62328" name="adj2"/>
            </a:avLst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5"/>
          <p:cNvSpPr/>
          <p:nvPr/>
        </p:nvSpPr>
        <p:spPr>
          <a:xfrm>
            <a:off x="3213879" y="4956109"/>
            <a:ext cx="1574801" cy="1325563"/>
          </a:xfrm>
          <a:prstGeom prst="flowChartConnector">
            <a:avLst/>
          </a:prstGeom>
          <a:gradFill>
            <a:gsLst>
              <a:gs pos="0">
                <a:srgbClr val="939393"/>
              </a:gs>
              <a:gs pos="50000">
                <a:srgbClr val="D5D5D5"/>
              </a:gs>
              <a:gs pos="100000">
                <a:schemeClr val="lt1"/>
              </a:gs>
            </a:gsLst>
            <a:lin ang="18900000" scaled="0"/>
          </a:gra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Removing Constant Value Features (34)</a:t>
            </a:r>
            <a:endParaRPr/>
          </a:p>
        </p:txBody>
      </p:sp>
      <p:sp>
        <p:nvSpPr>
          <p:cNvPr id="195" name="Google Shape;195;p5"/>
          <p:cNvSpPr/>
          <p:nvPr/>
        </p:nvSpPr>
        <p:spPr>
          <a:xfrm rot="-5400000">
            <a:off x="4897772" y="5363414"/>
            <a:ext cx="292768" cy="510950"/>
          </a:xfrm>
          <a:prstGeom prst="downArrow">
            <a:avLst>
              <a:gd fmla="val 33562" name="adj1"/>
              <a:gd fmla="val 62328" name="adj2"/>
            </a:avLst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/>
          <p:nvPr/>
        </p:nvSpPr>
        <p:spPr>
          <a:xfrm>
            <a:off x="5299631" y="4956107"/>
            <a:ext cx="1574801" cy="1325563"/>
          </a:xfrm>
          <a:prstGeom prst="flowChartConnector">
            <a:avLst/>
          </a:prstGeom>
          <a:gradFill>
            <a:gsLst>
              <a:gs pos="0">
                <a:srgbClr val="939393"/>
              </a:gs>
              <a:gs pos="50000">
                <a:srgbClr val="D5D5D5"/>
              </a:gs>
              <a:gs pos="100000">
                <a:schemeClr val="lt1"/>
              </a:gs>
            </a:gsLst>
            <a:lin ang="18900000" scaled="0"/>
          </a:gra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 Data into train and test set using Stratification</a:t>
            </a: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7403319" y="5232420"/>
            <a:ext cx="981355" cy="772931"/>
          </a:xfrm>
          <a:prstGeom prst="rect">
            <a:avLst/>
          </a:prstGeom>
          <a:gradFill>
            <a:gsLst>
              <a:gs pos="0">
                <a:srgbClr val="939393"/>
              </a:gs>
              <a:gs pos="50000">
                <a:srgbClr val="D5D5D5"/>
              </a:gs>
              <a:gs pos="100000">
                <a:schemeClr val="lt1"/>
              </a:gs>
            </a:gsLst>
            <a:lin ang="18900000" scaled="0"/>
          </a:gra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Set</a:t>
            </a:r>
            <a:endParaRPr/>
          </a:p>
        </p:txBody>
      </p:sp>
      <p:sp>
        <p:nvSpPr>
          <p:cNvPr id="198" name="Google Shape;198;p5"/>
          <p:cNvSpPr/>
          <p:nvPr/>
        </p:nvSpPr>
        <p:spPr>
          <a:xfrm rot="-5400000">
            <a:off x="4897771" y="5363414"/>
            <a:ext cx="292769" cy="510950"/>
          </a:xfrm>
          <a:prstGeom prst="downArrow">
            <a:avLst>
              <a:gd fmla="val 33562" name="adj1"/>
              <a:gd fmla="val 62328" name="adj2"/>
            </a:avLst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5"/>
          <p:cNvSpPr/>
          <p:nvPr/>
        </p:nvSpPr>
        <p:spPr>
          <a:xfrm rot="-5400000">
            <a:off x="6992491" y="5363411"/>
            <a:ext cx="292769" cy="510950"/>
          </a:xfrm>
          <a:prstGeom prst="downArrow">
            <a:avLst>
              <a:gd fmla="val 33562" name="adj1"/>
              <a:gd fmla="val 62328" name="adj2"/>
            </a:avLst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5"/>
          <p:cNvSpPr/>
          <p:nvPr/>
        </p:nvSpPr>
        <p:spPr>
          <a:xfrm rot="10800000">
            <a:off x="5940646" y="4408159"/>
            <a:ext cx="292769" cy="510950"/>
          </a:xfrm>
          <a:prstGeom prst="downArrow">
            <a:avLst>
              <a:gd fmla="val 33562" name="adj1"/>
              <a:gd fmla="val 62328" name="adj2"/>
            </a:avLst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5"/>
          <p:cNvSpPr/>
          <p:nvPr/>
        </p:nvSpPr>
        <p:spPr>
          <a:xfrm>
            <a:off x="5596352" y="3596477"/>
            <a:ext cx="981355" cy="772931"/>
          </a:xfrm>
          <a:prstGeom prst="rect">
            <a:avLst/>
          </a:prstGeom>
          <a:gradFill>
            <a:gsLst>
              <a:gs pos="0">
                <a:srgbClr val="939393"/>
              </a:gs>
              <a:gs pos="50000">
                <a:srgbClr val="D5D5D5"/>
              </a:gs>
              <a:gs pos="100000">
                <a:schemeClr val="lt1"/>
              </a:gs>
            </a:gsLst>
            <a:lin ang="18900000" scaled="0"/>
          </a:gra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Set</a:t>
            </a:r>
            <a:endParaRPr/>
          </a:p>
        </p:txBody>
      </p:sp>
      <p:sp>
        <p:nvSpPr>
          <p:cNvPr id="202" name="Google Shape;202;p5"/>
          <p:cNvSpPr/>
          <p:nvPr/>
        </p:nvSpPr>
        <p:spPr>
          <a:xfrm>
            <a:off x="5308599" y="1671333"/>
            <a:ext cx="1574801" cy="1325563"/>
          </a:xfrm>
          <a:prstGeom prst="flowChartConnector">
            <a:avLst/>
          </a:prstGeom>
          <a:gradFill>
            <a:gsLst>
              <a:gs pos="0">
                <a:srgbClr val="939393"/>
              </a:gs>
              <a:gs pos="50000">
                <a:srgbClr val="D5D5D5"/>
              </a:gs>
              <a:gs pos="100000">
                <a:schemeClr val="lt1"/>
              </a:gs>
            </a:gsLst>
            <a:lin ang="18900000" scaled="0"/>
          </a:gra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Removing Duplicate Features (29)</a:t>
            </a:r>
            <a:endParaRPr/>
          </a:p>
        </p:txBody>
      </p:sp>
      <p:sp>
        <p:nvSpPr>
          <p:cNvPr id="203" name="Google Shape;203;p5"/>
          <p:cNvSpPr/>
          <p:nvPr/>
        </p:nvSpPr>
        <p:spPr>
          <a:xfrm rot="10800000">
            <a:off x="5940646" y="3046776"/>
            <a:ext cx="292769" cy="510950"/>
          </a:xfrm>
          <a:prstGeom prst="downArrow">
            <a:avLst>
              <a:gd fmla="val 33562" name="adj1"/>
              <a:gd fmla="val 62328" name="adj2"/>
            </a:avLst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5"/>
          <p:cNvSpPr/>
          <p:nvPr/>
        </p:nvSpPr>
        <p:spPr>
          <a:xfrm rot="-5400000">
            <a:off x="6992492" y="2078639"/>
            <a:ext cx="292769" cy="510950"/>
          </a:xfrm>
          <a:prstGeom prst="downArrow">
            <a:avLst>
              <a:gd fmla="val 33562" name="adj1"/>
              <a:gd fmla="val 62328" name="adj2"/>
            </a:avLst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5"/>
          <p:cNvSpPr/>
          <p:nvPr/>
        </p:nvSpPr>
        <p:spPr>
          <a:xfrm>
            <a:off x="7389784" y="1660942"/>
            <a:ext cx="1574801" cy="1325563"/>
          </a:xfrm>
          <a:prstGeom prst="flowChartConnector">
            <a:avLst/>
          </a:prstGeom>
          <a:gradFill>
            <a:gsLst>
              <a:gs pos="0">
                <a:srgbClr val="939393"/>
              </a:gs>
              <a:gs pos="50000">
                <a:srgbClr val="D5D5D5"/>
              </a:gs>
              <a:gs pos="100000">
                <a:schemeClr val="lt1"/>
              </a:gs>
            </a:gsLst>
            <a:lin ang="18900000" scaled="0"/>
          </a:gra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Categorical And Numerical Features</a:t>
            </a:r>
            <a:endParaRPr/>
          </a:p>
        </p:txBody>
      </p:sp>
      <p:sp>
        <p:nvSpPr>
          <p:cNvPr id="206" name="Google Shape;206;p5"/>
          <p:cNvSpPr/>
          <p:nvPr/>
        </p:nvSpPr>
        <p:spPr>
          <a:xfrm>
            <a:off x="8052466" y="3031456"/>
            <a:ext cx="292769" cy="510950"/>
          </a:xfrm>
          <a:prstGeom prst="downArrow">
            <a:avLst>
              <a:gd fmla="val 33562" name="adj1"/>
              <a:gd fmla="val 62328" name="adj2"/>
            </a:avLst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5"/>
          <p:cNvSpPr/>
          <p:nvPr/>
        </p:nvSpPr>
        <p:spPr>
          <a:xfrm>
            <a:off x="7526667" y="3580826"/>
            <a:ext cx="1344366" cy="772931"/>
          </a:xfrm>
          <a:prstGeom prst="rect">
            <a:avLst/>
          </a:prstGeom>
          <a:gradFill>
            <a:gsLst>
              <a:gs pos="0">
                <a:srgbClr val="939393"/>
              </a:gs>
              <a:gs pos="50000">
                <a:srgbClr val="D5D5D5"/>
              </a:gs>
              <a:gs pos="100000">
                <a:schemeClr val="lt1"/>
              </a:gs>
            </a:gsLst>
            <a:lin ang="18900000" scaled="0"/>
          </a:gra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Categorical Features (56)</a:t>
            </a:r>
            <a:endParaRPr/>
          </a:p>
        </p:txBody>
      </p:sp>
      <p:sp>
        <p:nvSpPr>
          <p:cNvPr id="208" name="Google Shape;208;p5"/>
          <p:cNvSpPr/>
          <p:nvPr/>
        </p:nvSpPr>
        <p:spPr>
          <a:xfrm rot="-5400000">
            <a:off x="9084763" y="2078638"/>
            <a:ext cx="292769" cy="510950"/>
          </a:xfrm>
          <a:prstGeom prst="downArrow">
            <a:avLst>
              <a:gd fmla="val 33562" name="adj1"/>
              <a:gd fmla="val 62328" name="adj2"/>
            </a:avLst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5"/>
          <p:cNvSpPr/>
          <p:nvPr/>
        </p:nvSpPr>
        <p:spPr>
          <a:xfrm>
            <a:off x="9508454" y="1937257"/>
            <a:ext cx="1574801" cy="772931"/>
          </a:xfrm>
          <a:prstGeom prst="rect">
            <a:avLst/>
          </a:prstGeom>
          <a:gradFill>
            <a:gsLst>
              <a:gs pos="0">
                <a:srgbClr val="939393"/>
              </a:gs>
              <a:gs pos="50000">
                <a:srgbClr val="D5D5D5"/>
              </a:gs>
              <a:gs pos="100000">
                <a:schemeClr val="lt1"/>
              </a:gs>
            </a:gsLst>
            <a:lin ang="18900000" scaled="0"/>
          </a:gra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Numerical Features (250)</a:t>
            </a:r>
            <a:endParaRPr/>
          </a:p>
        </p:txBody>
      </p:sp>
      <p:sp>
        <p:nvSpPr>
          <p:cNvPr id="210" name="Google Shape;210;p5"/>
          <p:cNvSpPr/>
          <p:nvPr/>
        </p:nvSpPr>
        <p:spPr>
          <a:xfrm>
            <a:off x="10149469" y="2741421"/>
            <a:ext cx="292769" cy="510950"/>
          </a:xfrm>
          <a:prstGeom prst="downArrow">
            <a:avLst>
              <a:gd fmla="val 33562" name="adj1"/>
              <a:gd fmla="val 62328" name="adj2"/>
            </a:avLst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5"/>
          <p:cNvSpPr/>
          <p:nvPr/>
        </p:nvSpPr>
        <p:spPr>
          <a:xfrm>
            <a:off x="9502490" y="3283604"/>
            <a:ext cx="1574801" cy="1325563"/>
          </a:xfrm>
          <a:prstGeom prst="flowChartConnector">
            <a:avLst/>
          </a:prstGeom>
          <a:gradFill>
            <a:gsLst>
              <a:gs pos="0">
                <a:srgbClr val="939393"/>
              </a:gs>
              <a:gs pos="50000">
                <a:srgbClr val="D5D5D5"/>
              </a:gs>
              <a:gs pos="100000">
                <a:schemeClr val="lt1"/>
              </a:gs>
            </a:gsLst>
            <a:lin ang="18900000" scaled="0"/>
          </a:gra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Dropped Correlated Features (62)</a:t>
            </a:r>
            <a:endParaRPr/>
          </a:p>
        </p:txBody>
      </p:sp>
      <p:sp>
        <p:nvSpPr>
          <p:cNvPr id="212" name="Google Shape;212;p5"/>
          <p:cNvSpPr/>
          <p:nvPr/>
        </p:nvSpPr>
        <p:spPr>
          <a:xfrm>
            <a:off x="10142425" y="4629136"/>
            <a:ext cx="292769" cy="510950"/>
          </a:xfrm>
          <a:prstGeom prst="downArrow">
            <a:avLst>
              <a:gd fmla="val 33562" name="adj1"/>
              <a:gd fmla="val 62328" name="adj2"/>
            </a:avLst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5"/>
          <p:cNvSpPr/>
          <p:nvPr/>
        </p:nvSpPr>
        <p:spPr>
          <a:xfrm>
            <a:off x="9486623" y="5167503"/>
            <a:ext cx="1574801" cy="1325563"/>
          </a:xfrm>
          <a:prstGeom prst="flowChartConnector">
            <a:avLst/>
          </a:prstGeom>
          <a:gradFill>
            <a:gsLst>
              <a:gs pos="0">
                <a:srgbClr val="939393"/>
              </a:gs>
              <a:gs pos="50000">
                <a:srgbClr val="D5D5D5"/>
              </a:gs>
              <a:gs pos="100000">
                <a:schemeClr val="lt1"/>
              </a:gs>
            </a:gsLst>
            <a:lin ang="18900000" scaled="0"/>
          </a:gra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Scaled Numerical Features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A3838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"/>
          <p:cNvSpPr/>
          <p:nvPr/>
        </p:nvSpPr>
        <p:spPr>
          <a:xfrm rot="2154041">
            <a:off x="2160653" y="860504"/>
            <a:ext cx="292769" cy="644358"/>
          </a:xfrm>
          <a:prstGeom prst="downArrow">
            <a:avLst>
              <a:gd fmla="val 33562" name="adj1"/>
              <a:gd fmla="val 62328" name="adj2"/>
            </a:avLst>
          </a:prstGeom>
          <a:solidFill>
            <a:srgbClr val="00B0F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6"/>
          <p:cNvSpPr/>
          <p:nvPr/>
        </p:nvSpPr>
        <p:spPr>
          <a:xfrm rot="-2202034">
            <a:off x="1203260" y="846171"/>
            <a:ext cx="292769" cy="644358"/>
          </a:xfrm>
          <a:prstGeom prst="downArrow">
            <a:avLst>
              <a:gd fmla="val 33562" name="adj1"/>
              <a:gd fmla="val 62328" name="adj2"/>
            </a:avLst>
          </a:prstGeom>
          <a:solidFill>
            <a:srgbClr val="00B0F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6"/>
          <p:cNvSpPr txBox="1"/>
          <p:nvPr>
            <p:ph type="title"/>
          </p:nvPr>
        </p:nvSpPr>
        <p:spPr>
          <a:xfrm>
            <a:off x="2307037" y="5469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IN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Exploratory Data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1" name="Google Shape;221;p6"/>
          <p:cNvSpPr/>
          <p:nvPr/>
        </p:nvSpPr>
        <p:spPr>
          <a:xfrm>
            <a:off x="99759" y="156583"/>
            <a:ext cx="1574801" cy="772931"/>
          </a:xfrm>
          <a:prstGeom prst="rect">
            <a:avLst/>
          </a:prstGeom>
          <a:gradFill>
            <a:gsLst>
              <a:gs pos="0">
                <a:srgbClr val="939393"/>
              </a:gs>
              <a:gs pos="50000">
                <a:srgbClr val="D5D5D5"/>
              </a:gs>
              <a:gs pos="100000">
                <a:schemeClr val="lt1"/>
              </a:gs>
            </a:gsLst>
            <a:lin ang="18900000" scaled="0"/>
          </a:gra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Numerical Features (188)</a:t>
            </a:r>
            <a:endParaRPr/>
          </a:p>
        </p:txBody>
      </p:sp>
      <p:sp>
        <p:nvSpPr>
          <p:cNvPr id="222" name="Google Shape;222;p6"/>
          <p:cNvSpPr/>
          <p:nvPr/>
        </p:nvSpPr>
        <p:spPr>
          <a:xfrm>
            <a:off x="2184645" y="156583"/>
            <a:ext cx="1344366" cy="772931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Categorical Features (56)</a:t>
            </a:r>
            <a:endParaRPr/>
          </a:p>
        </p:txBody>
      </p:sp>
      <p:sp>
        <p:nvSpPr>
          <p:cNvPr id="223" name="Google Shape;223;p6"/>
          <p:cNvSpPr/>
          <p:nvPr/>
        </p:nvSpPr>
        <p:spPr>
          <a:xfrm>
            <a:off x="1039733" y="1404242"/>
            <a:ext cx="1574801" cy="1325563"/>
          </a:xfrm>
          <a:prstGeom prst="flowChartConnector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Joined </a:t>
            </a: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Predictors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6"/>
          <p:cNvSpPr/>
          <p:nvPr/>
        </p:nvSpPr>
        <p:spPr>
          <a:xfrm>
            <a:off x="1680748" y="2782490"/>
            <a:ext cx="292769" cy="510950"/>
          </a:xfrm>
          <a:prstGeom prst="downArrow">
            <a:avLst>
              <a:gd fmla="val 33562" name="adj1"/>
              <a:gd fmla="val 62328" name="adj2"/>
            </a:avLst>
          </a:prstGeom>
          <a:solidFill>
            <a:srgbClr val="00B0F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6"/>
          <p:cNvSpPr/>
          <p:nvPr/>
        </p:nvSpPr>
        <p:spPr>
          <a:xfrm>
            <a:off x="1039733" y="3341408"/>
            <a:ext cx="1574801" cy="1325563"/>
          </a:xfrm>
          <a:prstGeom prst="flowChartConnector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Dropped Sparse columns (23)</a:t>
            </a:r>
            <a:endParaRPr/>
          </a:p>
        </p:txBody>
      </p:sp>
      <p:sp>
        <p:nvSpPr>
          <p:cNvPr id="226" name="Google Shape;226;p6"/>
          <p:cNvSpPr/>
          <p:nvPr/>
        </p:nvSpPr>
        <p:spPr>
          <a:xfrm>
            <a:off x="1659556" y="4666971"/>
            <a:ext cx="292769" cy="510950"/>
          </a:xfrm>
          <a:prstGeom prst="downArrow">
            <a:avLst>
              <a:gd fmla="val 33562" name="adj1"/>
              <a:gd fmla="val 62328" name="adj2"/>
            </a:avLst>
          </a:prstGeom>
          <a:solidFill>
            <a:srgbClr val="00B0F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6"/>
          <p:cNvSpPr/>
          <p:nvPr/>
        </p:nvSpPr>
        <p:spPr>
          <a:xfrm>
            <a:off x="3132357" y="5454235"/>
            <a:ext cx="1574801" cy="772931"/>
          </a:xfrm>
          <a:prstGeom prst="rect">
            <a:avLst/>
          </a:prstGeom>
          <a:gradFill>
            <a:gsLst>
              <a:gs pos="0">
                <a:srgbClr val="939393"/>
              </a:gs>
              <a:gs pos="50000">
                <a:srgbClr val="D5D5D5"/>
              </a:gs>
              <a:gs pos="100000">
                <a:schemeClr val="lt1"/>
              </a:gs>
            </a:gsLst>
            <a:lin ang="18900000" scaled="0"/>
          </a:gra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Processed Data </a:t>
            </a:r>
            <a:endParaRPr/>
          </a:p>
        </p:txBody>
      </p:sp>
      <p:sp>
        <p:nvSpPr>
          <p:cNvPr id="228" name="Google Shape;228;p6"/>
          <p:cNvSpPr/>
          <p:nvPr/>
        </p:nvSpPr>
        <p:spPr>
          <a:xfrm>
            <a:off x="1039733" y="5177921"/>
            <a:ext cx="1574801" cy="1325563"/>
          </a:xfrm>
          <a:prstGeom prst="flowChartConnector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Over-sampling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(109436, 221)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6"/>
          <p:cNvSpPr/>
          <p:nvPr/>
        </p:nvSpPr>
        <p:spPr>
          <a:xfrm rot="-5400000">
            <a:off x="2710444" y="5585226"/>
            <a:ext cx="292769" cy="510950"/>
          </a:xfrm>
          <a:prstGeom prst="downArrow">
            <a:avLst>
              <a:gd fmla="val 33562" name="adj1"/>
              <a:gd fmla="val 62328" name="adj2"/>
            </a:avLst>
          </a:prstGeom>
          <a:solidFill>
            <a:srgbClr val="00B0F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9674" y="1685415"/>
            <a:ext cx="7214705" cy="3367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A3838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I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Generation</a:t>
            </a:r>
            <a:endParaRPr/>
          </a:p>
        </p:txBody>
      </p:sp>
      <p:sp>
        <p:nvSpPr>
          <p:cNvPr id="236" name="Google Shape;236;p7"/>
          <p:cNvSpPr txBox="1"/>
          <p:nvPr>
            <p:ph idx="1" type="body"/>
          </p:nvPr>
        </p:nvSpPr>
        <p:spPr>
          <a:xfrm>
            <a:off x="1427747" y="214153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Base Model : Logistic Regression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Tree Based Ensemble Model : 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-I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Random Forest Classifier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-I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XGBoost Classifier</a:t>
            </a:r>
            <a:endParaRPr/>
          </a:p>
        </p:txBody>
      </p:sp>
      <p:pic>
        <p:nvPicPr>
          <p:cNvPr descr="Table&#10;&#10;Description automatically generated with medium confidence" id="237" name="Google Shape;2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9400" y="5262925"/>
            <a:ext cx="8709176" cy="14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7209" y="1438168"/>
            <a:ext cx="4207044" cy="3659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A3838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I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Feature Selection using Permutation Importance</a:t>
            </a:r>
            <a:endParaRPr/>
          </a:p>
        </p:txBody>
      </p:sp>
      <p:sp>
        <p:nvSpPr>
          <p:cNvPr id="244" name="Google Shape;244;p8"/>
          <p:cNvSpPr txBox="1"/>
          <p:nvPr>
            <p:ph idx="1" type="body"/>
          </p:nvPr>
        </p:nvSpPr>
        <p:spPr>
          <a:xfrm>
            <a:off x="838199" y="1825625"/>
            <a:ext cx="919613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Feature selection using permutation combination was done.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 using top 50 features, we got similar evaluation metrics.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art, bar chart&#10;&#10;Description automatically generated" id="245" name="Google Shape;245;p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212430"/>
            <a:ext cx="6096000" cy="2816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246" name="Google Shape;24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3212431"/>
            <a:ext cx="6096000" cy="28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A3838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64695"/>
            <a:ext cx="12191999" cy="7230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2022-02-17T19:24:57Z</dcterms:created>
  <dc:creator>Suraj Kumar Mondal</dc:creator>
</cp:coreProperties>
</file>