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1" r:id="rId6"/>
    <p:sldId id="264" r:id="rId7"/>
    <p:sldId id="265" r:id="rId8"/>
    <p:sldId id="266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0662-AE31-4824-A8BF-C940C5F14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CA4B-32ED-4226-9C36-0A5E30234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A0DBD-F099-41A9-961E-C0C4E9C0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1F48-748C-4A7E-A2B7-92CC8BB9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08C26-C4EA-4452-9915-D06026B7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C063-C2C4-4144-80C0-B719A639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2FEE2-65D5-47B1-8DDE-8FCF899C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C20D-A307-4483-BED1-3DE33B5C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0D6F-F460-405D-96EB-869DD17E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0B89-F811-4A0D-9C5F-E5177F26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A1442-F3AB-4249-B760-25F9BDFF6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4BBF1-6B74-43DF-B9F8-2A042FDA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6616-AA92-4F02-99F3-5077D447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F3DA-F7FC-4A56-81A0-82BA72EF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D8B0-9AF1-4AFD-AEB4-6D7DCE0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0DEB-5DE4-4206-BBFE-C2DE75B8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AF79-FDAF-45E6-A1A2-1C10C964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A115-7051-457C-9C47-C804BD83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2ABD-2550-4A7F-8DF5-B6B152E2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F0D7-EDE7-46D9-A883-F564074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1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B6F8-1C42-4C04-99BA-59061C9F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B663-7E4C-4BFC-8BC0-747F580C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2C52-1096-4B09-BFCE-BA03DFA9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5140-6E6D-4E3D-B19F-E06A71C0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FA19-2977-4E7E-9BFA-46DA31EA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5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8595-66BF-49B9-BE1C-9811D4BF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E1CB-9099-4078-9FF7-F37073FFA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8A707-37CA-4BA7-ACC2-1921505E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7FBB6-B15F-4537-B255-47FB58D6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DC0A5-F21F-4CDC-9B4B-33142BAC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0C95-71DF-4F9B-8B28-781058E6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FF0C-935B-44FE-9577-44F2B2D4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B5B7-2B99-4160-A534-FF0213B8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D26BD-C1AE-4E59-A734-2F3B9EB75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88F2F-ABB5-4B72-AF2C-6DC285D72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0F4A3-F80E-4DF5-B649-917003706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728B4-08E6-4EBC-BE4E-02F9A2A4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DEF97-0071-481D-9FFD-FF25FB7C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E5232-C204-48E8-BF31-0041014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7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D797-B3A8-4D20-8A2B-400C0162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27AAC-8C02-478D-BF5D-00B275F1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C5597-D685-4819-AE57-E967ECEE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18116-8784-4012-ABB1-4C7A0B13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BDEFE-D578-4B9B-9422-B3AC3E79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12BE-891F-48D0-9571-7AA81597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5F47D-B3E4-4478-A321-6DAFDC8C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8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05CB-9497-4E02-8EAC-F4A2539D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22CB-B0E2-4258-8D19-882AB3D2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B744F-0D8F-4719-9BC3-0D59E758B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F5A1-FD2F-41CE-BCDB-B6DE391F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212F4-D7FB-4EAA-A8E5-82FDB028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E582-4C8C-4307-8FE6-8984D844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2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6B96-4973-45E9-9A26-82AF815F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B0D75-5A61-498E-A0C3-A774A79E0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435E7-48F3-4FD2-B8C7-09B86561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E186-1009-42B0-99B7-BB72A8EA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BCA62-611D-48F6-8C25-A07DD36C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EE7CF-D8D7-4B5E-B5B3-DFCFD6A0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8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124CB-265D-4362-B845-5CBC7620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7616-8505-4E26-9884-BF50BB8C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92D6-723D-431D-A3F1-8F96625E7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883B0-F1E6-47D8-A655-97D56CCA1AC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2B79-0503-46CA-99D4-9EA293FC5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0ED4-2031-4A46-860D-3092C8BD3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DEA8-AE8A-413A-A2F0-30EF24AC7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3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1B9F7F-C126-4A13-8727-0C852D0B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IN" sz="5400" b="1" i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Santander Customer Satisfaction</a:t>
            </a:r>
            <a:br>
              <a:rPr lang="en-IN" sz="5400" b="0" i="0">
                <a:effectLst/>
                <a:latin typeface="Open Sans" panose="020B0604020202020204" pitchFamily="34" charset="0"/>
              </a:rPr>
            </a:br>
            <a:endParaRPr lang="en-IN" sz="54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236ECDE-D81E-4D55-A90F-E352E39AC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  <a:t>Team : Uncertainty </a:t>
            </a:r>
          </a:p>
          <a:p>
            <a:pPr algn="l"/>
            <a:r>
              <a:rPr lang="en-US" sz="2000" b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  <a:t>Suraj Kumar Mondal, Saurabh Shetty, Vishal Kumar and Nazim Saifi</a:t>
            </a:r>
            <a:endParaRPr lang="en-IN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0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18BD-5BF8-4CB4-809B-37CE0C44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97A8-0EFC-40CE-8FBC-0736A60B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Accuracy score is not the best score to evaluate the performance of a model.</a:t>
            </a:r>
          </a:p>
          <a:p>
            <a:r>
              <a:rPr lang="en-IN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For imbalanced dataset ROC-AUC score and F1 score are better metrics to evaluate the model.</a:t>
            </a:r>
          </a:p>
          <a:p>
            <a:r>
              <a:rPr lang="en-IN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From these metrics, we find that </a:t>
            </a:r>
            <a:r>
              <a:rPr lang="en-IN" sz="2400" dirty="0" err="1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XGBoost</a:t>
            </a:r>
            <a:r>
              <a:rPr lang="en-IN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Classifier is the best model followed by Random Forest and Logistic Regression trained on the Santander Dataset.</a:t>
            </a:r>
          </a:p>
          <a:p>
            <a:endParaRPr lang="en-IN" sz="24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6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ppy Panda">
            <a:extLst>
              <a:ext uri="{FF2B5EF4-FFF2-40B4-BE49-F238E27FC236}">
                <a16:creationId xmlns:a16="http://schemas.microsoft.com/office/drawing/2014/main" id="{AE4B1FC3-7027-457B-BCAF-88132E19A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2" y="1564105"/>
            <a:ext cx="4379494" cy="4379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9B47B-FC5B-4BFB-ACF0-5F4AC1B6F370}"/>
              </a:ext>
            </a:extLst>
          </p:cNvPr>
          <p:cNvSpPr txBox="1"/>
          <p:nvPr/>
        </p:nvSpPr>
        <p:spPr>
          <a:xfrm>
            <a:off x="4793942" y="1913021"/>
            <a:ext cx="63954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Job done.</a:t>
            </a:r>
          </a:p>
          <a:p>
            <a:pPr algn="ctr"/>
            <a:r>
              <a:rPr lang="en-IN" sz="6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Thankyou </a:t>
            </a:r>
          </a:p>
          <a:p>
            <a:pPr algn="ctr"/>
            <a:r>
              <a:rPr lang="en-IN" sz="6000" b="1" dirty="0">
                <a:solidFill>
                  <a:srgbClr val="FF0000"/>
                </a:solidFill>
                <a:latin typeface="Adobe Devanagari" panose="02040503050201020203" pitchFamily="18" charset="0"/>
              </a:rPr>
              <a:t>Team</a:t>
            </a:r>
            <a:r>
              <a:rPr lang="en-IN" sz="6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N" sz="60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9742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CD4A39-6C49-42FE-ADB6-4F745CD0D482}"/>
              </a:ext>
            </a:extLst>
          </p:cNvPr>
          <p:cNvSpPr>
            <a:spLocks noChangeAspect="1"/>
          </p:cNvSpPr>
          <p:nvPr/>
        </p:nvSpPr>
        <p:spPr>
          <a:xfrm>
            <a:off x="1357086" y="2126212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F93D70-39EC-48EE-A908-D4A2421B4FBD}"/>
              </a:ext>
            </a:extLst>
          </p:cNvPr>
          <p:cNvSpPr>
            <a:spLocks noChangeAspect="1"/>
          </p:cNvSpPr>
          <p:nvPr/>
        </p:nvSpPr>
        <p:spPr>
          <a:xfrm>
            <a:off x="3397465" y="2126212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58B3301-A8A5-4644-B9EA-1C91A1B5EE95}"/>
              </a:ext>
            </a:extLst>
          </p:cNvPr>
          <p:cNvSpPr>
            <a:spLocks noChangeAspect="1"/>
          </p:cNvSpPr>
          <p:nvPr/>
        </p:nvSpPr>
        <p:spPr>
          <a:xfrm>
            <a:off x="9510066" y="2126207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FF000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C40B8CB-984F-4C3B-ADBE-5C3E9D280C25}"/>
              </a:ext>
            </a:extLst>
          </p:cNvPr>
          <p:cNvSpPr>
            <a:spLocks noChangeAspect="1"/>
          </p:cNvSpPr>
          <p:nvPr/>
        </p:nvSpPr>
        <p:spPr>
          <a:xfrm>
            <a:off x="2377275" y="2126212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0BE3D4-D4F6-471A-A2F5-5F9E3EDB0FDF}"/>
              </a:ext>
            </a:extLst>
          </p:cNvPr>
          <p:cNvSpPr>
            <a:spLocks noChangeAspect="1"/>
          </p:cNvSpPr>
          <p:nvPr/>
        </p:nvSpPr>
        <p:spPr>
          <a:xfrm>
            <a:off x="7473103" y="2126207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87000">
                <a:srgbClr val="FF0000"/>
              </a:gs>
              <a:gs pos="56000">
                <a:schemeClr val="tx1"/>
              </a:gs>
              <a:gs pos="11000">
                <a:srgbClr val="00B0F0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F41CB2-113C-421F-A4D3-21DF0B7E632F}"/>
              </a:ext>
            </a:extLst>
          </p:cNvPr>
          <p:cNvSpPr>
            <a:spLocks noChangeAspect="1"/>
          </p:cNvSpPr>
          <p:nvPr/>
        </p:nvSpPr>
        <p:spPr>
          <a:xfrm>
            <a:off x="6454621" y="2127212"/>
            <a:ext cx="816282" cy="1814265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80000">
                <a:schemeClr val="tx1"/>
              </a:gs>
              <a:gs pos="31000">
                <a:srgbClr val="00B0F0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B1F6FC-05DC-4266-B0B0-47EDF94BD3C0}"/>
              </a:ext>
            </a:extLst>
          </p:cNvPr>
          <p:cNvSpPr>
            <a:spLocks noChangeAspect="1"/>
          </p:cNvSpPr>
          <p:nvPr/>
        </p:nvSpPr>
        <p:spPr>
          <a:xfrm>
            <a:off x="8491585" y="2126207"/>
            <a:ext cx="816282" cy="1814265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80000">
                <a:srgbClr val="FF0000"/>
              </a:gs>
              <a:gs pos="31000">
                <a:schemeClr val="tx1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93DA22-2D24-486B-B8BA-4779D83E1272}"/>
              </a:ext>
            </a:extLst>
          </p:cNvPr>
          <p:cNvSpPr>
            <a:spLocks noChangeAspect="1"/>
          </p:cNvSpPr>
          <p:nvPr/>
        </p:nvSpPr>
        <p:spPr>
          <a:xfrm>
            <a:off x="338603" y="2126209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006537-667E-44E7-8551-2DBC1707CCEB}"/>
              </a:ext>
            </a:extLst>
          </p:cNvPr>
          <p:cNvSpPr>
            <a:spLocks noChangeAspect="1"/>
          </p:cNvSpPr>
          <p:nvPr/>
        </p:nvSpPr>
        <p:spPr>
          <a:xfrm>
            <a:off x="4417655" y="2126210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C7C2C3-B876-4584-BAB7-C0D86A4FF01F}"/>
              </a:ext>
            </a:extLst>
          </p:cNvPr>
          <p:cNvSpPr>
            <a:spLocks noChangeAspect="1"/>
          </p:cNvSpPr>
          <p:nvPr/>
        </p:nvSpPr>
        <p:spPr>
          <a:xfrm>
            <a:off x="5436138" y="2126208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9C8E28C0-757C-4F30-AFB8-B8A04B1C811F}"/>
              </a:ext>
            </a:extLst>
          </p:cNvPr>
          <p:cNvSpPr/>
          <p:nvPr/>
        </p:nvSpPr>
        <p:spPr>
          <a:xfrm rot="402857">
            <a:off x="1697836" y="4123281"/>
            <a:ext cx="3190231" cy="1075990"/>
          </a:xfrm>
          <a:prstGeom prst="cloudCallout">
            <a:avLst>
              <a:gd name="adj1" fmla="val -48223"/>
              <a:gd name="adj2" fmla="val 100606"/>
            </a:avLst>
          </a:prstGeom>
          <a:gradFill flip="none" rotWithShape="1">
            <a:gsLst>
              <a:gs pos="29000">
                <a:schemeClr val="tx1">
                  <a:shade val="30000"/>
                  <a:satMod val="115000"/>
                </a:schemeClr>
              </a:gs>
              <a:gs pos="71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Who? Why?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3D233C-02C5-40AD-8FA1-512504AD44D7}"/>
              </a:ext>
            </a:extLst>
          </p:cNvPr>
          <p:cNvGrpSpPr/>
          <p:nvPr/>
        </p:nvGrpSpPr>
        <p:grpSpPr>
          <a:xfrm>
            <a:off x="90200" y="5158626"/>
            <a:ext cx="2041451" cy="1608699"/>
            <a:chOff x="131918" y="5158626"/>
            <a:chExt cx="2041451" cy="1608699"/>
          </a:xfrm>
        </p:grpSpPr>
        <p:pic>
          <p:nvPicPr>
            <p:cNvPr id="11" name="Picture 10" descr="I Don't Know Panda">
              <a:extLst>
                <a:ext uri="{FF2B5EF4-FFF2-40B4-BE49-F238E27FC236}">
                  <a16:creationId xmlns:a16="http://schemas.microsoft.com/office/drawing/2014/main" id="{4CB80783-10B4-4070-B0A2-48152D2F7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99" y="5158626"/>
              <a:ext cx="1373373" cy="137337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2B4AE7-606F-4761-BD89-77470D11D404}"/>
                </a:ext>
              </a:extLst>
            </p:cNvPr>
            <p:cNvSpPr txBox="1"/>
            <p:nvPr/>
          </p:nvSpPr>
          <p:spPr>
            <a:xfrm>
              <a:off x="131918" y="6397993"/>
              <a:ext cx="204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Confused Poo</a:t>
              </a:r>
            </a:p>
          </p:txBody>
        </p:sp>
      </p:grp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4F60CE2C-46C0-4225-9E24-0E35AF740A74}"/>
              </a:ext>
            </a:extLst>
          </p:cNvPr>
          <p:cNvSpPr/>
          <p:nvPr/>
        </p:nvSpPr>
        <p:spPr>
          <a:xfrm>
            <a:off x="5015958" y="5230459"/>
            <a:ext cx="3693608" cy="1015913"/>
          </a:xfrm>
          <a:prstGeom prst="cloudCallout">
            <a:avLst>
              <a:gd name="adj1" fmla="val 59187"/>
              <a:gd name="adj2" fmla="val -59776"/>
            </a:avLst>
          </a:prstGeom>
          <a:gradFill flip="none" rotWithShape="1">
            <a:gsLst>
              <a:gs pos="7000">
                <a:schemeClr val="tx1">
                  <a:shade val="30000"/>
                  <a:satMod val="115000"/>
                </a:schemeClr>
              </a:gs>
              <a:gs pos="41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Don’t fear. I am here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209C3-10BD-46A1-A9ED-759D1A63AD1F}"/>
              </a:ext>
            </a:extLst>
          </p:cNvPr>
          <p:cNvGrpSpPr/>
          <p:nvPr/>
        </p:nvGrpSpPr>
        <p:grpSpPr>
          <a:xfrm>
            <a:off x="8970372" y="4093405"/>
            <a:ext cx="1575754" cy="1751907"/>
            <a:chOff x="8472835" y="4017334"/>
            <a:chExt cx="1575754" cy="1751907"/>
          </a:xfrm>
        </p:grpSpPr>
        <p:pic>
          <p:nvPicPr>
            <p:cNvPr id="13" name="Picture 12" descr="Cool Panda">
              <a:extLst>
                <a:ext uri="{FF2B5EF4-FFF2-40B4-BE49-F238E27FC236}">
                  <a16:creationId xmlns:a16="http://schemas.microsoft.com/office/drawing/2014/main" id="{2A22386E-7867-4620-9FD9-9A3275740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72835" y="4017334"/>
              <a:ext cx="1445372" cy="144537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DCFB22-A09E-463B-B2A3-A0A3EE69E783}"/>
                </a:ext>
              </a:extLst>
            </p:cNvPr>
            <p:cNvSpPr txBox="1"/>
            <p:nvPr/>
          </p:nvSpPr>
          <p:spPr>
            <a:xfrm>
              <a:off x="8472835" y="5399909"/>
              <a:ext cx="1575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Data Scientist</a:t>
              </a: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398CB1-729B-4650-8A09-5BF90FDE34A9}"/>
              </a:ext>
            </a:extLst>
          </p:cNvPr>
          <p:cNvSpPr>
            <a:spLocks noChangeAspect="1"/>
          </p:cNvSpPr>
          <p:nvPr/>
        </p:nvSpPr>
        <p:spPr>
          <a:xfrm>
            <a:off x="6454620" y="2126207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8868C1-F198-4E16-AE4E-A862F5B48315}"/>
              </a:ext>
            </a:extLst>
          </p:cNvPr>
          <p:cNvSpPr>
            <a:spLocks noChangeAspect="1"/>
          </p:cNvSpPr>
          <p:nvPr/>
        </p:nvSpPr>
        <p:spPr>
          <a:xfrm>
            <a:off x="7473103" y="2126207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69B893-A96B-419E-A237-F7726D9299F4}"/>
              </a:ext>
            </a:extLst>
          </p:cNvPr>
          <p:cNvSpPr>
            <a:spLocks noChangeAspect="1"/>
          </p:cNvSpPr>
          <p:nvPr/>
        </p:nvSpPr>
        <p:spPr>
          <a:xfrm>
            <a:off x="8491583" y="2126207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554AFF-8CB7-4AD2-9E93-78F6353DD557}"/>
              </a:ext>
            </a:extLst>
          </p:cNvPr>
          <p:cNvSpPr>
            <a:spLocks noChangeAspect="1"/>
          </p:cNvSpPr>
          <p:nvPr/>
        </p:nvSpPr>
        <p:spPr>
          <a:xfrm>
            <a:off x="9507963" y="2126207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5C0139-4723-417C-B56E-12C6D53C4B9C}"/>
              </a:ext>
            </a:extLst>
          </p:cNvPr>
          <p:cNvSpPr txBox="1"/>
          <p:nvPr/>
        </p:nvSpPr>
        <p:spPr>
          <a:xfrm>
            <a:off x="2655299" y="590701"/>
            <a:ext cx="7598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Story of Poo…The Businessman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07933E-A5A2-4D88-B885-8BC24A8127C7}"/>
              </a:ext>
            </a:extLst>
          </p:cNvPr>
          <p:cNvGrpSpPr/>
          <p:nvPr/>
        </p:nvGrpSpPr>
        <p:grpSpPr>
          <a:xfrm>
            <a:off x="9904100" y="182045"/>
            <a:ext cx="1741834" cy="1984872"/>
            <a:chOff x="9659530" y="90675"/>
            <a:chExt cx="1741834" cy="1984872"/>
          </a:xfrm>
        </p:grpSpPr>
        <p:pic>
          <p:nvPicPr>
            <p:cNvPr id="29" name="Picture 28" descr="Like Panda">
              <a:extLst>
                <a:ext uri="{FF2B5EF4-FFF2-40B4-BE49-F238E27FC236}">
                  <a16:creationId xmlns:a16="http://schemas.microsoft.com/office/drawing/2014/main" id="{4E1D78A7-5BED-4595-BEEE-AA9E3F71C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7624" y="90675"/>
              <a:ext cx="1723740" cy="172374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2DF50C-7AB3-4F23-9ABC-76338AF3E769}"/>
                </a:ext>
              </a:extLst>
            </p:cNvPr>
            <p:cNvSpPr txBox="1"/>
            <p:nvPr/>
          </p:nvSpPr>
          <p:spPr>
            <a:xfrm>
              <a:off x="9659530" y="1706215"/>
              <a:ext cx="174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Happy Poo</a:t>
              </a: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6D53C4B-3F20-436F-8DFB-82A2A6CDA336}"/>
              </a:ext>
            </a:extLst>
          </p:cNvPr>
          <p:cNvSpPr>
            <a:spLocks noChangeAspect="1"/>
          </p:cNvSpPr>
          <p:nvPr/>
        </p:nvSpPr>
        <p:spPr>
          <a:xfrm>
            <a:off x="8491583" y="2126207"/>
            <a:ext cx="816283" cy="181426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DF8B24-6923-4BA1-AE4B-4BBBAB17FD97}"/>
              </a:ext>
            </a:extLst>
          </p:cNvPr>
          <p:cNvGrpSpPr/>
          <p:nvPr/>
        </p:nvGrpSpPr>
        <p:grpSpPr>
          <a:xfrm>
            <a:off x="1469818" y="28295"/>
            <a:ext cx="1723740" cy="2018480"/>
            <a:chOff x="1515405" y="90675"/>
            <a:chExt cx="1723740" cy="2018480"/>
          </a:xfrm>
        </p:grpSpPr>
        <p:pic>
          <p:nvPicPr>
            <p:cNvPr id="32" name="Picture 31" descr="Hi Panda">
              <a:extLst>
                <a:ext uri="{FF2B5EF4-FFF2-40B4-BE49-F238E27FC236}">
                  <a16:creationId xmlns:a16="http://schemas.microsoft.com/office/drawing/2014/main" id="{373CA410-6ACA-4703-8474-1784174D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405" y="90675"/>
              <a:ext cx="1723740" cy="172374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9B7B2-52EC-4C7F-ABF6-E0407061E484}"/>
                </a:ext>
              </a:extLst>
            </p:cNvPr>
            <p:cNvSpPr txBox="1"/>
            <p:nvPr/>
          </p:nvSpPr>
          <p:spPr>
            <a:xfrm>
              <a:off x="1799854" y="1739823"/>
              <a:ext cx="137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I am Poo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167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8AE9916-CF48-497E-AC5F-C7C5105F0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5" r="-1" b="15815"/>
          <a:stretch/>
        </p:blipFill>
        <p:spPr>
          <a:xfrm>
            <a:off x="4744494" y="265271"/>
            <a:ext cx="8854274" cy="4910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177EC3-25E8-4ED7-8E83-988E4553A948}"/>
              </a:ext>
            </a:extLst>
          </p:cNvPr>
          <p:cNvSpPr txBox="1"/>
          <p:nvPr/>
        </p:nvSpPr>
        <p:spPr>
          <a:xfrm>
            <a:off x="1238149" y="1007578"/>
            <a:ext cx="50504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5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Details of the data set </a:t>
            </a:r>
          </a:p>
          <a:p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Train data size : </a:t>
            </a:r>
            <a:r>
              <a:rPr lang="en-IN" sz="24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56970 × 371</a:t>
            </a:r>
            <a:endParaRPr lang="en-I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Test Data size : 14243</a:t>
            </a:r>
            <a:r>
              <a:rPr lang="en-IN" sz="24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× 371</a:t>
            </a:r>
            <a:endParaRPr lang="en-I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Total Predictors : 370</a:t>
            </a:r>
          </a:p>
          <a:p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Response Variable : TARGET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48EB2-CC65-4A8A-BF4D-DFE53948CE34}"/>
              </a:ext>
            </a:extLst>
          </p:cNvPr>
          <p:cNvSpPr txBox="1"/>
          <p:nvPr/>
        </p:nvSpPr>
        <p:spPr>
          <a:xfrm>
            <a:off x="7560798" y="5348177"/>
            <a:ext cx="371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Target service acceptance from train data</a:t>
            </a:r>
          </a:p>
        </p:txBody>
      </p:sp>
      <p:pic>
        <p:nvPicPr>
          <p:cNvPr id="6" name="Picture 6" descr="Santander, Wood Green | Enjoy Wood Green">
            <a:extLst>
              <a:ext uri="{FF2B5EF4-FFF2-40B4-BE49-F238E27FC236}">
                <a16:creationId xmlns:a16="http://schemas.microsoft.com/office/drawing/2014/main" id="{17717072-3116-42AD-8791-0BB8B0B46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700" r="94600">
                        <a14:foregroundMark x1="49100" y1="22900" x2="49100" y2="22900"/>
                        <a14:foregroundMark x1="48800" y1="22200" x2="48800" y2="22200"/>
                        <a14:foregroundMark x1="44800" y1="29500" x2="44800" y2="29500"/>
                        <a14:foregroundMark x1="45400" y1="30900" x2="45400" y2="30900"/>
                        <a14:foregroundMark x1="46100" y1="31900" x2="46100" y2="32300"/>
                        <a14:foregroundMark x1="46100" y1="32200" x2="47400" y2="34600"/>
                        <a14:foregroundMark x1="41400" y1="35900" x2="41400" y2="35900"/>
                        <a14:foregroundMark x1="39800" y1="36600" x2="38300" y2="37100"/>
                        <a14:foregroundMark x1="36900" y1="38000" x2="35500" y2="38700"/>
                        <a14:foregroundMark x1="9800" y1="56900" x2="10000" y2="56800"/>
                        <a14:foregroundMark x1="6800" y1="58200" x2="6800" y2="58200"/>
                        <a14:foregroundMark x1="6700" y1="58200" x2="6700" y2="58200"/>
                        <a14:foregroundMark x1="6700" y1="58400" x2="6700" y2="58400"/>
                        <a14:foregroundMark x1="17600" y1="61600" x2="17600" y2="61600"/>
                        <a14:foregroundMark x1="18500" y1="60900" x2="18500" y2="60900"/>
                        <a14:foregroundMark x1="29700" y1="60900" x2="29700" y2="60900"/>
                        <a14:foregroundMark x1="29700" y1="60900" x2="29700" y2="60900"/>
                        <a14:foregroundMark x1="41000" y1="60700" x2="41000" y2="60700"/>
                        <a14:foregroundMark x1="41000" y1="60700" x2="41000" y2="60700"/>
                        <a14:foregroundMark x1="47600" y1="61800" x2="47600" y2="61800"/>
                        <a14:foregroundMark x1="47700" y1="61800" x2="47700" y2="61800"/>
                        <a14:foregroundMark x1="59600" y1="60000" x2="59600" y2="60000"/>
                        <a14:foregroundMark x1="59600" y1="60000" x2="59600" y2="60000"/>
                        <a14:foregroundMark x1="70600" y1="60400" x2="70600" y2="60400"/>
                        <a14:foregroundMark x1="70600" y1="60400" x2="70600" y2="60400"/>
                        <a14:foregroundMark x1="81400" y1="60400" x2="81400" y2="60400"/>
                        <a14:foregroundMark x1="81400" y1="60400" x2="81400" y2="60400"/>
                        <a14:foregroundMark x1="92300" y1="59900" x2="92300" y2="59900"/>
                        <a14:foregroundMark x1="92300" y1="59900" x2="92300" y2="59900"/>
                        <a14:foregroundMark x1="94600" y1="60500" x2="94600" y2="60500"/>
                        <a14:foregroundMark x1="58500" y1="42800" x2="58500" y2="42800"/>
                        <a14:foregroundMark x1="48700" y1="22200" x2="48700" y2="22200"/>
                        <a14:foregroundMark x1="49100" y1="23200" x2="49100" y2="23200"/>
                        <a14:foregroundMark x1="49600" y1="24100" x2="48700" y2="22300"/>
                        <a14:foregroundMark x1="40900" y1="36100" x2="33700" y2="4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101" y="3610578"/>
            <a:ext cx="3129434" cy="312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1CE59FD-087A-43F0-B0DB-EEAC88860BD1}"/>
              </a:ext>
            </a:extLst>
          </p:cNvPr>
          <p:cNvSpPr/>
          <p:nvPr/>
        </p:nvSpPr>
        <p:spPr>
          <a:xfrm>
            <a:off x="1700062" y="3751365"/>
            <a:ext cx="2808142" cy="910551"/>
          </a:xfrm>
          <a:prstGeom prst="wedgeRoundRectCallout">
            <a:avLst>
              <a:gd name="adj1" fmla="val -58709"/>
              <a:gd name="adj2" fmla="val 108624"/>
              <a:gd name="adj3" fmla="val 16667"/>
            </a:avLst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Data is highly imbalanced and each Predictor is anonymous!!</a:t>
            </a:r>
          </a:p>
        </p:txBody>
      </p:sp>
      <p:pic>
        <p:nvPicPr>
          <p:cNvPr id="7" name="Picture 6" descr="Shock Panda">
            <a:extLst>
              <a:ext uri="{FF2B5EF4-FFF2-40B4-BE49-F238E27FC236}">
                <a16:creationId xmlns:a16="http://schemas.microsoft.com/office/drawing/2014/main" id="{C08AACDC-F188-4019-9AA5-796D5C349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" y="4945418"/>
            <a:ext cx="1476647" cy="14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03580209-FC08-44E3-BB34-398826312F7B}"/>
              </a:ext>
            </a:extLst>
          </p:cNvPr>
          <p:cNvSpPr/>
          <p:nvPr/>
        </p:nvSpPr>
        <p:spPr>
          <a:xfrm>
            <a:off x="-2235200" y="1292103"/>
            <a:ext cx="4470399" cy="4180115"/>
          </a:xfrm>
          <a:prstGeom prst="arc">
            <a:avLst>
              <a:gd name="adj1" fmla="val 16200000"/>
              <a:gd name="adj2" fmla="val 5412481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2097B3-6B8A-413F-A055-AC2D6D561690}"/>
              </a:ext>
            </a:extLst>
          </p:cNvPr>
          <p:cNvGrpSpPr/>
          <p:nvPr/>
        </p:nvGrpSpPr>
        <p:grpSpPr>
          <a:xfrm rot="-3600000">
            <a:off x="-1735864" y="3323786"/>
            <a:ext cx="3448052" cy="234045"/>
            <a:chOff x="2184398" y="2086429"/>
            <a:chExt cx="4597401" cy="312060"/>
          </a:xfrm>
          <a:solidFill>
            <a:srgbClr val="FF000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F2BC699-D468-4B9F-8895-83063D8564A5}"/>
                </a:ext>
              </a:extLst>
            </p:cNvPr>
            <p:cNvSpPr/>
            <p:nvPr/>
          </p:nvSpPr>
          <p:spPr>
            <a:xfrm rot="5400000">
              <a:off x="5480956" y="1090386"/>
              <a:ext cx="304800" cy="229688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EF66415-12A7-48CC-8A20-9F0750AB9D68}"/>
                </a:ext>
              </a:extLst>
            </p:cNvPr>
            <p:cNvSpPr/>
            <p:nvPr/>
          </p:nvSpPr>
          <p:spPr>
            <a:xfrm rot="16200000" flipH="1">
              <a:off x="3180441" y="1097646"/>
              <a:ext cx="304800" cy="2296886"/>
            </a:xfrm>
            <a:prstGeom prst="triangle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4525871-FAA5-41E5-BED4-6CCFE99C331D}"/>
              </a:ext>
            </a:extLst>
          </p:cNvPr>
          <p:cNvSpPr/>
          <p:nvPr/>
        </p:nvSpPr>
        <p:spPr>
          <a:xfrm>
            <a:off x="-202500" y="3210451"/>
            <a:ext cx="405000" cy="405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1AEF73-5F1B-4252-A173-9C00BE6BB12A}"/>
              </a:ext>
            </a:extLst>
          </p:cNvPr>
          <p:cNvSpPr/>
          <p:nvPr/>
        </p:nvSpPr>
        <p:spPr>
          <a:xfrm>
            <a:off x="820967" y="1304375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D9EE06-0344-426F-981F-56A326DE8590}"/>
              </a:ext>
            </a:extLst>
          </p:cNvPr>
          <p:cNvSpPr/>
          <p:nvPr/>
        </p:nvSpPr>
        <p:spPr>
          <a:xfrm>
            <a:off x="1438037" y="1769214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36041E-04AF-44C9-9AD9-9D353C462D8E}"/>
              </a:ext>
            </a:extLst>
          </p:cNvPr>
          <p:cNvSpPr/>
          <p:nvPr/>
        </p:nvSpPr>
        <p:spPr>
          <a:xfrm>
            <a:off x="1834959" y="2369684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D21DC-D653-4814-9120-2B86650B5E44}"/>
              </a:ext>
            </a:extLst>
          </p:cNvPr>
          <p:cNvSpPr/>
          <p:nvPr/>
        </p:nvSpPr>
        <p:spPr>
          <a:xfrm>
            <a:off x="1985476" y="3196580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915912-2AB3-4951-B050-3FC7A9B41DD2}"/>
              </a:ext>
            </a:extLst>
          </p:cNvPr>
          <p:cNvSpPr/>
          <p:nvPr/>
        </p:nvSpPr>
        <p:spPr>
          <a:xfrm>
            <a:off x="1753926" y="4023476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786C39-5AA0-434C-A477-0C22C7D663D2}"/>
              </a:ext>
            </a:extLst>
          </p:cNvPr>
          <p:cNvSpPr/>
          <p:nvPr/>
        </p:nvSpPr>
        <p:spPr>
          <a:xfrm>
            <a:off x="1361809" y="4617952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0AC26E-6AEB-4B48-8FE6-FFAEC3B317E4}"/>
              </a:ext>
            </a:extLst>
          </p:cNvPr>
          <p:cNvSpPr/>
          <p:nvPr/>
        </p:nvSpPr>
        <p:spPr>
          <a:xfrm>
            <a:off x="820967" y="5016244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AB3FCA-59CE-4E26-A664-2D7BDA30851B}"/>
              </a:ext>
            </a:extLst>
          </p:cNvPr>
          <p:cNvSpPr txBox="1"/>
          <p:nvPr/>
        </p:nvSpPr>
        <p:spPr>
          <a:xfrm>
            <a:off x="1361809" y="1127909"/>
            <a:ext cx="286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DATA CLEANING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6E487-CBE8-4365-A13F-E237C9EACE89}"/>
              </a:ext>
            </a:extLst>
          </p:cNvPr>
          <p:cNvSpPr txBox="1"/>
          <p:nvPr/>
        </p:nvSpPr>
        <p:spPr>
          <a:xfrm>
            <a:off x="1901137" y="1650395"/>
            <a:ext cx="38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EXPLORATORY DATA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9E9F8-603C-4490-8933-4DAE3A2FB164}"/>
              </a:ext>
            </a:extLst>
          </p:cNvPr>
          <p:cNvSpPr txBox="1"/>
          <p:nvPr/>
        </p:nvSpPr>
        <p:spPr>
          <a:xfrm>
            <a:off x="2298059" y="2232771"/>
            <a:ext cx="38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BASE MODEL GENERATION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BFB38-CBFA-4D92-9B64-8E9C363E40CD}"/>
              </a:ext>
            </a:extLst>
          </p:cNvPr>
          <p:cNvSpPr txBox="1"/>
          <p:nvPr/>
        </p:nvSpPr>
        <p:spPr>
          <a:xfrm>
            <a:off x="2421860" y="2975281"/>
            <a:ext cx="38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ENSEMBLE MODELS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27EC11-5C3F-4587-8F4C-0A814B72AC45}"/>
              </a:ext>
            </a:extLst>
          </p:cNvPr>
          <p:cNvSpPr txBox="1"/>
          <p:nvPr/>
        </p:nvSpPr>
        <p:spPr>
          <a:xfrm>
            <a:off x="2298059" y="3879236"/>
            <a:ext cx="38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EXPERIMENTATION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3BBE-DD14-4755-9840-DDDB4E3DCC67}"/>
              </a:ext>
            </a:extLst>
          </p:cNvPr>
          <p:cNvSpPr txBox="1"/>
          <p:nvPr/>
        </p:nvSpPr>
        <p:spPr>
          <a:xfrm>
            <a:off x="1985476" y="4697312"/>
            <a:ext cx="38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INTERPRETATION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9CC2C1-59CA-4713-84A8-6A0B391135B5}"/>
              </a:ext>
            </a:extLst>
          </p:cNvPr>
          <p:cNvSpPr txBox="1"/>
          <p:nvPr/>
        </p:nvSpPr>
        <p:spPr>
          <a:xfrm>
            <a:off x="1361809" y="5245545"/>
            <a:ext cx="38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CONCLUSION</a:t>
            </a:r>
          </a:p>
        </p:txBody>
      </p: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5EBC729E-776B-42C0-9B9D-6BD3F8942B32}"/>
              </a:ext>
            </a:extLst>
          </p:cNvPr>
          <p:cNvSpPr/>
          <p:nvPr/>
        </p:nvSpPr>
        <p:spPr>
          <a:xfrm>
            <a:off x="8133135" y="1385782"/>
            <a:ext cx="2820153" cy="1086035"/>
          </a:xfrm>
          <a:prstGeom prst="wedgeEllipseCallout">
            <a:avLst>
              <a:gd name="adj1" fmla="val -39178"/>
              <a:gd name="adj2" fmla="val 97951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So much to do.</a:t>
            </a:r>
          </a:p>
        </p:txBody>
      </p:sp>
      <p:pic>
        <p:nvPicPr>
          <p:cNvPr id="31" name="Picture 30" descr="Thinking Panda">
            <a:extLst>
              <a:ext uri="{FF2B5EF4-FFF2-40B4-BE49-F238E27FC236}">
                <a16:creationId xmlns:a16="http://schemas.microsoft.com/office/drawing/2014/main" id="{ED714F7B-2BBE-46E0-AA0A-3AD3E7660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41" y="2692332"/>
            <a:ext cx="2618561" cy="26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6" grpId="0"/>
      <p:bldP spid="27" grpId="0"/>
      <p:bldP spid="28" grpId="0"/>
      <p:bldP spid="29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Down 54">
            <a:extLst>
              <a:ext uri="{FF2B5EF4-FFF2-40B4-BE49-F238E27FC236}">
                <a16:creationId xmlns:a16="http://schemas.microsoft.com/office/drawing/2014/main" id="{E988D215-947F-421C-888F-C35149369F88}"/>
              </a:ext>
            </a:extLst>
          </p:cNvPr>
          <p:cNvSpPr/>
          <p:nvPr/>
        </p:nvSpPr>
        <p:spPr>
          <a:xfrm>
            <a:off x="1705921" y="2731030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1AB94-1E54-487D-BD45-E8F3A4EB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45" y="2929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Exploratory Data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A130F-8E91-45BF-94E1-380E16D45661}"/>
              </a:ext>
            </a:extLst>
          </p:cNvPr>
          <p:cNvSpPr/>
          <p:nvPr/>
        </p:nvSpPr>
        <p:spPr>
          <a:xfrm>
            <a:off x="2032000" y="719666"/>
            <a:ext cx="8128000" cy="5418667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N" dirty="0"/>
          </a:p>
          <a:p>
            <a:pPr lvl="1">
              <a:buChar char="•"/>
            </a:pPr>
            <a:endParaRPr lang="en-IN" dirty="0"/>
          </a:p>
          <a:p>
            <a:pPr lvl="2">
              <a:buChar char="•"/>
            </a:pPr>
            <a:endParaRPr lang="en-IN" dirty="0"/>
          </a:p>
          <a:p>
            <a:pPr lvl="2">
              <a:buChar char="•"/>
            </a:pPr>
            <a:endParaRPr lang="en-IN" dirty="0"/>
          </a:p>
          <a:p>
            <a:pPr lvl="1">
              <a:buChar char="•"/>
            </a:pPr>
            <a:endParaRPr lang="en-IN" dirty="0"/>
          </a:p>
          <a:p>
            <a:pPr lvl="2">
              <a:buChar char="•"/>
            </a:pP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225790-1A5D-411B-859C-4EBF1A023409}"/>
              </a:ext>
            </a:extLst>
          </p:cNvPr>
          <p:cNvSpPr/>
          <p:nvPr/>
        </p:nvSpPr>
        <p:spPr>
          <a:xfrm>
            <a:off x="1064906" y="1744579"/>
            <a:ext cx="1574801" cy="986450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Train Data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(371 Columns)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EAEC624C-9DC8-41A3-91A6-D4C0B757460B}"/>
              </a:ext>
            </a:extLst>
          </p:cNvPr>
          <p:cNvSpPr/>
          <p:nvPr/>
        </p:nvSpPr>
        <p:spPr>
          <a:xfrm>
            <a:off x="1064906" y="3247465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Dropped ID and TARGET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6C18C00-D554-40E5-92DE-183E6E2F9FAB}"/>
              </a:ext>
            </a:extLst>
          </p:cNvPr>
          <p:cNvSpPr/>
          <p:nvPr/>
        </p:nvSpPr>
        <p:spPr>
          <a:xfrm>
            <a:off x="1064906" y="5125666"/>
            <a:ext cx="1574801" cy="986450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Predictors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(369 Columns)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4F679E3B-09D8-4A59-915A-47AC729EE4B6}"/>
              </a:ext>
            </a:extLst>
          </p:cNvPr>
          <p:cNvSpPr/>
          <p:nvPr/>
        </p:nvSpPr>
        <p:spPr>
          <a:xfrm>
            <a:off x="1705920" y="4578514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1D5008-C82F-4C71-A01C-B401BAB97EED}"/>
              </a:ext>
            </a:extLst>
          </p:cNvPr>
          <p:cNvSpPr/>
          <p:nvPr/>
        </p:nvSpPr>
        <p:spPr>
          <a:xfrm>
            <a:off x="3202516" y="3459104"/>
            <a:ext cx="1073485" cy="910304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TARGET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3D7E9E0-EEC9-4B11-8D63-9D5E05ACF5C2}"/>
              </a:ext>
            </a:extLst>
          </p:cNvPr>
          <p:cNvSpPr/>
          <p:nvPr/>
        </p:nvSpPr>
        <p:spPr>
          <a:xfrm rot="16200000">
            <a:off x="2774727" y="3654770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3A66C874-A565-4DCF-95B1-641DEAF44313}"/>
              </a:ext>
            </a:extLst>
          </p:cNvPr>
          <p:cNvSpPr/>
          <p:nvPr/>
        </p:nvSpPr>
        <p:spPr>
          <a:xfrm rot="16200000">
            <a:off x="2774727" y="5363416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83A5AB3-9585-459B-A08B-104F031D96D7}"/>
              </a:ext>
            </a:extLst>
          </p:cNvPr>
          <p:cNvSpPr/>
          <p:nvPr/>
        </p:nvSpPr>
        <p:spPr>
          <a:xfrm>
            <a:off x="3213879" y="4956109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Removing Constant Value Features (34)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39D36E1C-62A4-4F79-834B-EBDD87B2DDC1}"/>
              </a:ext>
            </a:extLst>
          </p:cNvPr>
          <p:cNvSpPr/>
          <p:nvPr/>
        </p:nvSpPr>
        <p:spPr>
          <a:xfrm rot="16200000">
            <a:off x="4897772" y="5363414"/>
            <a:ext cx="292768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1F237015-0680-472F-ADA9-0455B33F7337}"/>
              </a:ext>
            </a:extLst>
          </p:cNvPr>
          <p:cNvSpPr/>
          <p:nvPr/>
        </p:nvSpPr>
        <p:spPr>
          <a:xfrm>
            <a:off x="5299631" y="4956107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Split Data into train and test set using Stratification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FB2017-4C8A-4CBD-BB18-686231F1DB60}"/>
              </a:ext>
            </a:extLst>
          </p:cNvPr>
          <p:cNvSpPr/>
          <p:nvPr/>
        </p:nvSpPr>
        <p:spPr>
          <a:xfrm>
            <a:off x="7403319" y="5232420"/>
            <a:ext cx="981355" cy="772931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Test Set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6C067663-AD81-4DB1-A2BB-2C6A4199A063}"/>
              </a:ext>
            </a:extLst>
          </p:cNvPr>
          <p:cNvSpPr/>
          <p:nvPr/>
        </p:nvSpPr>
        <p:spPr>
          <a:xfrm rot="16200000">
            <a:off x="4897771" y="5363414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ADB78E7A-4B2F-40B7-9FF2-C6C91360D938}"/>
              </a:ext>
            </a:extLst>
          </p:cNvPr>
          <p:cNvSpPr/>
          <p:nvPr/>
        </p:nvSpPr>
        <p:spPr>
          <a:xfrm rot="16200000">
            <a:off x="6992491" y="5363411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18C4793D-BED0-4A1F-A630-F62E7A8F9E75}"/>
              </a:ext>
            </a:extLst>
          </p:cNvPr>
          <p:cNvSpPr/>
          <p:nvPr/>
        </p:nvSpPr>
        <p:spPr>
          <a:xfrm rot="10800000">
            <a:off x="5940646" y="4408159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393B94-07FF-4A73-9C50-5CBE855E312C}"/>
              </a:ext>
            </a:extLst>
          </p:cNvPr>
          <p:cNvSpPr/>
          <p:nvPr/>
        </p:nvSpPr>
        <p:spPr>
          <a:xfrm>
            <a:off x="5596352" y="3596477"/>
            <a:ext cx="981355" cy="772931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Train Set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0A416574-4B12-43A0-B54E-20212148B53E}"/>
              </a:ext>
            </a:extLst>
          </p:cNvPr>
          <p:cNvSpPr/>
          <p:nvPr/>
        </p:nvSpPr>
        <p:spPr>
          <a:xfrm>
            <a:off x="5308599" y="1671333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Removing Duplicate Features (29)</a:t>
            </a:r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EC338DB5-9B6C-4FCE-98D0-0D30CBCE8610}"/>
              </a:ext>
            </a:extLst>
          </p:cNvPr>
          <p:cNvSpPr/>
          <p:nvPr/>
        </p:nvSpPr>
        <p:spPr>
          <a:xfrm rot="10800000">
            <a:off x="5940646" y="3046776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1D541469-5D5D-47D8-9772-F4209662DACD}"/>
              </a:ext>
            </a:extLst>
          </p:cNvPr>
          <p:cNvSpPr/>
          <p:nvPr/>
        </p:nvSpPr>
        <p:spPr>
          <a:xfrm rot="16200000">
            <a:off x="6992492" y="2078639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672B7C57-2C94-4AAB-B007-B324AAF3B126}"/>
              </a:ext>
            </a:extLst>
          </p:cNvPr>
          <p:cNvSpPr/>
          <p:nvPr/>
        </p:nvSpPr>
        <p:spPr>
          <a:xfrm>
            <a:off x="7389784" y="1660942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Separate Categorical And Numerical Features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061B8F8D-EA8C-4938-8BD2-D0288299E466}"/>
              </a:ext>
            </a:extLst>
          </p:cNvPr>
          <p:cNvSpPr/>
          <p:nvPr/>
        </p:nvSpPr>
        <p:spPr>
          <a:xfrm>
            <a:off x="8052466" y="3031456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74AAF1-FCCD-4110-9AE3-9FF523B84B9E}"/>
              </a:ext>
            </a:extLst>
          </p:cNvPr>
          <p:cNvSpPr/>
          <p:nvPr/>
        </p:nvSpPr>
        <p:spPr>
          <a:xfrm>
            <a:off x="7526667" y="3580826"/>
            <a:ext cx="1344366" cy="772931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Categorical Features (56)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32E41B8F-DF99-4DB5-B203-A42E3C408BD5}"/>
              </a:ext>
            </a:extLst>
          </p:cNvPr>
          <p:cNvSpPr/>
          <p:nvPr/>
        </p:nvSpPr>
        <p:spPr>
          <a:xfrm rot="16200000">
            <a:off x="9084763" y="2078638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2D3149-6C13-417D-B7B2-94AE7639B3DE}"/>
              </a:ext>
            </a:extLst>
          </p:cNvPr>
          <p:cNvSpPr/>
          <p:nvPr/>
        </p:nvSpPr>
        <p:spPr>
          <a:xfrm>
            <a:off x="9508454" y="1937257"/>
            <a:ext cx="1574801" cy="772931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Numerical Features (250)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8DF061AB-955D-4962-8D7C-8FF5C539B9D8}"/>
              </a:ext>
            </a:extLst>
          </p:cNvPr>
          <p:cNvSpPr/>
          <p:nvPr/>
        </p:nvSpPr>
        <p:spPr>
          <a:xfrm>
            <a:off x="10149469" y="2741421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A311D70B-C031-4F0B-A3F5-4364DA9A0A16}"/>
              </a:ext>
            </a:extLst>
          </p:cNvPr>
          <p:cNvSpPr/>
          <p:nvPr/>
        </p:nvSpPr>
        <p:spPr>
          <a:xfrm>
            <a:off x="9502490" y="3283604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Dropped Correlated Features (62)</a:t>
            </a: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28A69B27-F041-47BC-A9B9-3574832BEB17}"/>
              </a:ext>
            </a:extLst>
          </p:cNvPr>
          <p:cNvSpPr/>
          <p:nvPr/>
        </p:nvSpPr>
        <p:spPr>
          <a:xfrm>
            <a:off x="10142425" y="4629136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10D81A90-90FB-4ACD-8D60-F4B0108F02C3}"/>
              </a:ext>
            </a:extLst>
          </p:cNvPr>
          <p:cNvSpPr/>
          <p:nvPr/>
        </p:nvSpPr>
        <p:spPr>
          <a:xfrm>
            <a:off x="9486623" y="5167503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Scaled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2921571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1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9A7D2FA5-DE69-4387-86C6-585E95EF4B8C}"/>
              </a:ext>
            </a:extLst>
          </p:cNvPr>
          <p:cNvSpPr/>
          <p:nvPr/>
        </p:nvSpPr>
        <p:spPr>
          <a:xfrm rot="2154041">
            <a:off x="2160653" y="860504"/>
            <a:ext cx="292769" cy="644358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90A7380-D47F-4390-B57A-D2C2DCB34F35}"/>
              </a:ext>
            </a:extLst>
          </p:cNvPr>
          <p:cNvSpPr/>
          <p:nvPr/>
        </p:nvSpPr>
        <p:spPr>
          <a:xfrm rot="19397966">
            <a:off x="1203260" y="846171"/>
            <a:ext cx="292769" cy="644358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0BA81-46F9-48CA-B00A-0F03E9A9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37" y="54695"/>
            <a:ext cx="10515600" cy="1325563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Exploratory Data Analysis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64E33-FB2A-4172-A522-76D5D049B593}"/>
              </a:ext>
            </a:extLst>
          </p:cNvPr>
          <p:cNvSpPr/>
          <p:nvPr/>
        </p:nvSpPr>
        <p:spPr>
          <a:xfrm>
            <a:off x="99759" y="156583"/>
            <a:ext cx="1574801" cy="77293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Numerical Features (188)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A31C5-F8E1-4061-BE3F-21203D4948FD}"/>
              </a:ext>
            </a:extLst>
          </p:cNvPr>
          <p:cNvSpPr/>
          <p:nvPr/>
        </p:nvSpPr>
        <p:spPr>
          <a:xfrm>
            <a:off x="2184645" y="156583"/>
            <a:ext cx="1344366" cy="772931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</a:sysClr>
              </a:gs>
              <a:gs pos="50000">
                <a:sysClr val="window" lastClr="FFFFFF">
                  <a:shade val="67500"/>
                  <a:satMod val="11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Categorical Features (56)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8CFE2F6-5D50-452C-B8D8-6420D894F87B}"/>
              </a:ext>
            </a:extLst>
          </p:cNvPr>
          <p:cNvSpPr/>
          <p:nvPr/>
        </p:nvSpPr>
        <p:spPr>
          <a:xfrm>
            <a:off x="1039733" y="1404242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</a:sysClr>
              </a:gs>
              <a:gs pos="50000">
                <a:sysClr val="window" lastClr="FFFFFF">
                  <a:shade val="67500"/>
                  <a:satMod val="11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Joined </a:t>
            </a:r>
            <a:r>
              <a:rPr lang="en-IN" sz="1400" kern="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</a:t>
            </a:r>
          </a:p>
          <a:p>
            <a:pPr algn="ctr"/>
            <a:r>
              <a:rPr lang="en-IN" sz="1400" kern="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44</a:t>
            </a:r>
            <a:r>
              <a:rPr lang="en-IN" sz="1400" kern="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N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Predictors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5B7EB10-4799-46F7-9BAC-418B1DFFF5D7}"/>
              </a:ext>
            </a:extLst>
          </p:cNvPr>
          <p:cNvSpPr/>
          <p:nvPr/>
        </p:nvSpPr>
        <p:spPr>
          <a:xfrm>
            <a:off x="1680748" y="2782490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3872398-4CFE-45BA-9D5E-52BC6046D8ED}"/>
              </a:ext>
            </a:extLst>
          </p:cNvPr>
          <p:cNvSpPr/>
          <p:nvPr/>
        </p:nvSpPr>
        <p:spPr>
          <a:xfrm>
            <a:off x="1039733" y="3341408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</a:sysClr>
              </a:gs>
              <a:gs pos="50000">
                <a:sysClr val="window" lastClr="FFFFFF">
                  <a:shade val="67500"/>
                  <a:satMod val="11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Dropped Sparse columns (23)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0606A6-B868-450C-8D8E-BDD6E213D499}"/>
              </a:ext>
            </a:extLst>
          </p:cNvPr>
          <p:cNvSpPr/>
          <p:nvPr/>
        </p:nvSpPr>
        <p:spPr>
          <a:xfrm>
            <a:off x="1659556" y="4666971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CBF7E-256A-4FFB-A3E2-421AD5DDADF9}"/>
              </a:ext>
            </a:extLst>
          </p:cNvPr>
          <p:cNvSpPr/>
          <p:nvPr/>
        </p:nvSpPr>
        <p:spPr>
          <a:xfrm>
            <a:off x="3132357" y="5454235"/>
            <a:ext cx="1574801" cy="77293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Processed Data 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868CB54-1763-4208-9B8C-7B9CA17C8E0F}"/>
              </a:ext>
            </a:extLst>
          </p:cNvPr>
          <p:cNvSpPr/>
          <p:nvPr/>
        </p:nvSpPr>
        <p:spPr>
          <a:xfrm>
            <a:off x="1039733" y="5177921"/>
            <a:ext cx="1574801" cy="1325563"/>
          </a:xfrm>
          <a:prstGeom prst="flowChartConnector">
            <a:avLst/>
          </a:prstGeom>
          <a:gradFill flip="none" rotWithShape="1">
            <a:gsLst>
              <a:gs pos="0">
                <a:sysClr val="window" lastClr="FFFFFF">
                  <a:shade val="30000"/>
                  <a:satMod val="115000"/>
                </a:sysClr>
              </a:gs>
              <a:gs pos="50000">
                <a:sysClr val="window" lastClr="FFFFFF">
                  <a:shade val="67500"/>
                  <a:satMod val="115000"/>
                </a:sysClr>
              </a:gs>
              <a:gs pos="100000">
                <a:sysClr val="window" lastClr="FFFFFF">
                  <a:shade val="100000"/>
                  <a:satMod val="115000"/>
                </a:sysClr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Over-sampling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kern="0" dirty="0">
                <a:solidFill>
                  <a:prstClr val="black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(109436, 221)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E3D88ED-6B3D-45AD-92F9-A8E4B6E38C7D}"/>
              </a:ext>
            </a:extLst>
          </p:cNvPr>
          <p:cNvSpPr/>
          <p:nvPr/>
        </p:nvSpPr>
        <p:spPr>
          <a:xfrm rot="16200000">
            <a:off x="2710444" y="5585226"/>
            <a:ext cx="292769" cy="510950"/>
          </a:xfrm>
          <a:prstGeom prst="downArrow">
            <a:avLst>
              <a:gd name="adj1" fmla="val 33562"/>
              <a:gd name="adj2" fmla="val 62328"/>
            </a:avLst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DF629A-D8D1-45E0-94F9-E827CDE2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74" y="1685415"/>
            <a:ext cx="7214705" cy="336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9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CAE4-85DA-4613-89AF-3AE88C49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4635-46B1-49B9-96FD-52AEC212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747" y="2141537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Base Model : Logistic Regression</a:t>
            </a:r>
          </a:p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Tree Based Ensemble Model 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Random Forest Classifier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XGBoost</a:t>
            </a:r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Classifier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0DB913F-F0A0-470F-80A2-3A41C17B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69" y="5262913"/>
            <a:ext cx="9166614" cy="142857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584F374-3816-4660-8B84-F09545E9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09" y="1438168"/>
            <a:ext cx="4207044" cy="365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8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2F55-5133-4B32-8514-19DD8617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Feature Selection using Permutation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F6D6-B841-4224-A9BE-AEFC870AA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196137" cy="435133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Feature selection using permutation combination was done.</a:t>
            </a:r>
          </a:p>
          <a:p>
            <a:r>
              <a:rPr lang="en-IN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By using top 50 features, we got similar evaluation metrics.</a:t>
            </a:r>
          </a:p>
          <a:p>
            <a:endParaRPr lang="en-IN" sz="24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5D8D9DE-D7DB-4DBD-887A-0CC60B16F2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430"/>
            <a:ext cx="6096000" cy="2816851"/>
          </a:xfr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59A5A62-D40A-4F95-B49B-BEE7AB4B4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2431"/>
            <a:ext cx="6096000" cy="28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6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C1AC196-D2C4-41BD-B592-D9F46EF3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4695"/>
            <a:ext cx="12191999" cy="72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8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319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Devanagari</vt:lpstr>
      <vt:lpstr>Arial</vt:lpstr>
      <vt:lpstr>Calibri</vt:lpstr>
      <vt:lpstr>Calibri Light</vt:lpstr>
      <vt:lpstr>Open Sans</vt:lpstr>
      <vt:lpstr>Segoe UI</vt:lpstr>
      <vt:lpstr>Office Theme</vt:lpstr>
      <vt:lpstr>Santander Customer Satisfaction </vt:lpstr>
      <vt:lpstr>PowerPoint Presentation</vt:lpstr>
      <vt:lpstr>PowerPoint Presentation</vt:lpstr>
      <vt:lpstr>PowerPoint Presentation</vt:lpstr>
      <vt:lpstr>Exploratory Data Analysis</vt:lpstr>
      <vt:lpstr>Exploratory Data Analysis</vt:lpstr>
      <vt:lpstr>Model Generation</vt:lpstr>
      <vt:lpstr>Feature Selection using Permutation Importance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Satisfaction </dc:title>
  <dc:creator>Suraj Kumar Mondal</dc:creator>
  <cp:lastModifiedBy>Saurabh</cp:lastModifiedBy>
  <cp:revision>16</cp:revision>
  <dcterms:created xsi:type="dcterms:W3CDTF">2022-02-17T19:24:57Z</dcterms:created>
  <dcterms:modified xsi:type="dcterms:W3CDTF">2022-02-18T18:27:47Z</dcterms:modified>
</cp:coreProperties>
</file>