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87" r:id="rId4"/>
    <p:sldId id="265" r:id="rId5"/>
    <p:sldId id="266" r:id="rId6"/>
    <p:sldId id="285" r:id="rId7"/>
    <p:sldId id="267" r:id="rId8"/>
    <p:sldId id="268" r:id="rId9"/>
    <p:sldId id="275" r:id="rId10"/>
    <p:sldId id="277" r:id="rId11"/>
    <p:sldId id="278" r:id="rId12"/>
    <p:sldId id="289" r:id="rId13"/>
    <p:sldId id="290" r:id="rId14"/>
    <p:sldId id="280" r:id="rId15"/>
    <p:sldId id="271" r:id="rId16"/>
    <p:sldId id="284" r:id="rId17"/>
    <p:sldId id="283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5" orient="horz" pos="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358"/>
    <a:srgbClr val="00BAFF"/>
    <a:srgbClr val="FFB549"/>
    <a:srgbClr val="ACDCEC"/>
    <a:srgbClr val="AD48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157" autoAdjust="0"/>
  </p:normalViewPr>
  <p:slideViewPr>
    <p:cSldViewPr snapToGrid="0" snapToObjects="1" showGuides="1">
      <p:cViewPr varScale="1">
        <p:scale>
          <a:sx n="76" d="100"/>
          <a:sy n="76" d="100"/>
        </p:scale>
        <p:origin x="946" y="43"/>
      </p:cViewPr>
      <p:guideLst>
        <p:guide orient="horz"/>
        <p:guide pos="3984"/>
        <p:guide orient="horz" pos="432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2CEBE-A075-4B35-9920-3DE7B135668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5389F-A0CC-475B-93FA-E795241EF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0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 process of making synthesized images – Jonathan talked about gridding last week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am focusing on deconvolver, trying to make a faster way to get more accurate deconvolutions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Major difference between deconvolvers is …-&gt;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4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hgobom</a:t>
            </a:r>
            <a:r>
              <a:rPr lang="en-US" dirty="0"/>
              <a:t> corrects this deficiency a lot, gets almost all structure back</a:t>
            </a:r>
          </a:p>
          <a:p>
            <a:r>
              <a:rPr lang="en-US" dirty="0"/>
              <a:t>also solves the problem of the network not training to minimize residual, instead to recreate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7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F72A6-8B42-2772-BFAD-C92837D8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95804-9E3E-2111-38C9-B7BAB4917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43E6D-0EF4-0F9E-5CF9-CD25618B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hogbom</a:t>
            </a:r>
            <a:r>
              <a:rPr lang="en-US" dirty="0"/>
              <a:t> corrects this deficiency a lot, gets almost all structure back</a:t>
            </a:r>
          </a:p>
          <a:p>
            <a:r>
              <a:rPr lang="en-US" dirty="0"/>
              <a:t>also solves the problem of the network not training to minimize residual, instead to recreate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7069D-4745-E905-A396-6AB865831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see the raw network is bad, since it doesn’t train to minimize residual, instead to match model image</a:t>
            </a:r>
          </a:p>
          <a:p>
            <a:r>
              <a:rPr lang="en-US" dirty="0"/>
              <a:t>Adding </a:t>
            </a:r>
            <a:r>
              <a:rPr lang="en-US" dirty="0" err="1"/>
              <a:t>hogbom</a:t>
            </a:r>
            <a:r>
              <a:rPr lang="en-US" dirty="0"/>
              <a:t> improves this a lot since it goes back to solving for min resid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1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Brings Computation time down some for MS clean</a:t>
            </a:r>
          </a:p>
          <a:p>
            <a:r>
              <a:rPr lang="en-US" dirty="0"/>
              <a:t>But big improvement if we can expand to even just Asp CLEAN</a:t>
            </a:r>
          </a:p>
          <a:p>
            <a:r>
              <a:rPr lang="en-US" dirty="0"/>
              <a:t>Other methods even more expensive, if we can bring down to </a:t>
            </a:r>
            <a:r>
              <a:rPr lang="en-US" dirty="0" err="1"/>
              <a:t>hogbom</a:t>
            </a:r>
            <a:r>
              <a:rPr lang="en-US" dirty="0"/>
              <a:t> with only losing some accuracy, very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08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37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Major difference is the basis function use, and how much flexibility in that basis function you have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Higher flexibility and complexity of basis function -&gt; higher compute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Hogbom</a:t>
            </a:r>
            <a:r>
              <a:rPr lang="en-US" dirty="0"/>
              <a:t> uses delta functions -&gt; extremely low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MS uses gaussian of specific scales, Asp can adjust the sigma of gaussian to fit best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Others allow changing of shape of gaussian, other </a:t>
            </a:r>
            <a:r>
              <a:rPr lang="en-US" dirty="0" err="1"/>
              <a:t>basiss</a:t>
            </a:r>
            <a:r>
              <a:rPr lang="en-US" dirty="0"/>
              <a:t> functions, </a:t>
            </a:r>
            <a:r>
              <a:rPr lang="en-US" dirty="0" err="1"/>
              <a:t>shapeelts</a:t>
            </a:r>
            <a:r>
              <a:rPr lang="en-US" dirty="0"/>
              <a:t>, wavelets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me, want to bridge the first gap – </a:t>
            </a:r>
            <a:r>
              <a:rPr lang="en-US" dirty="0" err="1"/>
              <a:t>hogbom</a:t>
            </a:r>
            <a:r>
              <a:rPr lang="en-US" dirty="0"/>
              <a:t> to multiscale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3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Generalizes since it converts directly </a:t>
            </a:r>
            <a:r>
              <a:rPr lang="en-US" dirty="0" err="1"/>
              <a:t>hogbom</a:t>
            </a:r>
            <a:r>
              <a:rPr lang="en-US" dirty="0"/>
              <a:t> to multiscale, doesn’t learn shape of say radio galaxies, learns relations between </a:t>
            </a:r>
            <a:r>
              <a:rPr lang="en-US" dirty="0" err="1"/>
              <a:t>hogbom</a:t>
            </a:r>
            <a:r>
              <a:rPr lang="en-US" dirty="0"/>
              <a:t>/multiscale components</a:t>
            </a:r>
          </a:p>
          <a:p>
            <a:r>
              <a:rPr lang="en-US" dirty="0"/>
              <a:t>Even full running of </a:t>
            </a:r>
            <a:r>
              <a:rPr lang="en-US" dirty="0" err="1"/>
              <a:t>hogbom</a:t>
            </a:r>
            <a:r>
              <a:rPr lang="en-US" dirty="0"/>
              <a:t> basically twice should be faster than multiscale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81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500 images they used for noise reduction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9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500 images like this, with both the </a:t>
            </a:r>
            <a:r>
              <a:rPr lang="en-US" dirty="0" err="1"/>
              <a:t>hogbom</a:t>
            </a:r>
            <a:r>
              <a:rPr lang="en-US" dirty="0"/>
              <a:t> and multiscale models, and the multiscale components, which appear as a 3D group of values. </a:t>
            </a:r>
          </a:p>
          <a:p>
            <a:endParaRPr lang="en-US" dirty="0"/>
          </a:p>
          <a:p>
            <a:r>
              <a:rPr lang="en-US" dirty="0"/>
              <a:t>Click -&gt; red circles, grouping of delta </a:t>
            </a:r>
            <a:r>
              <a:rPr lang="en-US" dirty="0" err="1"/>
              <a:t>hogbom</a:t>
            </a:r>
            <a:r>
              <a:rPr lang="en-US" dirty="0"/>
              <a:t> components = </a:t>
            </a:r>
            <a:r>
              <a:rPr lang="en-US" dirty="0" err="1"/>
              <a:t>guassian</a:t>
            </a:r>
            <a:r>
              <a:rPr lang="en-US" dirty="0"/>
              <a:t> in multiscale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 -&gt; narrow thin structure/filament, not much change in multiscale</a:t>
            </a:r>
          </a:p>
          <a:p>
            <a:endParaRPr lang="en-US" dirty="0"/>
          </a:p>
          <a:p>
            <a:r>
              <a:rPr lang="en-US" dirty="0"/>
              <a:t>Hope model learns gaussian, and keeps filament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89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model learns to predict both model image and the multiscale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87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predicts the multiscale components in the 5 gaussian scales (0,3,5,10,20) pixel, tries to reproduce the model image like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7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Loss shows that the model has some overfitting(training is less than validation), likely due to small dataset (500 images)</a:t>
            </a:r>
          </a:p>
          <a:p>
            <a:r>
              <a:rPr lang="en-US" dirty="0"/>
              <a:t>but the validation loss continues decreasing, so model is still very generalizable</a:t>
            </a:r>
          </a:p>
          <a:p>
            <a:r>
              <a:rPr lang="en-US" dirty="0"/>
              <a:t>Typical extreme over fitting has validation loss increasing as training decreases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5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matches most of multiscale structure very well, clear gaussian shapes and such, better representation than </a:t>
            </a:r>
            <a:r>
              <a:rPr lang="en-US" dirty="0" err="1"/>
              <a:t>hogbom</a:t>
            </a:r>
            <a:endParaRPr lang="en-US" dirty="0"/>
          </a:p>
          <a:p>
            <a:r>
              <a:rPr lang="en-US" dirty="0"/>
              <a:t>But can see that the model misses the small </a:t>
            </a:r>
            <a:r>
              <a:rPr lang="en-US" dirty="0" err="1"/>
              <a:t>hogbom</a:t>
            </a:r>
            <a:r>
              <a:rPr lang="en-US" dirty="0"/>
              <a:t> components and such from the edges, and doesn’t predict sharpness heavily enough</a:t>
            </a:r>
          </a:p>
          <a:p>
            <a:r>
              <a:rPr lang="en-US" dirty="0"/>
              <a:t>Likely cause – design of network, kernel size on convolution layers somewhat dictates how much fine structure can be kept, kernel is 3x3, </a:t>
            </a:r>
            <a:r>
              <a:rPr lang="en-US" dirty="0" err="1"/>
              <a:t>hogbom</a:t>
            </a:r>
            <a:r>
              <a:rPr lang="en-US" dirty="0"/>
              <a:t> is 1x1 (delta)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5389F-A0CC-475B-93FA-E795241EFB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3624-83EC-46B2-A590-E6F028257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BFBD7-7BE5-F81F-2881-5D7265CE2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63AB7-18D9-CE1A-AE4A-69C8AFAE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A2BAF-AA7E-4CFF-9A74-2361AF0635F4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4F8E-3E4C-42B9-826D-15265378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8CDC-8683-69D9-AAE2-71B2A3B34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3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FD7B-6527-E005-A13C-91BF32F0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19395-5B29-17AF-1F76-0FBBFCBE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4A17-12B9-567C-5F0F-515EE11B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E891-C9C3-4ECE-8CA5-B4A2B1F2690A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8083-2581-09FC-5B85-4BAD3675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F9C0-811D-E647-09D8-BFE691A5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D2AB2E-C0CC-3D47-E959-38BB8A529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15A70-DB79-8275-FB8D-0F2DD34F9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3CC1D-469B-6DEF-BCCA-E4EF01E9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5AED-E8E6-4E61-83C3-7AA0CA1318AB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0287-00B6-1D90-0C40-076DAF21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E458-8A10-874A-3B82-902D039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2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2CF-3BF1-5204-8A25-35A780DF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latin typeface="Proxima Nova" panose="0200050603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A475-CBB6-4F68-68E9-25C1E784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15F48-C488-A1B1-82BC-E30D59CE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8C6FD-2E8A-4D1D-92BA-7D5F019F6B53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42B0E-6C28-E16E-88D9-2924B1EA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03F9D-AC3C-4ACF-DCA1-F9768F94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037" y="130392"/>
            <a:ext cx="2743200" cy="365125"/>
          </a:xfrm>
        </p:spPr>
        <p:txBody>
          <a:bodyPr/>
          <a:lstStyle>
            <a:lvl1pPr>
              <a:defRPr sz="3200">
                <a:solidFill>
                  <a:srgbClr val="06235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1C7010BA-D1DA-F440-B02C-22C570ADE65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86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2A4-8304-0863-C32F-511D88FD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B6435-C348-DDC2-0AA3-BBA266CD9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05BB0-4598-8ADF-87CD-B479D2BC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E4627-21DB-481F-AEE9-D38E4F282E6F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74423-D6EC-6776-E705-DB40C0EF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128C-981C-B077-37D9-32DC53EC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2C653-6E9A-A4D0-73FE-A9B4B9ED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5835A-2E70-93A1-F4C6-55EB68C79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5EC8F-1399-B846-8140-70BAA6913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CCE64-CDA9-AAD6-3E16-6CD26F95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09155-114D-4108-9746-361299BDED14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248C-2F31-DE0B-00D5-8490595D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4545-76A2-5F50-D5E4-57F2BB7B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7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6743-51F1-79D8-EE29-761C02DB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0C278-C9EE-55B3-9877-DDF656814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0479-D516-3D3F-C7FE-9831C6BE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CF831-6C57-4977-E7E6-7688A7579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2F50D-808C-9080-E062-52C1FA705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01870-D94E-5544-9F8B-CBA93278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8D39-C9E3-4A9C-ADD3-27CDF6849272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026F-9995-96D9-E6E7-4E1877D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FDA00-D8AA-44D1-6B71-E2C69E7C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2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9760-A45B-B5B9-3154-E44B3A17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7247D-3B39-1481-3FBA-166FD46B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26C6-7EE1-43C1-B40C-08CBDB60AC2B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A57A8-27CC-4949-5A5C-8C4C3C03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3772B-BC9C-350B-D6CA-F0D68EDC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5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B1BE2-60FA-4231-BD0B-EA6EF25B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549CE-A202-4D4A-ABB9-3EAC39A7E011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CB9A0-ABC3-A7E7-0851-5A8553F7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6C94A-7576-2AB9-FDE8-F1838788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4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3341-57B7-528B-A0E2-22DCC173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31B24-D2D1-0B9B-FE41-1A46A75F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868C8-01A1-78EB-9FD2-44E599DF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5ED67-D582-5B01-D779-F62F33D66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5183E-3573-4201-843F-7AC389C53A8E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C2C9-03CB-DCA4-DDB2-32F295D3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4376-9595-3D2C-43A6-99BBB2C4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4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6207-2396-F340-957E-5751BD49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1D7B7-B699-366A-CEA5-5D4595EA4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FB546-413A-5067-41BE-ABD00BAD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5564BA-12F4-D9F8-F6D4-35C39FFA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95047-E443-438C-B503-570D2CE43856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A1CC5-7618-E68F-85A5-A09A24D4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0A636-CF18-B921-DD06-8AE5DC1E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022D7-8A12-43AA-9626-07AF556D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14D7C-937C-0ED7-02F9-818703F58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6615-29CF-E3E8-A128-8039594B3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F7F7-5A62-46F8-89C7-589E13F3F26E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7E4B-7AF9-350E-36EA-929B6B22E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A9DE5-5C05-C79A-F56B-E95792577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10BA-D1DA-F440-B02C-22C570ADE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4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and orange light&#10;&#10;AI-generated content may be incorrect.">
            <a:extLst>
              <a:ext uri="{FF2B5EF4-FFF2-40B4-BE49-F238E27FC236}">
                <a16:creationId xmlns:a16="http://schemas.microsoft.com/office/drawing/2014/main" id="{2DACA6D4-0872-5AA5-27B5-AFEF5548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9" t="3717" r="4865" b="3879"/>
          <a:stretch>
            <a:fillRect/>
          </a:stretch>
        </p:blipFill>
        <p:spPr>
          <a:xfrm>
            <a:off x="-139327" y="-3341331"/>
            <a:ext cx="12331327" cy="83282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751CB45-513D-0D80-DDDC-5F79FEA8D326}"/>
              </a:ext>
            </a:extLst>
          </p:cNvPr>
          <p:cNvSpPr/>
          <p:nvPr/>
        </p:nvSpPr>
        <p:spPr>
          <a:xfrm>
            <a:off x="-267037" y="4782393"/>
            <a:ext cx="13052453" cy="23062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B31F496-A868-BF07-6D94-438F2943D50B}"/>
              </a:ext>
            </a:extLst>
          </p:cNvPr>
          <p:cNvSpPr/>
          <p:nvPr/>
        </p:nvSpPr>
        <p:spPr>
          <a:xfrm>
            <a:off x="-325237" y="4654399"/>
            <a:ext cx="13504427" cy="2312840"/>
          </a:xfrm>
          <a:custGeom>
            <a:avLst/>
            <a:gdLst>
              <a:gd name="connsiteX0" fmla="*/ 0 w 7274740"/>
              <a:gd name="connsiteY0" fmla="*/ 89012 h 849664"/>
              <a:gd name="connsiteX1" fmla="*/ 2225310 w 7274740"/>
              <a:gd name="connsiteY1" fmla="*/ 0 h 849664"/>
              <a:gd name="connsiteX2" fmla="*/ 4620552 w 7274740"/>
              <a:gd name="connsiteY2" fmla="*/ 121380 h 849664"/>
              <a:gd name="connsiteX3" fmla="*/ 6149947 w 7274740"/>
              <a:gd name="connsiteY3" fmla="*/ 178025 h 849664"/>
              <a:gd name="connsiteX4" fmla="*/ 7274740 w 7274740"/>
              <a:gd name="connsiteY4" fmla="*/ 186117 h 849664"/>
              <a:gd name="connsiteX5" fmla="*/ 7210003 w 7274740"/>
              <a:gd name="connsiteY5" fmla="*/ 412694 h 849664"/>
              <a:gd name="connsiteX6" fmla="*/ 291313 w 7274740"/>
              <a:gd name="connsiteY6" fmla="*/ 849664 h 849664"/>
              <a:gd name="connsiteX7" fmla="*/ 0 w 7274740"/>
              <a:gd name="connsiteY7" fmla="*/ 89012 h 849664"/>
              <a:gd name="connsiteX0" fmla="*/ 0 w 12065225"/>
              <a:gd name="connsiteY0" fmla="*/ 89012 h 849664"/>
              <a:gd name="connsiteX1" fmla="*/ 2225310 w 12065225"/>
              <a:gd name="connsiteY1" fmla="*/ 0 h 849664"/>
              <a:gd name="connsiteX2" fmla="*/ 4620552 w 12065225"/>
              <a:gd name="connsiteY2" fmla="*/ 121380 h 849664"/>
              <a:gd name="connsiteX3" fmla="*/ 6149947 w 12065225"/>
              <a:gd name="connsiteY3" fmla="*/ 178025 h 849664"/>
              <a:gd name="connsiteX4" fmla="*/ 7274740 w 12065225"/>
              <a:gd name="connsiteY4" fmla="*/ 186117 h 849664"/>
              <a:gd name="connsiteX5" fmla="*/ 12065225 w 12065225"/>
              <a:gd name="connsiteY5" fmla="*/ 606903 h 849664"/>
              <a:gd name="connsiteX6" fmla="*/ 291313 w 12065225"/>
              <a:gd name="connsiteY6" fmla="*/ 849664 h 849664"/>
              <a:gd name="connsiteX7" fmla="*/ 0 w 12065225"/>
              <a:gd name="connsiteY7" fmla="*/ 89012 h 849664"/>
              <a:gd name="connsiteX0" fmla="*/ 0 w 12065225"/>
              <a:gd name="connsiteY0" fmla="*/ 89012 h 849664"/>
              <a:gd name="connsiteX1" fmla="*/ 2225310 w 12065225"/>
              <a:gd name="connsiteY1" fmla="*/ 0 h 849664"/>
              <a:gd name="connsiteX2" fmla="*/ 4620552 w 12065225"/>
              <a:gd name="connsiteY2" fmla="*/ 121380 h 849664"/>
              <a:gd name="connsiteX3" fmla="*/ 6149947 w 12065225"/>
              <a:gd name="connsiteY3" fmla="*/ 178025 h 849664"/>
              <a:gd name="connsiteX4" fmla="*/ 8140587 w 12065225"/>
              <a:gd name="connsiteY4" fmla="*/ 145657 h 849664"/>
              <a:gd name="connsiteX5" fmla="*/ 12065225 w 12065225"/>
              <a:gd name="connsiteY5" fmla="*/ 606903 h 849664"/>
              <a:gd name="connsiteX6" fmla="*/ 291313 w 12065225"/>
              <a:gd name="connsiteY6" fmla="*/ 849664 h 849664"/>
              <a:gd name="connsiteX7" fmla="*/ 0 w 12065225"/>
              <a:gd name="connsiteY7" fmla="*/ 89012 h 849664"/>
              <a:gd name="connsiteX0" fmla="*/ 0 w 12065225"/>
              <a:gd name="connsiteY0" fmla="*/ 89012 h 849664"/>
              <a:gd name="connsiteX1" fmla="*/ 2225310 w 12065225"/>
              <a:gd name="connsiteY1" fmla="*/ 0 h 849664"/>
              <a:gd name="connsiteX2" fmla="*/ 4620552 w 12065225"/>
              <a:gd name="connsiteY2" fmla="*/ 121380 h 849664"/>
              <a:gd name="connsiteX3" fmla="*/ 6149947 w 12065225"/>
              <a:gd name="connsiteY3" fmla="*/ 178025 h 849664"/>
              <a:gd name="connsiteX4" fmla="*/ 8140587 w 12065225"/>
              <a:gd name="connsiteY4" fmla="*/ 145657 h 849664"/>
              <a:gd name="connsiteX5" fmla="*/ 12065225 w 12065225"/>
              <a:gd name="connsiteY5" fmla="*/ 606903 h 849664"/>
              <a:gd name="connsiteX6" fmla="*/ 291313 w 12065225"/>
              <a:gd name="connsiteY6" fmla="*/ 849664 h 849664"/>
              <a:gd name="connsiteX7" fmla="*/ 0 w 12065225"/>
              <a:gd name="connsiteY7" fmla="*/ 89012 h 849664"/>
              <a:gd name="connsiteX0" fmla="*/ 0 w 12065225"/>
              <a:gd name="connsiteY0" fmla="*/ 107203 h 867855"/>
              <a:gd name="connsiteX1" fmla="*/ 2225310 w 12065225"/>
              <a:gd name="connsiteY1" fmla="*/ 18191 h 867855"/>
              <a:gd name="connsiteX2" fmla="*/ 4620552 w 12065225"/>
              <a:gd name="connsiteY2" fmla="*/ 139571 h 867855"/>
              <a:gd name="connsiteX3" fmla="*/ 6149947 w 12065225"/>
              <a:gd name="connsiteY3" fmla="*/ 196216 h 867855"/>
              <a:gd name="connsiteX4" fmla="*/ 10471093 w 12065225"/>
              <a:gd name="connsiteY4" fmla="*/ 34375 h 867855"/>
              <a:gd name="connsiteX5" fmla="*/ 12065225 w 12065225"/>
              <a:gd name="connsiteY5" fmla="*/ 625094 h 867855"/>
              <a:gd name="connsiteX6" fmla="*/ 291313 w 12065225"/>
              <a:gd name="connsiteY6" fmla="*/ 867855 h 867855"/>
              <a:gd name="connsiteX7" fmla="*/ 0 w 12065225"/>
              <a:gd name="connsiteY7" fmla="*/ 107203 h 867855"/>
              <a:gd name="connsiteX0" fmla="*/ 0 w 12065225"/>
              <a:gd name="connsiteY0" fmla="*/ 107203 h 867855"/>
              <a:gd name="connsiteX1" fmla="*/ 2225310 w 12065225"/>
              <a:gd name="connsiteY1" fmla="*/ 18191 h 867855"/>
              <a:gd name="connsiteX2" fmla="*/ 3738520 w 12065225"/>
              <a:gd name="connsiteY2" fmla="*/ 58651 h 867855"/>
              <a:gd name="connsiteX3" fmla="*/ 6149947 w 12065225"/>
              <a:gd name="connsiteY3" fmla="*/ 196216 h 867855"/>
              <a:gd name="connsiteX4" fmla="*/ 10471093 w 12065225"/>
              <a:gd name="connsiteY4" fmla="*/ 34375 h 867855"/>
              <a:gd name="connsiteX5" fmla="*/ 12065225 w 12065225"/>
              <a:gd name="connsiteY5" fmla="*/ 625094 h 867855"/>
              <a:gd name="connsiteX6" fmla="*/ 291313 w 12065225"/>
              <a:gd name="connsiteY6" fmla="*/ 867855 h 867855"/>
              <a:gd name="connsiteX7" fmla="*/ 0 w 12065225"/>
              <a:gd name="connsiteY7" fmla="*/ 107203 h 867855"/>
              <a:gd name="connsiteX0" fmla="*/ 0 w 12065225"/>
              <a:gd name="connsiteY0" fmla="*/ 113288 h 873940"/>
              <a:gd name="connsiteX1" fmla="*/ 2217218 w 12065225"/>
              <a:gd name="connsiteY1" fmla="*/ 0 h 873940"/>
              <a:gd name="connsiteX2" fmla="*/ 3738520 w 12065225"/>
              <a:gd name="connsiteY2" fmla="*/ 64736 h 873940"/>
              <a:gd name="connsiteX3" fmla="*/ 6149947 w 12065225"/>
              <a:gd name="connsiteY3" fmla="*/ 202301 h 873940"/>
              <a:gd name="connsiteX4" fmla="*/ 10471093 w 12065225"/>
              <a:gd name="connsiteY4" fmla="*/ 40460 h 873940"/>
              <a:gd name="connsiteX5" fmla="*/ 12065225 w 12065225"/>
              <a:gd name="connsiteY5" fmla="*/ 631179 h 873940"/>
              <a:gd name="connsiteX6" fmla="*/ 291313 w 12065225"/>
              <a:gd name="connsiteY6" fmla="*/ 873940 h 873940"/>
              <a:gd name="connsiteX7" fmla="*/ 0 w 12065225"/>
              <a:gd name="connsiteY7" fmla="*/ 113288 h 873940"/>
              <a:gd name="connsiteX0" fmla="*/ 0 w 12679592"/>
              <a:gd name="connsiteY0" fmla="*/ 138176 h 898828"/>
              <a:gd name="connsiteX1" fmla="*/ 2217218 w 12679592"/>
              <a:gd name="connsiteY1" fmla="*/ 24888 h 898828"/>
              <a:gd name="connsiteX2" fmla="*/ 3738520 w 12679592"/>
              <a:gd name="connsiteY2" fmla="*/ 89624 h 898828"/>
              <a:gd name="connsiteX3" fmla="*/ 6149947 w 12679592"/>
              <a:gd name="connsiteY3" fmla="*/ 227189 h 898828"/>
              <a:gd name="connsiteX4" fmla="*/ 12057132 w 12679592"/>
              <a:gd name="connsiteY4" fmla="*/ 32980 h 898828"/>
              <a:gd name="connsiteX5" fmla="*/ 12065225 w 12679592"/>
              <a:gd name="connsiteY5" fmla="*/ 656067 h 898828"/>
              <a:gd name="connsiteX6" fmla="*/ 291313 w 12679592"/>
              <a:gd name="connsiteY6" fmla="*/ 898828 h 898828"/>
              <a:gd name="connsiteX7" fmla="*/ 0 w 12679592"/>
              <a:gd name="connsiteY7" fmla="*/ 138176 h 898828"/>
              <a:gd name="connsiteX0" fmla="*/ 0 w 12765093"/>
              <a:gd name="connsiteY0" fmla="*/ 113288 h 3269182"/>
              <a:gd name="connsiteX1" fmla="*/ 2217218 w 12765093"/>
              <a:gd name="connsiteY1" fmla="*/ 0 h 3269182"/>
              <a:gd name="connsiteX2" fmla="*/ 3738520 w 12765093"/>
              <a:gd name="connsiteY2" fmla="*/ 64736 h 3269182"/>
              <a:gd name="connsiteX3" fmla="*/ 6149947 w 12765093"/>
              <a:gd name="connsiteY3" fmla="*/ 202301 h 3269182"/>
              <a:gd name="connsiteX4" fmla="*/ 12057132 w 12765093"/>
              <a:gd name="connsiteY4" fmla="*/ 8092 h 3269182"/>
              <a:gd name="connsiteX5" fmla="*/ 12575023 w 12765093"/>
              <a:gd name="connsiteY5" fmla="*/ 3269182 h 3269182"/>
              <a:gd name="connsiteX6" fmla="*/ 291313 w 12765093"/>
              <a:gd name="connsiteY6" fmla="*/ 873940 h 3269182"/>
              <a:gd name="connsiteX7" fmla="*/ 0 w 12765093"/>
              <a:gd name="connsiteY7" fmla="*/ 113288 h 3269182"/>
              <a:gd name="connsiteX0" fmla="*/ 0 w 13009026"/>
              <a:gd name="connsiteY0" fmla="*/ 114733 h 3270627"/>
              <a:gd name="connsiteX1" fmla="*/ 2217218 w 13009026"/>
              <a:gd name="connsiteY1" fmla="*/ 1445 h 3270627"/>
              <a:gd name="connsiteX2" fmla="*/ 3738520 w 13009026"/>
              <a:gd name="connsiteY2" fmla="*/ 66181 h 3270627"/>
              <a:gd name="connsiteX3" fmla="*/ 6149947 w 13009026"/>
              <a:gd name="connsiteY3" fmla="*/ 203746 h 3270627"/>
              <a:gd name="connsiteX4" fmla="*/ 12057132 w 13009026"/>
              <a:gd name="connsiteY4" fmla="*/ 9537 h 3270627"/>
              <a:gd name="connsiteX5" fmla="*/ 12575023 w 13009026"/>
              <a:gd name="connsiteY5" fmla="*/ 3270627 h 3270627"/>
              <a:gd name="connsiteX6" fmla="*/ 291313 w 13009026"/>
              <a:gd name="connsiteY6" fmla="*/ 875385 h 3270627"/>
              <a:gd name="connsiteX7" fmla="*/ 0 w 13009026"/>
              <a:gd name="connsiteY7" fmla="*/ 114733 h 3270627"/>
              <a:gd name="connsiteX0" fmla="*/ 275129 w 13284155"/>
              <a:gd name="connsiteY0" fmla="*/ 114733 h 3335363"/>
              <a:gd name="connsiteX1" fmla="*/ 2492347 w 13284155"/>
              <a:gd name="connsiteY1" fmla="*/ 1445 h 3335363"/>
              <a:gd name="connsiteX2" fmla="*/ 4013649 w 13284155"/>
              <a:gd name="connsiteY2" fmla="*/ 66181 h 3335363"/>
              <a:gd name="connsiteX3" fmla="*/ 6425076 w 13284155"/>
              <a:gd name="connsiteY3" fmla="*/ 203746 h 3335363"/>
              <a:gd name="connsiteX4" fmla="*/ 12332261 w 13284155"/>
              <a:gd name="connsiteY4" fmla="*/ 9537 h 3335363"/>
              <a:gd name="connsiteX5" fmla="*/ 12850152 w 13284155"/>
              <a:gd name="connsiteY5" fmla="*/ 3270627 h 3335363"/>
              <a:gd name="connsiteX6" fmla="*/ 0 w 13284155"/>
              <a:gd name="connsiteY6" fmla="*/ 3335363 h 3335363"/>
              <a:gd name="connsiteX7" fmla="*/ 275129 w 13284155"/>
              <a:gd name="connsiteY7" fmla="*/ 114733 h 3335363"/>
              <a:gd name="connsiteX0" fmla="*/ 0 w 13300339"/>
              <a:gd name="connsiteY0" fmla="*/ 147101 h 3335363"/>
              <a:gd name="connsiteX1" fmla="*/ 2508531 w 13300339"/>
              <a:gd name="connsiteY1" fmla="*/ 1445 h 3335363"/>
              <a:gd name="connsiteX2" fmla="*/ 4029833 w 13300339"/>
              <a:gd name="connsiteY2" fmla="*/ 66181 h 3335363"/>
              <a:gd name="connsiteX3" fmla="*/ 6441260 w 13300339"/>
              <a:gd name="connsiteY3" fmla="*/ 203746 h 3335363"/>
              <a:gd name="connsiteX4" fmla="*/ 12348445 w 13300339"/>
              <a:gd name="connsiteY4" fmla="*/ 9537 h 3335363"/>
              <a:gd name="connsiteX5" fmla="*/ 12866336 w 13300339"/>
              <a:gd name="connsiteY5" fmla="*/ 3270627 h 3335363"/>
              <a:gd name="connsiteX6" fmla="*/ 16184 w 13300339"/>
              <a:gd name="connsiteY6" fmla="*/ 3335363 h 3335363"/>
              <a:gd name="connsiteX7" fmla="*/ 0 w 13300339"/>
              <a:gd name="connsiteY7" fmla="*/ 147101 h 3335363"/>
              <a:gd name="connsiteX0" fmla="*/ 0 w 13300339"/>
              <a:gd name="connsiteY0" fmla="*/ 153748 h 3342010"/>
              <a:gd name="connsiteX1" fmla="*/ 2362875 w 13300339"/>
              <a:gd name="connsiteY1" fmla="*/ 0 h 3342010"/>
              <a:gd name="connsiteX2" fmla="*/ 4029833 w 13300339"/>
              <a:gd name="connsiteY2" fmla="*/ 72828 h 3342010"/>
              <a:gd name="connsiteX3" fmla="*/ 6441260 w 13300339"/>
              <a:gd name="connsiteY3" fmla="*/ 210393 h 3342010"/>
              <a:gd name="connsiteX4" fmla="*/ 12348445 w 13300339"/>
              <a:gd name="connsiteY4" fmla="*/ 16184 h 3342010"/>
              <a:gd name="connsiteX5" fmla="*/ 12866336 w 13300339"/>
              <a:gd name="connsiteY5" fmla="*/ 3277274 h 3342010"/>
              <a:gd name="connsiteX6" fmla="*/ 16184 w 13300339"/>
              <a:gd name="connsiteY6" fmla="*/ 3342010 h 3342010"/>
              <a:gd name="connsiteX7" fmla="*/ 0 w 13300339"/>
              <a:gd name="connsiteY7" fmla="*/ 153748 h 3342010"/>
              <a:gd name="connsiteX0" fmla="*/ 0 w 13428579"/>
              <a:gd name="connsiteY0" fmla="*/ 179357 h 3367619"/>
              <a:gd name="connsiteX1" fmla="*/ 2362875 w 13428579"/>
              <a:gd name="connsiteY1" fmla="*/ 25609 h 3367619"/>
              <a:gd name="connsiteX2" fmla="*/ 4029833 w 13428579"/>
              <a:gd name="connsiteY2" fmla="*/ 98437 h 3367619"/>
              <a:gd name="connsiteX3" fmla="*/ 6441260 w 13428579"/>
              <a:gd name="connsiteY3" fmla="*/ 236002 h 3367619"/>
              <a:gd name="connsiteX4" fmla="*/ 12534561 w 13428579"/>
              <a:gd name="connsiteY4" fmla="*/ 9425 h 3367619"/>
              <a:gd name="connsiteX5" fmla="*/ 12866336 w 13428579"/>
              <a:gd name="connsiteY5" fmla="*/ 3302883 h 3367619"/>
              <a:gd name="connsiteX6" fmla="*/ 16184 w 13428579"/>
              <a:gd name="connsiteY6" fmla="*/ 3367619 h 3367619"/>
              <a:gd name="connsiteX7" fmla="*/ 0 w 13428579"/>
              <a:gd name="connsiteY7" fmla="*/ 179357 h 3367619"/>
              <a:gd name="connsiteX0" fmla="*/ 0 w 13428579"/>
              <a:gd name="connsiteY0" fmla="*/ 179357 h 3367619"/>
              <a:gd name="connsiteX1" fmla="*/ 2362875 w 13428579"/>
              <a:gd name="connsiteY1" fmla="*/ 25609 h 3367619"/>
              <a:gd name="connsiteX2" fmla="*/ 4029833 w 13428579"/>
              <a:gd name="connsiteY2" fmla="*/ 98437 h 3367619"/>
              <a:gd name="connsiteX3" fmla="*/ 6441260 w 13428579"/>
              <a:gd name="connsiteY3" fmla="*/ 236002 h 3367619"/>
              <a:gd name="connsiteX4" fmla="*/ 12534561 w 13428579"/>
              <a:gd name="connsiteY4" fmla="*/ 9425 h 3367619"/>
              <a:gd name="connsiteX5" fmla="*/ 12866336 w 13428579"/>
              <a:gd name="connsiteY5" fmla="*/ 3302883 h 3367619"/>
              <a:gd name="connsiteX6" fmla="*/ 16184 w 13428579"/>
              <a:gd name="connsiteY6" fmla="*/ 3367619 h 3367619"/>
              <a:gd name="connsiteX7" fmla="*/ 0 w 13428579"/>
              <a:gd name="connsiteY7" fmla="*/ 179357 h 3367619"/>
              <a:gd name="connsiteX0" fmla="*/ 0 w 13428579"/>
              <a:gd name="connsiteY0" fmla="*/ 179357 h 3367619"/>
              <a:gd name="connsiteX1" fmla="*/ 2362875 w 13428579"/>
              <a:gd name="connsiteY1" fmla="*/ 25609 h 3367619"/>
              <a:gd name="connsiteX2" fmla="*/ 4029833 w 13428579"/>
              <a:gd name="connsiteY2" fmla="*/ 98437 h 3367619"/>
              <a:gd name="connsiteX3" fmla="*/ 6619284 w 13428579"/>
              <a:gd name="connsiteY3" fmla="*/ 268370 h 3367619"/>
              <a:gd name="connsiteX4" fmla="*/ 12534561 w 13428579"/>
              <a:gd name="connsiteY4" fmla="*/ 9425 h 3367619"/>
              <a:gd name="connsiteX5" fmla="*/ 12866336 w 13428579"/>
              <a:gd name="connsiteY5" fmla="*/ 3302883 h 3367619"/>
              <a:gd name="connsiteX6" fmla="*/ 16184 w 13428579"/>
              <a:gd name="connsiteY6" fmla="*/ 3367619 h 3367619"/>
              <a:gd name="connsiteX7" fmla="*/ 0 w 13428579"/>
              <a:gd name="connsiteY7" fmla="*/ 179357 h 3367619"/>
              <a:gd name="connsiteX0" fmla="*/ 0 w 13428579"/>
              <a:gd name="connsiteY0" fmla="*/ 179357 h 3367619"/>
              <a:gd name="connsiteX1" fmla="*/ 2362875 w 13428579"/>
              <a:gd name="connsiteY1" fmla="*/ 25609 h 3367619"/>
              <a:gd name="connsiteX2" fmla="*/ 4029833 w 13428579"/>
              <a:gd name="connsiteY2" fmla="*/ 98437 h 3367619"/>
              <a:gd name="connsiteX3" fmla="*/ 6619284 w 13428579"/>
              <a:gd name="connsiteY3" fmla="*/ 268370 h 3367619"/>
              <a:gd name="connsiteX4" fmla="*/ 12534561 w 13428579"/>
              <a:gd name="connsiteY4" fmla="*/ 9425 h 3367619"/>
              <a:gd name="connsiteX5" fmla="*/ 12866336 w 13428579"/>
              <a:gd name="connsiteY5" fmla="*/ 3302883 h 3367619"/>
              <a:gd name="connsiteX6" fmla="*/ 16184 w 13428579"/>
              <a:gd name="connsiteY6" fmla="*/ 3367619 h 3367619"/>
              <a:gd name="connsiteX7" fmla="*/ 0 w 13428579"/>
              <a:gd name="connsiteY7" fmla="*/ 179357 h 3367619"/>
              <a:gd name="connsiteX0" fmla="*/ 0 w 13428579"/>
              <a:gd name="connsiteY0" fmla="*/ 179357 h 3302883"/>
              <a:gd name="connsiteX1" fmla="*/ 2362875 w 13428579"/>
              <a:gd name="connsiteY1" fmla="*/ 25609 h 3302883"/>
              <a:gd name="connsiteX2" fmla="*/ 4029833 w 13428579"/>
              <a:gd name="connsiteY2" fmla="*/ 98437 h 3302883"/>
              <a:gd name="connsiteX3" fmla="*/ 6619284 w 13428579"/>
              <a:gd name="connsiteY3" fmla="*/ 268370 h 3302883"/>
              <a:gd name="connsiteX4" fmla="*/ 12534561 w 13428579"/>
              <a:gd name="connsiteY4" fmla="*/ 9425 h 3302883"/>
              <a:gd name="connsiteX5" fmla="*/ 12866336 w 13428579"/>
              <a:gd name="connsiteY5" fmla="*/ 3302883 h 3302883"/>
              <a:gd name="connsiteX6" fmla="*/ 56644 w 13428579"/>
              <a:gd name="connsiteY6" fmla="*/ 1749212 h 3302883"/>
              <a:gd name="connsiteX7" fmla="*/ 0 w 13428579"/>
              <a:gd name="connsiteY7" fmla="*/ 179357 h 3302883"/>
              <a:gd name="connsiteX0" fmla="*/ 0 w 13442988"/>
              <a:gd name="connsiteY0" fmla="*/ 185555 h 2208564"/>
              <a:gd name="connsiteX1" fmla="*/ 2362875 w 13442988"/>
              <a:gd name="connsiteY1" fmla="*/ 31807 h 2208564"/>
              <a:gd name="connsiteX2" fmla="*/ 4029833 w 13442988"/>
              <a:gd name="connsiteY2" fmla="*/ 104635 h 2208564"/>
              <a:gd name="connsiteX3" fmla="*/ 6619284 w 13442988"/>
              <a:gd name="connsiteY3" fmla="*/ 274568 h 2208564"/>
              <a:gd name="connsiteX4" fmla="*/ 12534561 w 13442988"/>
              <a:gd name="connsiteY4" fmla="*/ 15623 h 2208564"/>
              <a:gd name="connsiteX5" fmla="*/ 12914888 w 13442988"/>
              <a:gd name="connsiteY5" fmla="*/ 2208564 h 2208564"/>
              <a:gd name="connsiteX6" fmla="*/ 56644 w 13442988"/>
              <a:gd name="connsiteY6" fmla="*/ 1755410 h 2208564"/>
              <a:gd name="connsiteX7" fmla="*/ 0 w 13442988"/>
              <a:gd name="connsiteY7" fmla="*/ 185555 h 2208564"/>
              <a:gd name="connsiteX0" fmla="*/ 0 w 13457868"/>
              <a:gd name="connsiteY0" fmla="*/ 184569 h 2320866"/>
              <a:gd name="connsiteX1" fmla="*/ 2362875 w 13457868"/>
              <a:gd name="connsiteY1" fmla="*/ 30821 h 2320866"/>
              <a:gd name="connsiteX2" fmla="*/ 4029833 w 13457868"/>
              <a:gd name="connsiteY2" fmla="*/ 103649 h 2320866"/>
              <a:gd name="connsiteX3" fmla="*/ 6619284 w 13457868"/>
              <a:gd name="connsiteY3" fmla="*/ 273582 h 2320866"/>
              <a:gd name="connsiteX4" fmla="*/ 12534561 w 13457868"/>
              <a:gd name="connsiteY4" fmla="*/ 14637 h 2320866"/>
              <a:gd name="connsiteX5" fmla="*/ 12963440 w 13457868"/>
              <a:gd name="connsiteY5" fmla="*/ 2320866 h 2320866"/>
              <a:gd name="connsiteX6" fmla="*/ 56644 w 13457868"/>
              <a:gd name="connsiteY6" fmla="*/ 1754424 h 2320866"/>
              <a:gd name="connsiteX7" fmla="*/ 0 w 13457868"/>
              <a:gd name="connsiteY7" fmla="*/ 184569 h 2320866"/>
              <a:gd name="connsiteX0" fmla="*/ 0 w 13457868"/>
              <a:gd name="connsiteY0" fmla="*/ 184569 h 2320866"/>
              <a:gd name="connsiteX1" fmla="*/ 2362875 w 13457868"/>
              <a:gd name="connsiteY1" fmla="*/ 30821 h 2320866"/>
              <a:gd name="connsiteX2" fmla="*/ 4029833 w 13457868"/>
              <a:gd name="connsiteY2" fmla="*/ 103649 h 2320866"/>
              <a:gd name="connsiteX3" fmla="*/ 6619284 w 13457868"/>
              <a:gd name="connsiteY3" fmla="*/ 273582 h 2320866"/>
              <a:gd name="connsiteX4" fmla="*/ 12534561 w 13457868"/>
              <a:gd name="connsiteY4" fmla="*/ 14637 h 2320866"/>
              <a:gd name="connsiteX5" fmla="*/ 12963440 w 13457868"/>
              <a:gd name="connsiteY5" fmla="*/ 2320866 h 2320866"/>
              <a:gd name="connsiteX6" fmla="*/ 226577 w 13457868"/>
              <a:gd name="connsiteY6" fmla="*/ 2264222 h 2320866"/>
              <a:gd name="connsiteX7" fmla="*/ 0 w 13457868"/>
              <a:gd name="connsiteY7" fmla="*/ 184569 h 2320866"/>
              <a:gd name="connsiteX0" fmla="*/ 1557 w 13459425"/>
              <a:gd name="connsiteY0" fmla="*/ 184569 h 2320866"/>
              <a:gd name="connsiteX1" fmla="*/ 2364432 w 13459425"/>
              <a:gd name="connsiteY1" fmla="*/ 30821 h 2320866"/>
              <a:gd name="connsiteX2" fmla="*/ 4031390 w 13459425"/>
              <a:gd name="connsiteY2" fmla="*/ 103649 h 2320866"/>
              <a:gd name="connsiteX3" fmla="*/ 6620841 w 13459425"/>
              <a:gd name="connsiteY3" fmla="*/ 273582 h 2320866"/>
              <a:gd name="connsiteX4" fmla="*/ 12536118 w 13459425"/>
              <a:gd name="connsiteY4" fmla="*/ 14637 h 2320866"/>
              <a:gd name="connsiteX5" fmla="*/ 12964997 w 13459425"/>
              <a:gd name="connsiteY5" fmla="*/ 2320866 h 2320866"/>
              <a:gd name="connsiteX6" fmla="*/ 1557 w 13459425"/>
              <a:gd name="connsiteY6" fmla="*/ 2280406 h 2320866"/>
              <a:gd name="connsiteX7" fmla="*/ 1557 w 13459425"/>
              <a:gd name="connsiteY7" fmla="*/ 184569 h 2320866"/>
              <a:gd name="connsiteX0" fmla="*/ 1557 w 13504427"/>
              <a:gd name="connsiteY0" fmla="*/ 176543 h 2312840"/>
              <a:gd name="connsiteX1" fmla="*/ 2364432 w 13504427"/>
              <a:gd name="connsiteY1" fmla="*/ 22795 h 2312840"/>
              <a:gd name="connsiteX2" fmla="*/ 4031390 w 13504427"/>
              <a:gd name="connsiteY2" fmla="*/ 95623 h 2312840"/>
              <a:gd name="connsiteX3" fmla="*/ 6620841 w 13504427"/>
              <a:gd name="connsiteY3" fmla="*/ 265556 h 2312840"/>
              <a:gd name="connsiteX4" fmla="*/ 12600855 w 13504427"/>
              <a:gd name="connsiteY4" fmla="*/ 14703 h 2312840"/>
              <a:gd name="connsiteX5" fmla="*/ 12964997 w 13504427"/>
              <a:gd name="connsiteY5" fmla="*/ 2312840 h 2312840"/>
              <a:gd name="connsiteX6" fmla="*/ 1557 w 13504427"/>
              <a:gd name="connsiteY6" fmla="*/ 2272380 h 2312840"/>
              <a:gd name="connsiteX7" fmla="*/ 1557 w 13504427"/>
              <a:gd name="connsiteY7" fmla="*/ 176543 h 231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04427" h="2312840">
                <a:moveTo>
                  <a:pt x="1557" y="176543"/>
                </a:moveTo>
                <a:lnTo>
                  <a:pt x="2364432" y="22795"/>
                </a:lnTo>
                <a:lnTo>
                  <a:pt x="4031390" y="95623"/>
                </a:lnTo>
                <a:lnTo>
                  <a:pt x="6620841" y="265556"/>
                </a:lnTo>
                <a:cubicBezTo>
                  <a:pt x="8592600" y="179241"/>
                  <a:pt x="10540083" y="44374"/>
                  <a:pt x="12600855" y="14703"/>
                </a:cubicBezTo>
                <a:cubicBezTo>
                  <a:pt x="14507879" y="-171413"/>
                  <a:pt x="12773485" y="1455084"/>
                  <a:pt x="12964997" y="2312840"/>
                </a:cubicBezTo>
                <a:lnTo>
                  <a:pt x="1557" y="2272380"/>
                </a:lnTo>
                <a:cubicBezTo>
                  <a:pt x="-3838" y="1209626"/>
                  <a:pt x="6952" y="1239297"/>
                  <a:pt x="1557" y="176543"/>
                </a:cubicBezTo>
                <a:close/>
              </a:path>
            </a:pathLst>
          </a:cu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15FD3-EA56-1128-A3C2-8E56BA1D1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84" y="5879579"/>
            <a:ext cx="9144000" cy="44492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Proxima Nova Cond Light" panose="02000506030000020004" pitchFamily="2" charset="0"/>
              </a:rPr>
              <a:t>Keenan Fiedler - 06 August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553142-D18C-7139-9C22-77B0AEF13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17924"/>
            <a:ext cx="12192000" cy="3492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6BDF9D-B414-0E4E-CACE-B6390271D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251" y="5608411"/>
            <a:ext cx="2955110" cy="6003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BD56AD-8C99-F882-F142-DFFFDC695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84" y="5122545"/>
            <a:ext cx="9144000" cy="821638"/>
          </a:xfrm>
        </p:spPr>
        <p:txBody>
          <a:bodyPr>
            <a:normAutofit/>
          </a:bodyPr>
          <a:lstStyle/>
          <a:p>
            <a:pPr algn="l"/>
            <a:r>
              <a:rPr lang="en-US" sz="4800" spc="-150" dirty="0">
                <a:solidFill>
                  <a:schemeClr val="bg1"/>
                </a:solidFill>
                <a:latin typeface="Proxima Nova" panose="02000506030000020004" pitchFamily="2" charset="0"/>
              </a:rPr>
              <a:t>Machine Learns to CLEAN</a:t>
            </a:r>
          </a:p>
        </p:txBody>
      </p:sp>
    </p:spTree>
    <p:extLst>
      <p:ext uri="{BB962C8B-B14F-4D97-AF65-F5344CB8AC3E}">
        <p14:creationId xmlns:p14="http://schemas.microsoft.com/office/powerpoint/2010/main" val="318501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3CC7A-2A4C-A276-1235-588DE1644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47D1CDC-93A8-D4A2-5828-84689D76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68933" y="1387581"/>
            <a:ext cx="7644891" cy="4586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05663C-5879-D484-3F5E-00E5DD8D6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Training and Validation Loss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A10B7-6C2E-B5DB-30D5-4150F39DBB38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50F77-6FC6-E106-13A4-367C84DE58A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82FFB2-ABBA-1606-4E05-77EBCD26E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5D74CB-A058-BFE5-320B-8ECA12EB8F8A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4079A-8105-1680-7552-91718246EF5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6C03F-F521-35E3-43D9-A411A4F6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3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6F740-745A-936C-EDEE-D45BC4F05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60F9-0C6A-1D9C-9AF1-0A290938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62358"/>
                </a:solidFill>
              </a:rPr>
              <a:t>The Original Network Output is lacking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87CD3-20B9-C782-E725-CE3C01BCEB40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FF161-FD8D-0CF3-7447-33A04E4E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F99DE-3E1C-56C0-D701-0971ACC1F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D427EF7-3DAE-A5A6-49D1-C841835BC1CD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DA961-78F6-2896-601D-A35265D798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7631-A632-4021-3F1A-222DEB81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AD805-3FAB-F385-AEA6-086F203ABD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603578"/>
            <a:ext cx="12192000" cy="41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28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40429-5C4F-1575-11DB-563B8BD0C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CCDE-CDEE-E66D-C2E5-59EF8DC9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62358"/>
                </a:solidFill>
              </a:rPr>
              <a:t>With </a:t>
            </a:r>
            <a:r>
              <a:rPr lang="en-US" dirty="0" err="1">
                <a:solidFill>
                  <a:srgbClr val="062358"/>
                </a:solidFill>
              </a:rPr>
              <a:t>Högbom</a:t>
            </a:r>
            <a:r>
              <a:rPr lang="en-US" dirty="0">
                <a:solidFill>
                  <a:srgbClr val="062358"/>
                </a:solidFill>
              </a:rPr>
              <a:t> Added, Model Improves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AFE781-8AA6-9B13-1C6E-149BA850321A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D04D0-C696-BB1B-6442-24E06E955F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941E84-5764-389B-F601-D7ABF2302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84E2570-8521-A7D6-CDAB-23804AF12B0D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8A008A-A9AC-858D-65BC-FB56FD9B84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B9979-F998-F538-573D-1F198F9D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12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04A307-D098-0DBD-964B-4E3B8A6A2F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603578"/>
            <a:ext cx="12191999" cy="41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8CE42-824B-13DB-82D5-C4A79F6EC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A433-3BF8-B69B-45C1-D7964E0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62358"/>
                </a:solidFill>
              </a:rPr>
              <a:t>Comparison to </a:t>
            </a:r>
            <a:r>
              <a:rPr lang="en-US" dirty="0" err="1">
                <a:solidFill>
                  <a:srgbClr val="062358"/>
                </a:solidFill>
              </a:rPr>
              <a:t>Högbom</a:t>
            </a:r>
            <a:endParaRPr lang="en-US" dirty="0">
              <a:solidFill>
                <a:srgbClr val="06235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D420A-265F-0E06-6D3F-99808371B560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2831A-3B68-93B1-A73E-A3BF3BCAEE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B93F61-6052-24FC-1B1E-22D85E09C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AB52CD6-646D-48B5-5CBC-7E9408454A3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2E470-3216-3FD5-E60F-4AF0B9A2E8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E8618-C332-D58D-FD54-024D4CCA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E6110B-CD1F-621C-3F68-106B68D2B3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603578"/>
            <a:ext cx="12191999" cy="417276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A23EE72-AF19-AE22-5896-DFFC5A36AB18}"/>
              </a:ext>
            </a:extLst>
          </p:cNvPr>
          <p:cNvSpPr/>
          <p:nvPr/>
        </p:nvSpPr>
        <p:spPr>
          <a:xfrm>
            <a:off x="2743200" y="3115036"/>
            <a:ext cx="682906" cy="627927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058B4F-08FE-5CD6-1293-99C251695D62}"/>
              </a:ext>
            </a:extLst>
          </p:cNvPr>
          <p:cNvSpPr/>
          <p:nvPr/>
        </p:nvSpPr>
        <p:spPr>
          <a:xfrm>
            <a:off x="7907438" y="3115035"/>
            <a:ext cx="682906" cy="627927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A6EA3F-C791-1693-7A25-3401DDDF82AC}"/>
              </a:ext>
            </a:extLst>
          </p:cNvPr>
          <p:cNvSpPr/>
          <p:nvPr/>
        </p:nvSpPr>
        <p:spPr>
          <a:xfrm rot="19350326">
            <a:off x="2762787" y="2301878"/>
            <a:ext cx="1400536" cy="53970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C2770B-4166-55DB-6DE6-E55935654E44}"/>
              </a:ext>
            </a:extLst>
          </p:cNvPr>
          <p:cNvSpPr/>
          <p:nvPr/>
        </p:nvSpPr>
        <p:spPr>
          <a:xfrm rot="19350326">
            <a:off x="7927026" y="2301880"/>
            <a:ext cx="1400536" cy="53970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9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1" grpId="0" animBg="1"/>
      <p:bldP spid="11" grpId="1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658B9-869D-7796-D9B0-0E6CDC4BD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F00FBB-1C02-3BB7-5DBA-52E3D55F21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95222" y="77883"/>
            <a:ext cx="9207415" cy="59690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95C922-7C2D-138A-5436-A73AD8EA03D6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030D5-EC02-392F-ED73-5F5F59DA0DF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179D85-9D60-1CDB-D5A2-67F68C1D8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3E5DB15-2822-186B-F6D4-E9EE0F53C077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312F5-8637-7204-DC8F-5A5CB269A0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5BF87-5A94-1961-6449-E4478B425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A2D55-3BEC-1549-934F-2967552B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5B15B07-2F68-13DE-464F-9D1B675ADB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19777" y="2185059"/>
            <a:ext cx="5241783" cy="393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F4DA7F-1374-013C-9573-AC28583F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Outlook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C4DE-F8A5-3944-7A9F-C8ED23A90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best model is not very generalized</a:t>
            </a:r>
          </a:p>
          <a:p>
            <a:pPr lvl="1"/>
            <a:r>
              <a:rPr lang="en-US" dirty="0"/>
              <a:t>Multiterm, widefield</a:t>
            </a:r>
          </a:p>
          <a:p>
            <a:r>
              <a:rPr lang="en-US" dirty="0"/>
              <a:t>Currently only replicates </a:t>
            </a:r>
            <a:br>
              <a:rPr lang="en-US" dirty="0"/>
            </a:br>
            <a:r>
              <a:rPr lang="en-US" dirty="0"/>
              <a:t>Multiscale CLEAN</a:t>
            </a:r>
          </a:p>
          <a:p>
            <a:pPr lvl="1"/>
            <a:r>
              <a:rPr lang="en-US" dirty="0"/>
              <a:t>Expand to Asp-CLEAN, </a:t>
            </a:r>
            <a:br>
              <a:rPr lang="en-US" dirty="0"/>
            </a:br>
            <a:r>
              <a:rPr lang="en-US" dirty="0"/>
              <a:t>more expensive methods</a:t>
            </a:r>
          </a:p>
          <a:p>
            <a:pPr lvl="1"/>
            <a:r>
              <a:rPr lang="en-US" dirty="0"/>
              <a:t>Ellipticity of Gaussian</a:t>
            </a:r>
          </a:p>
          <a:p>
            <a:pPr lvl="1"/>
            <a:r>
              <a:rPr lang="en-US" dirty="0"/>
              <a:t>Angle of Gaussian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DB8A4-9B9A-18A4-DF1E-9A90596F88B9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71667-4913-4A22-0A17-D3EE303C24A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A763CE-E217-A17B-F5F5-95E6666C43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0A430D7-4B4C-2C51-541B-60F57050CA04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D18B8-4607-A6BA-FC9B-E0801484EE4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3E51A-2791-0ACC-361D-C79537A5C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BB8E-3F39-25F3-4F5F-F40621D4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2BF0EA-BA8D-DAB7-1A09-F12F097C68C2}"/>
              </a:ext>
            </a:extLst>
          </p:cNvPr>
          <p:cNvSpPr/>
          <p:nvPr/>
        </p:nvSpPr>
        <p:spPr>
          <a:xfrm>
            <a:off x="6997959" y="186612"/>
            <a:ext cx="5061960" cy="5604146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AC9A10-DA16-715A-974E-07C9C7FE5860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7ECACF3-D72A-10CA-C6B3-3CD8101DBE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54281D-BCC4-E319-1074-C5E1E4AC8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32DC1BF3-9059-BDD0-4C96-6F52F61AC4C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BC1F94-5BA1-8E4D-F992-8113AEBEEBD2}"/>
              </a:ext>
            </a:extLst>
          </p:cNvPr>
          <p:cNvSpPr txBox="1"/>
          <p:nvPr/>
        </p:nvSpPr>
        <p:spPr>
          <a:xfrm>
            <a:off x="7162800" y="1990122"/>
            <a:ext cx="48971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roxima Nova" panose="02000506030000020004" pitchFamily="2" charset="0"/>
              </a:rPr>
              <a:t>Thank You</a:t>
            </a:r>
            <a:endParaRPr lang="en-US" sz="6000" dirty="0">
              <a:solidFill>
                <a:srgbClr val="00BAFF"/>
              </a:solidFill>
              <a:latin typeface="Proxima Nova Light" panose="0200050603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682ECE-A1CE-76AE-502E-FCA9F4293348}"/>
              </a:ext>
            </a:extLst>
          </p:cNvPr>
          <p:cNvSpPr txBox="1"/>
          <p:nvPr/>
        </p:nvSpPr>
        <p:spPr>
          <a:xfrm>
            <a:off x="7162800" y="3259723"/>
            <a:ext cx="48971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AFF"/>
                </a:solidFill>
                <a:latin typeface="Proxima Nova" panose="02000506030000020004" pitchFamily="2" charset="0"/>
              </a:rPr>
              <a:t>kfiedler@arizona.edu</a:t>
            </a:r>
            <a:endParaRPr lang="en-US" sz="1600" u="none" strike="noStrike" dirty="0">
              <a:solidFill>
                <a:srgbClr val="00BAFF"/>
              </a:solidFill>
              <a:effectLst/>
              <a:latin typeface="Proxima Nova" panose="02000506030000020004" pitchFamily="2" charset="0"/>
            </a:endParaRPr>
          </a:p>
        </p:txBody>
      </p:sp>
      <p:pic>
        <p:nvPicPr>
          <p:cNvPr id="4" name="Picture 3" descr="A purple and orange light&#10;&#10;AI-generated content may be incorrect.">
            <a:extLst>
              <a:ext uri="{FF2B5EF4-FFF2-40B4-BE49-F238E27FC236}">
                <a16:creationId xmlns:a16="http://schemas.microsoft.com/office/drawing/2014/main" id="{BB8A4E80-BB5E-F9C4-34CE-B269F3F480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4" t="2648" r="2302" b="2896"/>
          <a:stretch>
            <a:fillRect/>
          </a:stretch>
        </p:blipFill>
        <p:spPr>
          <a:xfrm>
            <a:off x="49659" y="716447"/>
            <a:ext cx="6865879" cy="45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8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C96F-DE7D-BB29-5BCF-DB180843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6D78-4EBE-3961-31E1-9CD10855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1A2E5-2435-DFBF-627F-BDDF5FCB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[1]</a:t>
            </a:r>
            <a:r>
              <a:rPr lang="en-US" dirty="0" err="1"/>
              <a:t>Gheller</a:t>
            </a:r>
            <a:r>
              <a:rPr lang="en-US" dirty="0"/>
              <a:t>, C. and </a:t>
            </a:r>
            <a:r>
              <a:rPr lang="en-US" dirty="0" err="1"/>
              <a:t>Vazza</a:t>
            </a:r>
            <a:r>
              <a:rPr lang="en-US" dirty="0"/>
              <a:t>, F., “Convolutional deep denoising autoencoders for radio astronomical images”, </a:t>
            </a:r>
            <a:r>
              <a:rPr lang="en-US" i="1" dirty="0"/>
              <a:t>Monthly Notices of the Royal Astronomical Society</a:t>
            </a:r>
            <a:r>
              <a:rPr lang="en-US" dirty="0"/>
              <a:t>, vol. 509, no. 1, OUP, pp. 990–1009, 2022. doi:10.1093/</a:t>
            </a:r>
            <a:r>
              <a:rPr lang="en-US" dirty="0" err="1"/>
              <a:t>mnras</a:t>
            </a:r>
            <a:r>
              <a:rPr lang="en-US" dirty="0"/>
              <a:t>/stab3044.</a:t>
            </a:r>
          </a:p>
          <a:p>
            <a:r>
              <a:rPr lang="en-US" dirty="0"/>
              <a:t>[2]Bryan, G. L., “ENZO: An Adaptive Mesh Refinement Code for Astrophysics”, </a:t>
            </a:r>
            <a:r>
              <a:rPr lang="en-US" i="1" dirty="0"/>
              <a:t>The Astrophysical Journal Supplement Series</a:t>
            </a:r>
            <a:r>
              <a:rPr lang="en-US" dirty="0"/>
              <a:t>, vol. 211, no. 2, Art. no. 19, IOP, 2014. doi:10.1088/0067-0049/211/2/19.</a:t>
            </a:r>
          </a:p>
          <a:p>
            <a:r>
              <a:rPr lang="en-US" dirty="0"/>
              <a:t>[3] The CASA Team, et al. 2022, "CASA, the Common Astronomy Software Applications for Radio Astronomy", PASP, 134, 114501. DOI: 10.1088/1538-3873/ac9642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3B65EE-D275-4274-0A29-F3FB08963CF8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D59BFC-701F-9A84-F95D-9C766DFC84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971348-7038-5594-9B96-E680FE8D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3D3CF4-152B-6483-3ED6-3DFB2E322F57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BB8A2D-6EA4-8BC6-16DA-311C414CBB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668AE-9087-C66A-3FEE-7883B953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8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349339-B422-0D9A-0ACE-E1EC5BC21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106F-8AA7-B01F-A989-704EDF65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Evaluation Metrics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19A87-88EB-0FE6-A3CF-1F72D0ADFAFE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9CF22-031E-8500-3C4A-4159452802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64358-9846-244F-E5D3-10D2B41C6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529134F-5DB1-53FB-92C5-EA707BE709C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D38B76-7B1B-1A15-DC30-E6A33B4363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D4670-AD17-94D1-F59C-343F1008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6F4861-05EF-2B6F-A02E-90E95E7B4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899101"/>
                  </p:ext>
                </p:extLst>
              </p:nvPr>
            </p:nvGraphicFramePr>
            <p:xfrm>
              <a:off x="254642" y="1574157"/>
              <a:ext cx="11591108" cy="3993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7777">
                      <a:extLst>
                        <a:ext uri="{9D8B030D-6E8A-4147-A177-3AD203B41FA5}">
                          <a16:colId xmlns:a16="http://schemas.microsoft.com/office/drawing/2014/main" val="1563923138"/>
                        </a:ext>
                      </a:extLst>
                    </a:gridCol>
                    <a:gridCol w="2897777">
                      <a:extLst>
                        <a:ext uri="{9D8B030D-6E8A-4147-A177-3AD203B41FA5}">
                          <a16:colId xmlns:a16="http://schemas.microsoft.com/office/drawing/2014/main" val="4005479323"/>
                        </a:ext>
                      </a:extLst>
                    </a:gridCol>
                    <a:gridCol w="2897777">
                      <a:extLst>
                        <a:ext uri="{9D8B030D-6E8A-4147-A177-3AD203B41FA5}">
                          <a16:colId xmlns:a16="http://schemas.microsoft.com/office/drawing/2014/main" val="3922323560"/>
                        </a:ext>
                      </a:extLst>
                    </a:gridCol>
                    <a:gridCol w="2897777">
                      <a:extLst>
                        <a:ext uri="{9D8B030D-6E8A-4147-A177-3AD203B41FA5}">
                          <a16:colId xmlns:a16="http://schemas.microsoft.com/office/drawing/2014/main" val="1477714927"/>
                        </a:ext>
                      </a:extLst>
                    </a:gridCol>
                  </a:tblGrid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CLEAN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RMS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Peak Residual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Dynamic 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780886"/>
                      </a:ext>
                    </a:extLst>
                  </a:tr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Högbom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1.296×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1.150×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6925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831754"/>
                      </a:ext>
                    </a:extLst>
                  </a:tr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1.340×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1.676×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3350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5151050"/>
                      </a:ext>
                    </a:extLst>
                  </a:tr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Network + </a:t>
                          </a:r>
                          <a:r>
                            <a:rPr lang="en-US" dirty="0" err="1"/>
                            <a:t>Högbom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1.313×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1.638×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3415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0923510"/>
                      </a:ext>
                    </a:extLst>
                  </a:tr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Percent Improvement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%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7404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6F4861-05EF-2B6F-A02E-90E95E7B4B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3899101"/>
                  </p:ext>
                </p:extLst>
              </p:nvPr>
            </p:nvGraphicFramePr>
            <p:xfrm>
              <a:off x="254642" y="1574157"/>
              <a:ext cx="11591108" cy="39932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7777">
                      <a:extLst>
                        <a:ext uri="{9D8B030D-6E8A-4147-A177-3AD203B41FA5}">
                          <a16:colId xmlns:a16="http://schemas.microsoft.com/office/drawing/2014/main" val="1563923138"/>
                        </a:ext>
                      </a:extLst>
                    </a:gridCol>
                    <a:gridCol w="2897777">
                      <a:extLst>
                        <a:ext uri="{9D8B030D-6E8A-4147-A177-3AD203B41FA5}">
                          <a16:colId xmlns:a16="http://schemas.microsoft.com/office/drawing/2014/main" val="4005479323"/>
                        </a:ext>
                      </a:extLst>
                    </a:gridCol>
                    <a:gridCol w="2897777">
                      <a:extLst>
                        <a:ext uri="{9D8B030D-6E8A-4147-A177-3AD203B41FA5}">
                          <a16:colId xmlns:a16="http://schemas.microsoft.com/office/drawing/2014/main" val="3922323560"/>
                        </a:ext>
                      </a:extLst>
                    </a:gridCol>
                    <a:gridCol w="2897777">
                      <a:extLst>
                        <a:ext uri="{9D8B030D-6E8A-4147-A177-3AD203B41FA5}">
                          <a16:colId xmlns:a16="http://schemas.microsoft.com/office/drawing/2014/main" val="1477714927"/>
                        </a:ext>
                      </a:extLst>
                    </a:gridCol>
                  </a:tblGrid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CLEAN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RMS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Peak Residual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Dynamic Range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780886"/>
                      </a:ext>
                    </a:extLst>
                  </a:tr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Högbom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0" t="-103817" r="-200630" b="-302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32" t="-103817" r="-101053" b="-302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03817" r="-840" b="-302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831754"/>
                      </a:ext>
                    </a:extLst>
                  </a:tr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Multiscale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0" t="-202273" r="-20063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32" t="-202273" r="-10105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202273" r="-84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151050"/>
                      </a:ext>
                    </a:extLst>
                  </a:tr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Network + </a:t>
                          </a:r>
                          <a:r>
                            <a:rPr lang="en-US" dirty="0" err="1"/>
                            <a:t>Högbom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0" t="-304580" r="-200630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32" t="-304580" r="-101053" b="-10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304580" r="-840" b="-1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0923510"/>
                      </a:ext>
                    </a:extLst>
                  </a:tr>
                  <a:tr h="79865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Percent Improvement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210" t="-404580" r="-200630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632" t="-404580" r="-101053" b="-15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404580" r="-840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7404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596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CEF6-249F-4E6C-FEEF-50ABB74C3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  <a:latin typeface="Proxima Nova" panose="02000506030000020004"/>
              </a:rPr>
              <a:t>Deconvolution with CLEAN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FC446-A00E-9B36-A671-FAFF698A627B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13413-AEE4-7A12-C2AE-F25923F9BB3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30FCCF-CF1F-4E9B-124E-A5404DBBB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8A5603-B391-50FC-0331-1FFB5799C06D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015ED0-036E-6F51-EBA9-64E0EAFC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B00F47-37DB-ABA9-58DF-E5FC1C86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487388-EB50-7E71-F542-34651C829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8785" y="1611365"/>
            <a:ext cx="7694429" cy="42078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7BFF2-CB67-79EA-06B4-86036FF16941}"/>
              </a:ext>
            </a:extLst>
          </p:cNvPr>
          <p:cNvSpPr txBox="1"/>
          <p:nvPr/>
        </p:nvSpPr>
        <p:spPr>
          <a:xfrm>
            <a:off x="219018" y="3235137"/>
            <a:ext cx="202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Credit: The CASA Team et al.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44F65-3FEC-D360-61E7-BD5C1F678C48}"/>
              </a:ext>
            </a:extLst>
          </p:cNvPr>
          <p:cNvSpPr/>
          <p:nvPr/>
        </p:nvSpPr>
        <p:spPr>
          <a:xfrm>
            <a:off x="7606602" y="1611365"/>
            <a:ext cx="2336612" cy="4207891"/>
          </a:xfrm>
          <a:prstGeom prst="rect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9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8983E-87C8-60AA-C854-7F5C1FF68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10CBC-FDAF-8196-FCE8-9FDC6C19F4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71991" y="1489193"/>
            <a:ext cx="7620008" cy="45720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E9CFF9-AEBF-5A21-5807-52B5EEA3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  <a:latin typeface="Proxima Nova" panose="02000506030000020004"/>
              </a:rPr>
              <a:t>Basis Functions of Deconvolvers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4D67E4-D36E-60A1-D943-DE5E6C5EC131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26BE1-1952-87A5-9410-4BCDA6A3F8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EF476E-A140-2DAB-B2EF-F92F28C38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4A0725-3D22-ED8F-6881-C9CAC104F38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5FD2D-DA9E-026C-BB8A-129E5FC7C6F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86409BD-2261-086E-31CB-7A774E88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BC8C8-5FE9-6CDA-26D5-AB57B55D3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Different bases for</a:t>
            </a:r>
            <a:br>
              <a:rPr lang="en-US" dirty="0"/>
            </a:br>
            <a:r>
              <a:rPr lang="en-US" dirty="0"/>
              <a:t>different deconvolvers</a:t>
            </a:r>
          </a:p>
          <a:p>
            <a:r>
              <a:rPr lang="en-US" dirty="0"/>
              <a:t>More flexible basis</a:t>
            </a:r>
            <a:br>
              <a:rPr lang="en-US" dirty="0"/>
            </a:br>
            <a:r>
              <a:rPr lang="en-US" dirty="0"/>
              <a:t>compounds </a:t>
            </a:r>
            <a:br>
              <a:rPr lang="en-US" dirty="0"/>
            </a:br>
            <a:r>
              <a:rPr lang="en-US" dirty="0"/>
              <a:t>computation cost</a:t>
            </a:r>
          </a:p>
          <a:p>
            <a:r>
              <a:rPr lang="en-US" dirty="0"/>
              <a:t>Also increased</a:t>
            </a:r>
            <a:br>
              <a:rPr lang="en-US" dirty="0"/>
            </a:br>
            <a:r>
              <a:rPr lang="en-US" dirty="0"/>
              <a:t>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0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A4B70-0F9E-045F-382A-5CF0950F1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B3DB-475E-56D7-F172-C160AD1D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7689-20A7-7BD1-FF08-32A8CCC24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neural network that can </a:t>
            </a:r>
          </a:p>
          <a:p>
            <a:pPr lvl="1"/>
            <a:r>
              <a:rPr lang="en-US" dirty="0"/>
              <a:t>Mimic accuracy effects of MS CLEAN from </a:t>
            </a:r>
            <a:r>
              <a:rPr lang="en-US" dirty="0" err="1"/>
              <a:t>Högbom</a:t>
            </a:r>
            <a:r>
              <a:rPr lang="en-US" dirty="0"/>
              <a:t> CLEAN</a:t>
            </a:r>
          </a:p>
          <a:p>
            <a:pPr lvl="1"/>
            <a:r>
              <a:rPr lang="en-US" dirty="0"/>
              <a:t>Reduce computational cost of MS CLEAN accuracy</a:t>
            </a:r>
          </a:p>
          <a:p>
            <a:pPr lvl="1"/>
            <a:r>
              <a:rPr lang="en-US" dirty="0"/>
              <a:t>Generalize to more than the data it is trained on</a:t>
            </a:r>
          </a:p>
          <a:p>
            <a:r>
              <a:rPr lang="en-US" dirty="0"/>
              <a:t>Insert model into CLEAN algorithm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Högbom</a:t>
            </a:r>
            <a:r>
              <a:rPr lang="en-US" dirty="0"/>
              <a:t> until threshold</a:t>
            </a:r>
          </a:p>
          <a:p>
            <a:pPr lvl="1"/>
            <a:r>
              <a:rPr lang="en-US" dirty="0"/>
              <a:t>Run neural network and generate new multiscale-like model image</a:t>
            </a:r>
          </a:p>
          <a:p>
            <a:pPr lvl="1"/>
            <a:r>
              <a:rPr lang="en-US" dirty="0"/>
              <a:t>Run </a:t>
            </a:r>
            <a:r>
              <a:rPr lang="en-US" dirty="0" err="1"/>
              <a:t>Högbom</a:t>
            </a:r>
            <a:r>
              <a:rPr lang="en-US" dirty="0"/>
              <a:t> again to deal with effects of neural network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0003C-BA6B-D49B-01EE-F50DC9E5CDAF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4821E-E850-D001-AAFF-D739A0FBC7E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29A3D5-078B-BC04-E666-CEA0C5164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219D5C-0FE9-0F79-7ED5-F06499E2413F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39364-9400-A294-95C1-1458AE7BDF1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B7A0F-B16A-EB22-9870-41421AB84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5C228-DC40-70F3-4A23-0AC07B8E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4F93AC-FD74-F136-F526-DA2EE247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15609" y="1467533"/>
            <a:ext cx="6276391" cy="4573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B9BE1E-A1D0-1E44-AE6E-D29C1F87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Data from ENZO Simulations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026C-E2E5-272E-79E4-35A15291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Gheller</a:t>
            </a:r>
            <a:r>
              <a:rPr lang="en-US" dirty="0"/>
              <a:t> and </a:t>
            </a:r>
            <a:r>
              <a:rPr lang="en-US" dirty="0" err="1"/>
              <a:t>Vazza</a:t>
            </a:r>
            <a:r>
              <a:rPr lang="en-US" dirty="0"/>
              <a:t> (2022) </a:t>
            </a:r>
            <a:br>
              <a:rPr lang="en-US" dirty="0"/>
            </a:br>
            <a:r>
              <a:rPr lang="en-US" dirty="0"/>
              <a:t>generated a series of true</a:t>
            </a:r>
            <a:br>
              <a:rPr lang="en-US" dirty="0"/>
            </a:br>
            <a:r>
              <a:rPr lang="en-US" dirty="0"/>
              <a:t>sky radio sources using the </a:t>
            </a:r>
            <a:br>
              <a:rPr lang="en-US" dirty="0"/>
            </a:br>
            <a:r>
              <a:rPr lang="en-US" dirty="0"/>
              <a:t>ENZO simulation suite</a:t>
            </a:r>
          </a:p>
          <a:p>
            <a:r>
              <a:rPr lang="en-US" dirty="0"/>
              <a:t>Generated measurement </a:t>
            </a:r>
            <a:br>
              <a:rPr lang="en-US" dirty="0"/>
            </a:br>
            <a:r>
              <a:rPr lang="en-US" dirty="0"/>
              <a:t>sets using </a:t>
            </a:r>
            <a:r>
              <a:rPr lang="en-US" dirty="0" err="1"/>
              <a:t>simobserve</a:t>
            </a:r>
            <a:r>
              <a:rPr lang="en-US" dirty="0"/>
              <a:t> </a:t>
            </a:r>
          </a:p>
          <a:p>
            <a:r>
              <a:rPr lang="en-US" dirty="0" err="1"/>
              <a:t>CLEANed</a:t>
            </a:r>
            <a:r>
              <a:rPr lang="en-US" dirty="0"/>
              <a:t> the measurement </a:t>
            </a:r>
            <a:br>
              <a:rPr lang="en-US" dirty="0"/>
            </a:br>
            <a:r>
              <a:rPr lang="en-US" dirty="0"/>
              <a:t>sets with both </a:t>
            </a:r>
            <a:r>
              <a:rPr lang="en-US" dirty="0" err="1"/>
              <a:t>Högbom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Multiscale CLEAN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2EF35-4185-9601-88C3-929B35C25F39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FE5DC-8F40-505D-6BF4-AEFE652AC4A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5AF9E9-4BCA-3DE6-8B46-A3E49CBC4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B29DF9-87B4-02FC-80FD-022BAAB3BF9E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4C58B5-BA5D-B2DC-2A63-7B25AED71F9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5D812-FBB7-2B11-6F9A-FEDDBEA9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692C-8CFF-9BA0-484B-0318AE4E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5850-FA99-C36B-5337-257191B2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62358"/>
                </a:solidFill>
              </a:rPr>
              <a:t>Final Training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C6D785-5A6D-BCB7-DBB4-A70709D4EAA8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89006-F447-C176-CD10-595386FA3F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3A1190-6C5D-2AF8-066B-165F51087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91A0E49-D2D8-667A-BFF8-A48AFCBCDD58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40EE2-6E07-7649-ECF8-E3259BF8A5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F37B0-CE6B-FC78-B881-B2C48B88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6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B799703-8E91-BE53-3703-DCB2719F4B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1554333"/>
            <a:ext cx="12191999" cy="41727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A42C965-D845-50F6-32E3-B2F6015E97AC}"/>
              </a:ext>
            </a:extLst>
          </p:cNvPr>
          <p:cNvSpPr/>
          <p:nvPr/>
        </p:nvSpPr>
        <p:spPr>
          <a:xfrm>
            <a:off x="2743200" y="3115036"/>
            <a:ext cx="682906" cy="627927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4D165-51D3-ED41-0390-D5568F924D9A}"/>
              </a:ext>
            </a:extLst>
          </p:cNvPr>
          <p:cNvSpPr/>
          <p:nvPr/>
        </p:nvSpPr>
        <p:spPr>
          <a:xfrm>
            <a:off x="7907438" y="3115035"/>
            <a:ext cx="682906" cy="627927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7CE371-6C48-A4BE-8912-D42917D4961F}"/>
              </a:ext>
            </a:extLst>
          </p:cNvPr>
          <p:cNvSpPr/>
          <p:nvPr/>
        </p:nvSpPr>
        <p:spPr>
          <a:xfrm rot="19350326">
            <a:off x="2762787" y="2301878"/>
            <a:ext cx="1400536" cy="53970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D95FB4-1C75-2A20-E3AC-C2D5FF372B69}"/>
              </a:ext>
            </a:extLst>
          </p:cNvPr>
          <p:cNvSpPr/>
          <p:nvPr/>
        </p:nvSpPr>
        <p:spPr>
          <a:xfrm rot="19350326">
            <a:off x="7865590" y="2315775"/>
            <a:ext cx="1400536" cy="539704"/>
          </a:xfrm>
          <a:prstGeom prst="round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3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9D4C-7B05-186B-A373-7ACE7F52F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7C9-4CC5-A836-8E88-BFE3D570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Network Architecture Basis - </a:t>
            </a:r>
            <a:r>
              <a:rPr lang="en-US" dirty="0" err="1">
                <a:solidFill>
                  <a:srgbClr val="062358"/>
                </a:solidFill>
              </a:rPr>
              <a:t>UNet</a:t>
            </a:r>
            <a:endParaRPr lang="en-US" dirty="0">
              <a:solidFill>
                <a:srgbClr val="062358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91F7B-A39A-4A52-1CF7-4F1D34D8838B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0483F-F829-01B1-35C2-62376B2935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DE3BB3-78A5-B506-67AC-88A305BFA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21E9E7-5A5A-D3A7-407D-DCD3B451C078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E0640-40B8-C847-50A3-B2F6752091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DC9E5-F6D0-B467-E0E2-F592B4B7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FEE57D2-8167-3C3D-0A6D-DCD781450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689" y="1586205"/>
            <a:ext cx="6450311" cy="394684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3524F81-15CA-0142-BCA9-968A42C2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Typical image </a:t>
            </a:r>
            <a:br>
              <a:rPr lang="en-US" dirty="0"/>
            </a:br>
            <a:r>
              <a:rPr lang="en-US" dirty="0"/>
              <a:t>processing tasks use </a:t>
            </a:r>
            <a:br>
              <a:rPr lang="en-US" dirty="0"/>
            </a:br>
            <a:r>
              <a:rPr lang="en-US" dirty="0"/>
              <a:t>convolutional networks</a:t>
            </a:r>
          </a:p>
          <a:p>
            <a:r>
              <a:rPr lang="en-US" dirty="0"/>
              <a:t>Allows network to learn </a:t>
            </a:r>
            <a:br>
              <a:rPr lang="en-US" dirty="0"/>
            </a:br>
            <a:r>
              <a:rPr lang="en-US" dirty="0"/>
              <a:t>spatial context</a:t>
            </a:r>
          </a:p>
          <a:p>
            <a:r>
              <a:rPr lang="en-US" dirty="0"/>
              <a:t>Skip connections (gray) allow</a:t>
            </a:r>
            <a:br>
              <a:rPr lang="en-US" dirty="0"/>
            </a:br>
            <a:r>
              <a:rPr lang="en-US" dirty="0"/>
              <a:t>fine scale structure to remain</a:t>
            </a:r>
          </a:p>
        </p:txBody>
      </p:sp>
    </p:spTree>
    <p:extLst>
      <p:ext uri="{BB962C8B-B14F-4D97-AF65-F5344CB8AC3E}">
        <p14:creationId xmlns:p14="http://schemas.microsoft.com/office/powerpoint/2010/main" val="299238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FF52-B6FA-32BA-F1F8-AD3606AB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51C50-EE01-1CC8-5769-4867FDEEE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Investigations into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3885-3EF3-D677-DBF6-687600C3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Attempts to improve over the basics</a:t>
            </a:r>
          </a:p>
          <a:p>
            <a:pPr lvl="1"/>
            <a:r>
              <a:rPr lang="en-US" dirty="0"/>
              <a:t>Additive vs. Concatenative Skip Layers</a:t>
            </a:r>
          </a:p>
          <a:p>
            <a:pPr lvl="1"/>
            <a:r>
              <a:rPr lang="en-US" dirty="0"/>
              <a:t>Fully connected bridge</a:t>
            </a:r>
          </a:p>
          <a:p>
            <a:pPr lvl="1"/>
            <a:r>
              <a:rPr lang="en-US" dirty="0"/>
              <a:t>Number of Convolutional Layers</a:t>
            </a:r>
          </a:p>
          <a:p>
            <a:pPr lvl="1"/>
            <a:r>
              <a:rPr lang="en-US" dirty="0"/>
              <a:t>Differing normalizations of data and network layers</a:t>
            </a:r>
          </a:p>
          <a:p>
            <a:r>
              <a:rPr lang="en-US" dirty="0"/>
              <a:t>Hyperparameter Tuning</a:t>
            </a:r>
          </a:p>
          <a:p>
            <a:pPr lvl="1"/>
            <a:r>
              <a:rPr lang="en-US" dirty="0"/>
              <a:t>Learning Rate, Optimizer, Bridge Construction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7CA438-155A-BA6A-24DF-74F2F9EA4DFE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5F332-0D91-FAFE-CA6C-DEDEA03A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A1F21C-D712-BD07-3D15-6025E82FE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86EEA-63F5-6AA1-77A1-215E7850795B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BE62E7-F34D-68ED-FFD0-EEF4B46FDA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30862-EB2E-DDD5-FA4F-970DC13D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6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BCA72-C34C-CDC6-681B-23F9EBBF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20716D-6E5E-2798-C21A-10733FD5EA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49508" y="3985178"/>
            <a:ext cx="2937839" cy="19893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6C2E0D-B54B-784C-F279-265C0160EB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31037" y="3985178"/>
            <a:ext cx="2937841" cy="19893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58A3F-FEE1-A0D4-C253-CC25DE4A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62358"/>
                </a:solidFill>
              </a:rPr>
              <a:t>Final Network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9762F-736C-4067-189E-4F06B76574EF}"/>
              </a:ext>
            </a:extLst>
          </p:cNvPr>
          <p:cNvSpPr/>
          <p:nvPr/>
        </p:nvSpPr>
        <p:spPr>
          <a:xfrm>
            <a:off x="-122729" y="6147880"/>
            <a:ext cx="12428218" cy="904673"/>
          </a:xfrm>
          <a:prstGeom prst="rect">
            <a:avLst/>
          </a:prstGeom>
          <a:solidFill>
            <a:srgbClr val="0623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E2D29-380B-7A78-0974-E569786D4DA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0"/>
          </a:blip>
          <a:stretch>
            <a:fillRect/>
          </a:stretch>
        </p:blipFill>
        <p:spPr>
          <a:xfrm>
            <a:off x="-122729" y="5974516"/>
            <a:ext cx="9630871" cy="275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8CEA1B-302F-110A-A21D-9012FB13B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8395" y="6471203"/>
            <a:ext cx="2097355" cy="4260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750BE1B-CE81-7DF9-3F76-E39DB8EC6A97}"/>
              </a:ext>
            </a:extLst>
          </p:cNvPr>
          <p:cNvSpPr txBox="1">
            <a:spLocks/>
          </p:cNvSpPr>
          <p:nvPr/>
        </p:nvSpPr>
        <p:spPr>
          <a:xfrm>
            <a:off x="346250" y="6537315"/>
            <a:ext cx="3436418" cy="29253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bg1">
                    <a:alpha val="70000"/>
                  </a:schemeClr>
                </a:solidFill>
                <a:latin typeface="Proxima Nova" panose="02000506030000020004" pitchFamily="2" charset="0"/>
              </a:rPr>
              <a:t>Machine Learns to CLEAN • 06 August 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A01F3-817E-8A15-A06C-7F84252B1FE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>
            <a:off x="-49509" y="5946017"/>
            <a:ext cx="12281777" cy="35182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F5854-970B-BDC8-D8BB-4BA7BDCC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10BA-D1DA-F440-B02C-22C570ADE655}" type="slidenum">
              <a:rPr lang="en-US" smtClean="0"/>
              <a:t>9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608374-46EE-8B46-728F-8CDB5BE8DF8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0" y="1425737"/>
            <a:ext cx="12074237" cy="418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3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1157</Words>
  <Application>Microsoft Office PowerPoint</Application>
  <PresentationFormat>Widescreen</PresentationFormat>
  <Paragraphs>154</Paragraphs>
  <Slides>18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Cambria Math</vt:lpstr>
      <vt:lpstr>Open Sans</vt:lpstr>
      <vt:lpstr>Proxima Nova</vt:lpstr>
      <vt:lpstr>Proxima Nova Cond Light</vt:lpstr>
      <vt:lpstr>Proxima Nova Light</vt:lpstr>
      <vt:lpstr>Office Theme</vt:lpstr>
      <vt:lpstr>Machine Learns to CLEAN</vt:lpstr>
      <vt:lpstr>Deconvolution with CLEAN</vt:lpstr>
      <vt:lpstr>Basis Functions of Deconvolvers</vt:lpstr>
      <vt:lpstr>Goals</vt:lpstr>
      <vt:lpstr>Data from ENZO Simulations</vt:lpstr>
      <vt:lpstr>Final Training Data</vt:lpstr>
      <vt:lpstr>Network Architecture Basis - UNet</vt:lpstr>
      <vt:lpstr>Investigations into Improvements</vt:lpstr>
      <vt:lpstr>Final Network Layout</vt:lpstr>
      <vt:lpstr>Training and Validation Loss</vt:lpstr>
      <vt:lpstr>The Original Network Output is lacking</vt:lpstr>
      <vt:lpstr>With Högbom Added, Model Improves</vt:lpstr>
      <vt:lpstr>Comparison to Högbom</vt:lpstr>
      <vt:lpstr>PowerPoint Presentation</vt:lpstr>
      <vt:lpstr>Outlook and Next Steps</vt:lpstr>
      <vt:lpstr>PowerPoint Presentation</vt:lpstr>
      <vt:lpstr>References</vt:lpstr>
      <vt:lpstr>Evaluation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NRAO News Highlights</dc:title>
  <dc:creator>Jeff Hellerman</dc:creator>
  <cp:lastModifiedBy>Kelso Fiedler</cp:lastModifiedBy>
  <cp:revision>71</cp:revision>
  <dcterms:created xsi:type="dcterms:W3CDTF">2022-04-25T22:17:21Z</dcterms:created>
  <dcterms:modified xsi:type="dcterms:W3CDTF">2025-08-06T19:49:35Z</dcterms:modified>
</cp:coreProperties>
</file>