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92a82643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92a82643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92a8264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92a8264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92a8264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92a8264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92a8264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92a8264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92a82643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92a8264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92a8264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92a8264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2a8264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2a8264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92a8264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92a8264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92a82643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92a82643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Моя Академія</a:t>
            </a:r>
            <a:endParaRPr/>
          </a:p>
        </p:txBody>
      </p:sp>
      <p:pic>
        <p:nvPicPr>
          <p:cNvPr id="55" name="Google Shape;55;p13"/>
          <p:cNvPicPr preferRelativeResize="0"/>
          <p:nvPr/>
        </p:nvPicPr>
        <p:blipFill>
          <a:blip r:embed="rId3">
            <a:alphaModFix/>
          </a:blip>
          <a:stretch>
            <a:fillRect/>
          </a:stretch>
        </p:blipFill>
        <p:spPr>
          <a:xfrm>
            <a:off x="152400" y="2949575"/>
            <a:ext cx="3849160" cy="204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964450" y="3325238"/>
            <a:ext cx="3999900" cy="15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Вчіться так, немов ви постійно відчуваєте брак своїх знань, і так, немов ви постійно боїтеся розгубити свої знання.</a:t>
            </a:r>
            <a:endParaRPr i="1"/>
          </a:p>
          <a:p>
            <a:pPr indent="0" lvl="0" marL="0" rtl="0" algn="l">
              <a:spcBef>
                <a:spcPts val="1200"/>
              </a:spcBef>
              <a:spcAft>
                <a:spcPts val="1200"/>
              </a:spcAft>
              <a:buNone/>
            </a:pPr>
            <a:r>
              <a:rPr b="1" i="1" lang="en"/>
              <a:t>Конфуцій</a:t>
            </a:r>
            <a:endParaRPr b="1" i="1"/>
          </a:p>
        </p:txBody>
      </p:sp>
      <p:pic>
        <p:nvPicPr>
          <p:cNvPr id="119" name="Google Shape;119;p22"/>
          <p:cNvPicPr preferRelativeResize="0"/>
          <p:nvPr/>
        </p:nvPicPr>
        <p:blipFill>
          <a:blip r:embed="rId3">
            <a:alphaModFix/>
          </a:blip>
          <a:stretch>
            <a:fillRect/>
          </a:stretch>
        </p:blipFill>
        <p:spPr>
          <a:xfrm>
            <a:off x="964450" y="251963"/>
            <a:ext cx="4527601" cy="2837037"/>
          </a:xfrm>
          <a:prstGeom prst="rect">
            <a:avLst/>
          </a:prstGeom>
          <a:noFill/>
          <a:ln>
            <a:noFill/>
          </a:ln>
        </p:spPr>
      </p:pic>
      <p:sp>
        <p:nvSpPr>
          <p:cNvPr id="120" name="Google Shape;120;p22"/>
          <p:cNvSpPr txBox="1"/>
          <p:nvPr/>
        </p:nvSpPr>
        <p:spPr>
          <a:xfrm>
            <a:off x="5195350" y="4018938"/>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a:solidFill>
                  <a:schemeClr val="dk2"/>
                </a:solidFill>
              </a:rPr>
              <a:t>… і МАУП вам в цьому допоможе!</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2" type="body"/>
          </p:nvPr>
        </p:nvSpPr>
        <p:spPr>
          <a:xfrm>
            <a:off x="5037375" y="308050"/>
            <a:ext cx="3717300" cy="1756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1600"/>
              <a:t>Міжрегіональна академія управління персоналом (МАУП) була створена в 1989 р. як недержавний вищий навчальний та науково-дослідний заклад, що професійно займається проблемами менеджменту та бізнесу.</a:t>
            </a:r>
            <a:endParaRPr sz="1600"/>
          </a:p>
        </p:txBody>
      </p:sp>
      <p:pic>
        <p:nvPicPr>
          <p:cNvPr id="61" name="Google Shape;61;p14"/>
          <p:cNvPicPr preferRelativeResize="0"/>
          <p:nvPr/>
        </p:nvPicPr>
        <p:blipFill>
          <a:blip r:embed="rId3">
            <a:alphaModFix/>
          </a:blip>
          <a:stretch>
            <a:fillRect/>
          </a:stretch>
        </p:blipFill>
        <p:spPr>
          <a:xfrm>
            <a:off x="255275" y="308050"/>
            <a:ext cx="4598149" cy="2224900"/>
          </a:xfrm>
          <a:prstGeom prst="rect">
            <a:avLst/>
          </a:prstGeom>
          <a:noFill/>
          <a:ln>
            <a:noFill/>
          </a:ln>
        </p:spPr>
      </p:pic>
      <p:sp>
        <p:nvSpPr>
          <p:cNvPr id="62" name="Google Shape;62;p14"/>
          <p:cNvSpPr txBox="1"/>
          <p:nvPr/>
        </p:nvSpPr>
        <p:spPr>
          <a:xfrm>
            <a:off x="180625" y="2571750"/>
            <a:ext cx="4672800" cy="2290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600">
                <a:solidFill>
                  <a:schemeClr val="dk2"/>
                </a:solidFill>
              </a:rPr>
              <a:t>МАУП є найбільшим економіко-гуманітарним закладом вищої освіти України, в якому навчаються студенти з понад 50 країн світу за 20 спеціальностями та 109 спеціалізаціями. За 26 років роботи підготовлено тисячі кваліфікованих фахівців-управлінців: керівників виробництва та бізнесу, менеджерів, фінансистів, маркетологів, соціологів, психологів, юристів.</a:t>
            </a:r>
            <a:endParaRPr sz="1600">
              <a:solidFill>
                <a:schemeClr val="dk2"/>
              </a:solidFill>
            </a:endParaRPr>
          </a:p>
        </p:txBody>
      </p:sp>
      <p:pic>
        <p:nvPicPr>
          <p:cNvPr id="63" name="Google Shape;63;p14"/>
          <p:cNvPicPr preferRelativeResize="0"/>
          <p:nvPr/>
        </p:nvPicPr>
        <p:blipFill>
          <a:blip r:embed="rId4">
            <a:alphaModFix/>
          </a:blip>
          <a:stretch>
            <a:fillRect/>
          </a:stretch>
        </p:blipFill>
        <p:spPr>
          <a:xfrm>
            <a:off x="5005824" y="2217250"/>
            <a:ext cx="3904820" cy="277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Ліцензування та акредитація Академії</a:t>
            </a:r>
            <a:endParaRPr/>
          </a:p>
        </p:txBody>
      </p:sp>
      <p:sp>
        <p:nvSpPr>
          <p:cNvPr id="69" name="Google Shape;69;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Академія ліцензована за IV рівнем Міністерством освіти і науки України (Державна ліцензія Серія АЕ No 458585 від 28.07.2014 р.) та акредитована за всіма ліцензованими спеціальностями з правом видачі дипломів про вищу освіту державного зразка (Сертифікат про акредитацію Серія РД-IV No 1123754 від 05.06.2013 р.). МАУП є членом Міжнародної кадрової академії (МКА) — міжнародної громадської організації, а також Міжнародної асоціації університетів Європейської мережі університетів безперервної освіти (EUCEN).</a:t>
            </a:r>
            <a:endParaRPr/>
          </a:p>
        </p:txBody>
      </p:sp>
      <p:sp>
        <p:nvSpPr>
          <p:cNvPr id="70" name="Google Shape;70;p15"/>
          <p:cNvSpPr txBox="1"/>
          <p:nvPr>
            <p:ph idx="2" type="body"/>
          </p:nvPr>
        </p:nvSpPr>
        <p:spPr>
          <a:xfrm>
            <a:off x="4860700" y="1143038"/>
            <a:ext cx="3999900" cy="1457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a:t>Випускники Академії отримують диплом про вищу освіту державного зразка та диплом, оформлений відповідно до міжнародних вимог, з присвоєнням кваліфікації молодшого спеціаліста, бакалавра, спеціаліста та магістра.</a:t>
            </a:r>
            <a:endParaRPr/>
          </a:p>
        </p:txBody>
      </p:sp>
      <p:pic>
        <p:nvPicPr>
          <p:cNvPr id="71" name="Google Shape;71;p15"/>
          <p:cNvPicPr preferRelativeResize="0"/>
          <p:nvPr/>
        </p:nvPicPr>
        <p:blipFill rotWithShape="1">
          <a:blip r:embed="rId3">
            <a:alphaModFix/>
          </a:blip>
          <a:srcRect b="0" l="0" r="0" t="0"/>
          <a:stretch/>
        </p:blipFill>
        <p:spPr>
          <a:xfrm>
            <a:off x="5642281" y="2571750"/>
            <a:ext cx="3656794" cy="290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Засновник Академії</a:t>
            </a:r>
            <a:endParaRPr/>
          </a:p>
        </p:txBody>
      </p:sp>
      <p:sp>
        <p:nvSpPr>
          <p:cNvPr id="77" name="Google Shape;77;p16"/>
          <p:cNvSpPr txBox="1"/>
          <p:nvPr>
            <p:ph idx="2" type="body"/>
          </p:nvPr>
        </p:nvSpPr>
        <p:spPr>
          <a:xfrm>
            <a:off x="4126638" y="11701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Засновник і президент Міжрегіональної Академії управління персоналом — Щокін Георгій Васильович, кандидат психологічних і доктор соціологічних наук, доктор філософії, професор і академік ряду вітчизняних, зарубіжних та міжнародних університетів і академій, почесний професор, почесний доктор вишів Азербайджану, Білорусі, Вірменії, Киргизстану, Молдови, Росії, США та інших країн, заслужений працівник народної освіти України.</a:t>
            </a:r>
            <a:endParaRPr sz="1500"/>
          </a:p>
        </p:txBody>
      </p:sp>
      <p:pic>
        <p:nvPicPr>
          <p:cNvPr id="78" name="Google Shape;78;p16"/>
          <p:cNvPicPr preferRelativeResize="0"/>
          <p:nvPr/>
        </p:nvPicPr>
        <p:blipFill>
          <a:blip r:embed="rId3">
            <a:alphaModFix/>
          </a:blip>
          <a:stretch>
            <a:fillRect/>
          </a:stretch>
        </p:blipFill>
        <p:spPr>
          <a:xfrm>
            <a:off x="1017475" y="1289850"/>
            <a:ext cx="2439076" cy="310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Склад Академії</a:t>
            </a:r>
            <a:endParaRPr/>
          </a:p>
        </p:txBody>
      </p:sp>
      <p:sp>
        <p:nvSpPr>
          <p:cNvPr id="84" name="Google Shape;84;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Академія включає Президентський університет (м. Київ), Всеукраїнський університет (понад 40 інститутів, філій, дочірніх структур у всіх регіонах України) та Міжнародний відкритий університет (Інститут міжнародної освіти у м. Києві, мережа центрів відкритої освіти МАУП за кордоном). </a:t>
            </a:r>
            <a:endParaRPr/>
          </a:p>
          <a:p>
            <a:pPr indent="0" lvl="0" marL="0" rtl="0" algn="l">
              <a:spcBef>
                <a:spcPts val="1200"/>
              </a:spcBef>
              <a:spcAft>
                <a:spcPts val="1200"/>
              </a:spcAft>
              <a:buNone/>
            </a:pPr>
            <a:r>
              <a:rPr b="1" lang="en"/>
              <a:t>Навчальний процес в Академії забезпечують понад 2300 викладачів, 70 % з яких — доктори і кандидати наук.</a:t>
            </a:r>
            <a:endParaRPr b="1"/>
          </a:p>
        </p:txBody>
      </p:sp>
      <p:pic>
        <p:nvPicPr>
          <p:cNvPr id="85" name="Google Shape;85;p17"/>
          <p:cNvPicPr preferRelativeResize="0"/>
          <p:nvPr/>
        </p:nvPicPr>
        <p:blipFill>
          <a:blip r:embed="rId3">
            <a:alphaModFix/>
          </a:blip>
          <a:stretch>
            <a:fillRect/>
          </a:stretch>
        </p:blipFill>
        <p:spPr>
          <a:xfrm>
            <a:off x="4734301" y="2020750"/>
            <a:ext cx="4409700" cy="312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Історія та </a:t>
            </a:r>
            <a:r>
              <a:rPr lang="en"/>
              <a:t>в</a:t>
            </a:r>
            <a:r>
              <a:rPr lang="en"/>
              <a:t>ідзнаки Академії</a:t>
            </a:r>
            <a:endParaRPr/>
          </a:p>
        </p:txBody>
      </p:sp>
      <p:sp>
        <p:nvSpPr>
          <p:cNvPr id="91" name="Google Shape;91;p18"/>
          <p:cNvSpPr txBox="1"/>
          <p:nvPr>
            <p:ph idx="1" type="body"/>
          </p:nvPr>
        </p:nvSpPr>
        <p:spPr>
          <a:xfrm>
            <a:off x="311700" y="2430125"/>
            <a:ext cx="6071100" cy="2334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МАУП удостоєна орденів «За трудове досягнення» і «За розбудову України ім. М.Грушевського». У 2004 р. МАУП стала переможцем міжнародного конкурсу «Бренд Року» в номінації «Народне визнання». МАУП — лауреат Всеукраїнського галузевого рейтингу «Найкращі підприємства України» у номінації «Освіта» -2011. За значний внесок у розвиток економіки України та високоефективне керівництво ректор МАУП Анатолій Миколайович Подоляка був удостоєний почесного звання «Найкращий керівник року» (2011 р.). Кожного року МАУП приймає учать у рейтингу українських вишів «Компас» та входить в десятку найкращих вишів. Академія має безліч дипломів освітніх виставок, фахових конкурсів. У 2012 році Академія отримала нагороду Загальнонаціонального проекту «Флагмани освіти і науки України» за вагомий внесок у розвиток освіти і науки України</a:t>
            </a:r>
            <a:endParaRPr/>
          </a:p>
        </p:txBody>
      </p:sp>
      <p:pic>
        <p:nvPicPr>
          <p:cNvPr id="92" name="Google Shape;92;p18"/>
          <p:cNvPicPr preferRelativeResize="0"/>
          <p:nvPr/>
        </p:nvPicPr>
        <p:blipFill>
          <a:blip r:embed="rId3">
            <a:alphaModFix/>
          </a:blip>
          <a:stretch>
            <a:fillRect/>
          </a:stretch>
        </p:blipFill>
        <p:spPr>
          <a:xfrm>
            <a:off x="6471225" y="3201775"/>
            <a:ext cx="2672774" cy="1941726"/>
          </a:xfrm>
          <a:prstGeom prst="rect">
            <a:avLst/>
          </a:prstGeom>
          <a:noFill/>
          <a:ln>
            <a:noFill/>
          </a:ln>
        </p:spPr>
      </p:pic>
      <p:sp>
        <p:nvSpPr>
          <p:cNvPr id="93" name="Google Shape;93;p18"/>
          <p:cNvSpPr txBox="1"/>
          <p:nvPr/>
        </p:nvSpPr>
        <p:spPr>
          <a:xfrm>
            <a:off x="311700" y="941525"/>
            <a:ext cx="8520600" cy="18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chemeClr val="dk2"/>
                </a:solidFill>
              </a:rPr>
              <a:t>Міжрегіональна Академія управління персоналом (МАУП) була створена в 1989 році як недержавний вищий навчальний та науково-дослідний заклад, що професійно займається проблемами менеджменту та бізнесу. Перший ректор та президент Георгій Щокін. </a:t>
            </a:r>
            <a:endParaRPr sz="1050">
              <a:solidFill>
                <a:schemeClr val="dk2"/>
              </a:solidFill>
            </a:endParaRPr>
          </a:p>
          <a:p>
            <a:pPr indent="0" lvl="0" marL="0" rtl="0" algn="l">
              <a:lnSpc>
                <a:spcPct val="115000"/>
              </a:lnSpc>
              <a:spcBef>
                <a:spcPts val="1200"/>
              </a:spcBef>
              <a:spcAft>
                <a:spcPts val="1200"/>
              </a:spcAft>
              <a:buNone/>
            </a:pPr>
            <a:r>
              <a:rPr lang="en" sz="1050">
                <a:solidFill>
                  <a:schemeClr val="dk2"/>
                </a:solidFill>
              </a:rPr>
              <a:t>Сьогодні МАУП — лідер недержавної освіти в Україні, про що свідчать численні нагороди та звання переможця в загальнонаціональних рейтингах ВНЗ. За результатами Рейтингу вищих навчальних закладів України «Софія Київська» (2000—2005 рр.) та Міжнародного відкритого Рейтингу популярності та якості (1998—2001 рр) МАУП визнано найкращим недержавним вишем України та найкращим вишем управління. МАУП — володар почесних нагород «Кришталевий Ріг достатку», та «Кришталевий Слон» за перемоги у IV Міжнародному відкритому Рейтингу популярності та якості у номінації «Найкращий недержавний виш України».</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Інститути та факультети Президентського Університету</a:t>
            </a:r>
            <a:endParaRPr/>
          </a:p>
        </p:txBody>
      </p:sp>
      <p:sp>
        <p:nvSpPr>
          <p:cNvPr id="99" name="Google Shape;9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Навчально-науковий інститут міжнародної економіки та фінансів </a:t>
            </a:r>
            <a:endParaRPr/>
          </a:p>
          <a:p>
            <a:pPr indent="-317500" lvl="0" marL="457200" rtl="0" algn="l">
              <a:spcBef>
                <a:spcPts val="0"/>
              </a:spcBef>
              <a:spcAft>
                <a:spcPts val="0"/>
              </a:spcAft>
              <a:buSzPts val="1400"/>
              <a:buChar char="●"/>
            </a:pPr>
            <a:r>
              <a:rPr lang="en"/>
              <a:t>Навчально-науковий інститут права </a:t>
            </a:r>
            <a:endParaRPr/>
          </a:p>
          <a:p>
            <a:pPr indent="-317500" lvl="0" marL="457200" rtl="0" algn="l">
              <a:spcBef>
                <a:spcPts val="0"/>
              </a:spcBef>
              <a:spcAft>
                <a:spcPts val="0"/>
              </a:spcAft>
              <a:buSzPts val="1400"/>
              <a:buChar char="●"/>
            </a:pPr>
            <a:r>
              <a:rPr lang="en"/>
              <a:t>Навчально-науковий інститут міжнародних відносин і соціальних наук </a:t>
            </a:r>
            <a:endParaRPr/>
          </a:p>
          <a:p>
            <a:pPr indent="-317500" lvl="0" marL="457200" rtl="0" algn="l">
              <a:spcBef>
                <a:spcPts val="0"/>
              </a:spcBef>
              <a:spcAft>
                <a:spcPts val="0"/>
              </a:spcAft>
              <a:buSzPts val="1400"/>
              <a:buChar char="●"/>
            </a:pPr>
            <a:r>
              <a:rPr lang="en"/>
              <a:t>Інститут дизайну, архітектури і журналістики </a:t>
            </a:r>
            <a:endParaRPr/>
          </a:p>
          <a:p>
            <a:pPr indent="-317500" lvl="0" marL="457200" rtl="0" algn="l">
              <a:spcBef>
                <a:spcPts val="0"/>
              </a:spcBef>
              <a:spcAft>
                <a:spcPts val="0"/>
              </a:spcAft>
              <a:buSzPts val="1400"/>
              <a:buChar char="●"/>
            </a:pPr>
            <a:r>
              <a:rPr lang="en"/>
              <a:t>Деснянський інститут МАУП</a:t>
            </a:r>
            <a:endParaRPr/>
          </a:p>
          <a:p>
            <a:pPr indent="-317500" lvl="0" marL="457200" rtl="0" algn="l">
              <a:spcBef>
                <a:spcPts val="0"/>
              </a:spcBef>
              <a:spcAft>
                <a:spcPts val="0"/>
              </a:spcAft>
              <a:buSzPts val="1400"/>
              <a:buChar char="●"/>
            </a:pPr>
            <a:r>
              <a:rPr lang="en"/>
              <a:t>Факультет комп'ютерно-інформаційних технологій </a:t>
            </a:r>
            <a:endParaRPr/>
          </a:p>
          <a:p>
            <a:pPr indent="-317500" lvl="0" marL="457200" rtl="0" algn="l">
              <a:spcBef>
                <a:spcPts val="0"/>
              </a:spcBef>
              <a:spcAft>
                <a:spcPts val="0"/>
              </a:spcAft>
              <a:buSzPts val="1400"/>
              <a:buChar char="●"/>
            </a:pPr>
            <a:r>
              <a:rPr lang="en"/>
              <a:t>Факультет охорони здоров'я</a:t>
            </a:r>
            <a:endParaRPr/>
          </a:p>
        </p:txBody>
      </p:sp>
      <p:pic>
        <p:nvPicPr>
          <p:cNvPr id="100" name="Google Shape;100;p19"/>
          <p:cNvPicPr preferRelativeResize="0"/>
          <p:nvPr/>
        </p:nvPicPr>
        <p:blipFill>
          <a:blip r:embed="rId3">
            <a:alphaModFix/>
          </a:blip>
          <a:stretch>
            <a:fillRect/>
          </a:stretch>
        </p:blipFill>
        <p:spPr>
          <a:xfrm>
            <a:off x="4464000" y="1170125"/>
            <a:ext cx="4527601" cy="2643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Аспірантура та докторантура в МАУП</a:t>
            </a:r>
            <a:endParaRPr/>
          </a:p>
        </p:txBody>
      </p:sp>
      <p:pic>
        <p:nvPicPr>
          <p:cNvPr id="106" name="Google Shape;106;p20"/>
          <p:cNvPicPr preferRelativeResize="0"/>
          <p:nvPr/>
        </p:nvPicPr>
        <p:blipFill>
          <a:blip r:embed="rId3">
            <a:alphaModFix/>
          </a:blip>
          <a:stretch>
            <a:fillRect/>
          </a:stretch>
        </p:blipFill>
        <p:spPr>
          <a:xfrm>
            <a:off x="4311600" y="1225199"/>
            <a:ext cx="4742900" cy="3270959"/>
          </a:xfrm>
          <a:prstGeom prst="rect">
            <a:avLst/>
          </a:prstGeom>
          <a:noFill/>
          <a:ln>
            <a:noFill/>
          </a:ln>
        </p:spPr>
      </p:pic>
      <p:sp>
        <p:nvSpPr>
          <p:cNvPr id="107" name="Google Shape;107;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В МАУП діє аспірантура за наступними спеціальностями:</a:t>
            </a:r>
            <a:endParaRPr/>
          </a:p>
          <a:p>
            <a:pPr indent="-304165" lvl="0" marL="457200" rtl="0" algn="l">
              <a:spcBef>
                <a:spcPts val="1200"/>
              </a:spcBef>
              <a:spcAft>
                <a:spcPts val="0"/>
              </a:spcAft>
              <a:buSzPct val="100000"/>
              <a:buChar char="●"/>
            </a:pPr>
            <a:r>
              <a:rPr lang="en"/>
              <a:t>051 Економіка;</a:t>
            </a:r>
            <a:endParaRPr/>
          </a:p>
          <a:p>
            <a:pPr indent="-304165" lvl="0" marL="457200" rtl="0" algn="l">
              <a:spcBef>
                <a:spcPts val="0"/>
              </a:spcBef>
              <a:spcAft>
                <a:spcPts val="0"/>
              </a:spcAft>
              <a:buSzPct val="100000"/>
              <a:buChar char="●"/>
            </a:pPr>
            <a:r>
              <a:rPr lang="en"/>
              <a:t>075 Маркетинг;</a:t>
            </a:r>
            <a:endParaRPr/>
          </a:p>
          <a:p>
            <a:pPr indent="-304165" lvl="0" marL="457200" rtl="0" algn="l">
              <a:spcBef>
                <a:spcPts val="0"/>
              </a:spcBef>
              <a:spcAft>
                <a:spcPts val="0"/>
              </a:spcAft>
              <a:buSzPct val="100000"/>
              <a:buChar char="●"/>
            </a:pPr>
            <a:r>
              <a:rPr lang="en"/>
              <a:t>081 Право;</a:t>
            </a:r>
            <a:endParaRPr/>
          </a:p>
          <a:p>
            <a:pPr indent="-304165" lvl="0" marL="457200" rtl="0" algn="l">
              <a:spcBef>
                <a:spcPts val="0"/>
              </a:spcBef>
              <a:spcAft>
                <a:spcPts val="0"/>
              </a:spcAft>
              <a:buSzPct val="100000"/>
              <a:buChar char="●"/>
            </a:pPr>
            <a:r>
              <a:rPr lang="en"/>
              <a:t>281 Публічне управління та адміністрування.</a:t>
            </a:r>
            <a:endParaRPr/>
          </a:p>
          <a:p>
            <a:pPr indent="0" lvl="0" marL="0" rtl="0" algn="l">
              <a:spcBef>
                <a:spcPts val="1200"/>
              </a:spcBef>
              <a:spcAft>
                <a:spcPts val="0"/>
              </a:spcAft>
              <a:buNone/>
            </a:pPr>
            <a:r>
              <a:rPr lang="en"/>
              <a:t>В МАУП діє докторантура за наступними спеціальностями:</a:t>
            </a:r>
            <a:endParaRPr/>
          </a:p>
          <a:p>
            <a:pPr indent="-304165" lvl="0" marL="457200" rtl="0" algn="l">
              <a:spcBef>
                <a:spcPts val="1200"/>
              </a:spcBef>
              <a:spcAft>
                <a:spcPts val="0"/>
              </a:spcAft>
              <a:buSzPct val="100000"/>
              <a:buChar char="●"/>
            </a:pPr>
            <a:r>
              <a:rPr lang="en"/>
              <a:t>12.00.04 — Господарське право; господарсько-процесуальне право; </a:t>
            </a:r>
            <a:endParaRPr/>
          </a:p>
          <a:p>
            <a:pPr indent="-304165" lvl="0" marL="457200" rtl="0" algn="l">
              <a:spcBef>
                <a:spcPts val="0"/>
              </a:spcBef>
              <a:spcAft>
                <a:spcPts val="0"/>
              </a:spcAft>
              <a:buSzPct val="100000"/>
              <a:buChar char="●"/>
            </a:pPr>
            <a:r>
              <a:rPr lang="en"/>
              <a:t>12.00.07 — Адміністративне право і процес; фінансове право; інформаційне право;</a:t>
            </a:r>
            <a:endParaRPr/>
          </a:p>
          <a:p>
            <a:pPr indent="-304165" lvl="0" marL="457200" rtl="0" algn="l">
              <a:spcBef>
                <a:spcPts val="0"/>
              </a:spcBef>
              <a:spcAft>
                <a:spcPts val="0"/>
              </a:spcAft>
              <a:buSzPct val="100000"/>
              <a:buChar char="●"/>
            </a:pPr>
            <a:r>
              <a:rPr lang="en"/>
              <a:t>281 — Публічне управління та адміністрування.</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53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C</a:t>
            </a:r>
            <a:r>
              <a:rPr lang="en" sz="2220"/>
              <a:t>пеціалізовані вчені ради в МАУП</a:t>
            </a:r>
            <a:endParaRPr sz="2220"/>
          </a:p>
        </p:txBody>
      </p:sp>
      <p:sp>
        <p:nvSpPr>
          <p:cNvPr id="113" name="Google Shape;113;p21"/>
          <p:cNvSpPr txBox="1"/>
          <p:nvPr>
            <p:ph idx="1" type="body"/>
          </p:nvPr>
        </p:nvSpPr>
        <p:spPr>
          <a:xfrm>
            <a:off x="311700" y="691450"/>
            <a:ext cx="8413500" cy="42519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SzPct val="100000"/>
              <a:buChar char="●"/>
            </a:pPr>
            <a:r>
              <a:rPr lang="en"/>
              <a:t>Спеціалізована вчена рада Д 26.142.01 з правом прийняття до розгляду та проведення захисту дисертацій на здобуття наукового ступеня доктора (кандидата) юридичних наук за спеціальністю 12.00.04 «Господарське право, господарсько-процесуальне право». </a:t>
            </a:r>
            <a:endParaRPr/>
          </a:p>
          <a:p>
            <a:pPr indent="-304165" lvl="0" marL="457200" rtl="0" algn="l">
              <a:spcBef>
                <a:spcPts val="0"/>
              </a:spcBef>
              <a:spcAft>
                <a:spcPts val="0"/>
              </a:spcAft>
              <a:buSzPct val="100000"/>
              <a:buChar char="●"/>
            </a:pPr>
            <a:r>
              <a:rPr lang="en"/>
              <a:t>Спеціалізована вчена рада Д 26.142.02 з правом прийняття до розгляду та проведення захисту дисертацій на здобуття наукового ступеня доктора (кандидата) юридичних наук за спеціальністю 12.00.07 «Адміністративне право і процес; фінансове право; інформаційне право».</a:t>
            </a:r>
            <a:endParaRPr/>
          </a:p>
          <a:p>
            <a:pPr indent="-304165" lvl="0" marL="457200" rtl="0" algn="l">
              <a:spcBef>
                <a:spcPts val="0"/>
              </a:spcBef>
              <a:spcAft>
                <a:spcPts val="0"/>
              </a:spcAft>
              <a:buSzPct val="100000"/>
              <a:buChar char="●"/>
            </a:pPr>
            <a:r>
              <a:rPr lang="en"/>
              <a:t>Спеціалізована вчена рада Д 26.142.03 з правом прийняття до розгляду та проведення захисту дисертацій на здобуття наукового ступеня доктора (кандидата) економічних наук за спеціальностями 08.00.04 «Економіка та управління підприємствами (за видами економічної діяльності)» та 08.00.05 «Розвиток продуктивних сил і регіональна економіка». Термін повноважень спеціалізованої вченої ради Д 26.142.03 до 31 грудня 2020 року. </a:t>
            </a:r>
            <a:endParaRPr/>
          </a:p>
          <a:p>
            <a:pPr indent="-304165" lvl="0" marL="457200" rtl="0" algn="l">
              <a:spcBef>
                <a:spcPts val="0"/>
              </a:spcBef>
              <a:spcAft>
                <a:spcPts val="0"/>
              </a:spcAft>
              <a:buSzPct val="100000"/>
              <a:buChar char="●"/>
            </a:pPr>
            <a:r>
              <a:rPr lang="en"/>
              <a:t>Спеціалізована вчена рада Д 26.142.04 з правом прийняття до розгляду та проведення захисту дисертацій на здобуття наукового ступеня доктора (кандидата) наук з державного управління за спеціальностями 25.00.01 «Теорія та історія державного управління», 25.00.02 «Механізми державного управління» та 25.00.05 «Державне управління у сфері державної безпеки та охорони громадського порядку». </a:t>
            </a:r>
            <a:endParaRPr/>
          </a:p>
          <a:p>
            <a:pPr indent="-304165" lvl="0" marL="457200" rtl="0" algn="l">
              <a:spcBef>
                <a:spcPts val="0"/>
              </a:spcBef>
              <a:spcAft>
                <a:spcPts val="0"/>
              </a:spcAft>
              <a:buSzPct val="100000"/>
              <a:buChar char="●"/>
            </a:pPr>
            <a:r>
              <a:rPr lang="en"/>
              <a:t>Спеціалізована вчена рада К 26.142.05 з правом прийняття до розгляду та проведення захисту дисертацій на здобуття наукового ступеня кандидата юридичних наук за спеціальностями 12.00.08 «Кримінальне право та кримінологія; кримінально-виконавче право» та 12.00.09 «Кримінальний процес та криміналістика; судова експертиза; оперативно-розшукова діяльність». </a:t>
            </a:r>
            <a:endParaRPr/>
          </a:p>
          <a:p>
            <a:pPr indent="-304165" lvl="0" marL="457200" rtl="0" algn="l">
              <a:spcBef>
                <a:spcPts val="0"/>
              </a:spcBef>
              <a:spcAft>
                <a:spcPts val="0"/>
              </a:spcAft>
              <a:buSzPct val="100000"/>
              <a:buChar char="●"/>
            </a:pPr>
            <a:r>
              <a:rPr lang="en"/>
              <a:t>Спеціалізована вчена рада К 26.142.06 з правом прийняття до розгляду та проведення захисту дисертацій на здобуття наукового ступеня кандидата наук з державного управління за спеціальністю 25.00.02 «Механізми державного управління» терміном до 31 грудня 2020 року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