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357" r:id="rId2"/>
    <p:sldId id="534" r:id="rId3"/>
    <p:sldId id="528" r:id="rId4"/>
    <p:sldId id="529" r:id="rId5"/>
    <p:sldId id="374" r:id="rId6"/>
    <p:sldId id="539" r:id="rId7"/>
    <p:sldId id="547" r:id="rId8"/>
    <p:sldId id="548" r:id="rId9"/>
    <p:sldId id="549" r:id="rId10"/>
    <p:sldId id="376" r:id="rId11"/>
    <p:sldId id="535" r:id="rId12"/>
    <p:sldId id="311" r:id="rId13"/>
    <p:sldId id="550" r:id="rId14"/>
    <p:sldId id="553" r:id="rId15"/>
    <p:sldId id="552" r:id="rId16"/>
    <p:sldId id="542" r:id="rId17"/>
    <p:sldId id="381" r:id="rId18"/>
    <p:sldId id="383" r:id="rId19"/>
    <p:sldId id="540" r:id="rId20"/>
    <p:sldId id="382" r:id="rId21"/>
    <p:sldId id="385" r:id="rId22"/>
    <p:sldId id="386" r:id="rId23"/>
    <p:sldId id="551" r:id="rId24"/>
    <p:sldId id="387" r:id="rId25"/>
    <p:sldId id="388" r:id="rId26"/>
    <p:sldId id="389" r:id="rId27"/>
    <p:sldId id="538" r:id="rId28"/>
    <p:sldId id="390" r:id="rId29"/>
    <p:sldId id="536" r:id="rId30"/>
    <p:sldId id="391" r:id="rId31"/>
    <p:sldId id="392" r:id="rId32"/>
    <p:sldId id="394" r:id="rId33"/>
    <p:sldId id="519" r:id="rId34"/>
    <p:sldId id="395" r:id="rId35"/>
    <p:sldId id="396" r:id="rId36"/>
  </p:sldIdLst>
  <p:sldSz cx="9144000" cy="6858000" type="screen4x3"/>
  <p:notesSz cx="6858000" cy="9144000"/>
  <p:custShowLst>
    <p:custShow name="1-1" id="0">
      <p:sldLst/>
    </p:custShow>
    <p:custShow name="自定义放映11" id="1">
      <p:sldLst>
        <p:sld r:id="rId19"/>
        <p:sld r:id="rId21"/>
        <p:sld r:id="rId22"/>
        <p:sld r:id="rId23"/>
        <p:sld r:id="rId25"/>
        <p:sld r:id="rId26"/>
        <p:sld r:id="rId27"/>
        <p:sld r:id="rId29"/>
        <p:sld r:id="rId31"/>
      </p:sldLst>
    </p:custShow>
    <p:custShow name="自定义放映12" id="2">
      <p:sldLst>
        <p:sld r:id="rId32"/>
      </p:sldLst>
    </p:custShow>
    <p:custShow name="自定义放映1" id="3">
      <p:sldLst>
        <p:sld r:id="rId18"/>
      </p:sldLst>
    </p:custShow>
    <p:custShow name="1-2" id="4">
      <p:sldLst>
        <p:sld r:id="rId34"/>
      </p:sldLst>
    </p:custShow>
    <p:custShow name="自定义放映13" id="5">
      <p:sldLst>
        <p:sld r:id="rId33"/>
        <p:sld r:id="rId35"/>
        <p:sld r:id="rId36"/>
      </p:sldLst>
    </p:custShow>
    <p:custShow name="1-3" id="6">
      <p:sldLst/>
    </p:custShow>
    <p:custShow name="自定义放映2211" id="7">
      <p:sldLst/>
    </p:custShow>
    <p:custShow name="自定义放映2212" id="8">
      <p:sldLst/>
    </p:custShow>
    <p:custShow name="自定义放映2213" id="9">
      <p:sldLst/>
    </p:custShow>
    <p:custShow name="自定义放映221" id="10">
      <p:sldLst/>
    </p:custShow>
    <p:custShow name="自定义放映222" id="11">
      <p:sldLst/>
    </p:custShow>
    <p:custShow name="自定义放映311" id="12">
      <p:sldLst/>
    </p:custShow>
    <p:custShow name="自定义放映312" id="13">
      <p:sldLst/>
    </p:custShow>
    <p:custShow name="自定义放映31" id="14">
      <p:sldLst/>
    </p:custShow>
    <p:custShow name="自定义放映4111" id="15">
      <p:sldLst/>
    </p:custShow>
    <p:custShow name="1-10" id="16">
      <p:sldLst/>
    </p:custShow>
    <p:custShow name="自定义放映2" id="17">
      <p:sldLst/>
    </p:custShow>
    <p:custShow name="自定义放映3" id="18">
      <p:sldLst/>
    </p:custShow>
    <p:custShow name="自定义放映32" id="19">
      <p:sldLst/>
    </p:custShow>
    <p:custShow name="自定义放映4112" id="20">
      <p:sldLst/>
    </p:custShow>
    <p:custShow name="自定义放映411" id="21">
      <p:sldLst/>
    </p:custShow>
    <p:custShow name="自定义放映4" id="22">
      <p:sldLst/>
    </p:custShow>
    <p:custShow name="自定义放映412" id="23">
      <p:sldLst/>
    </p:custShow>
    <p:custShow name="自定义放映413" id="24">
      <p:sldLst/>
    </p:custShow>
    <p:custShow name="自定义放映4231" id="25">
      <p:sldLst/>
    </p:custShow>
    <p:custShow name="自定义放映4232" id="26">
      <p:sldLst/>
    </p:custShow>
    <p:custShow name="自定义放映4233" id="27">
      <p:sldLst/>
    </p:custShow>
    <p:custShow name="自定义放映4234" id="28">
      <p:sldLst/>
    </p:custShow>
    <p:custShow name="自定义放映4251" id="29">
      <p:sldLst/>
    </p:custShow>
    <p:custShow name="自定义放映421" id="30">
      <p:sldLst/>
    </p:custShow>
    <p:custShow name="自定义放映422" id="31">
      <p:sldLst/>
    </p:custShow>
    <p:custShow name="自定义放映423" id="32">
      <p:sldLst/>
    </p:custShow>
    <p:custShow name="自定义放映424" id="33">
      <p:sldLst/>
    </p:custShow>
    <p:custShow name="自定义放映5" id="34">
      <p:sldLst/>
    </p:custShow>
    <p:custShow name="自定义放映41" id="35">
      <p:sldLst/>
    </p:custShow>
    <p:custShow name="自定义放映42" id="36">
      <p:sldLst/>
    </p:custShow>
    <p:custShow name="自定义放映61" id="37">
      <p:sldLst/>
    </p:custShow>
    <p:custShow name="自定义放映6" id="38">
      <p:sldLst/>
    </p:custShow>
    <p:custShow name="自定义放映62" id="39">
      <p:sldLst/>
    </p:custShow>
    <p:custShow name="自定义放映63" id="40">
      <p:sldLst/>
    </p:custShow>
    <p:custShow name="自定义放映71" id="41">
      <p:sldLst/>
    </p:custShow>
    <p:custShow name="自定义放映72" id="42">
      <p:sldLst/>
    </p:custShow>
    <p:custShow name="自定义放映81" id="43">
      <p:sldLst/>
    </p:custShow>
    <p:custShow name="自定义放映7" id="44">
      <p:sldLst/>
    </p:custShow>
    <p:custShow name="自定义放映82" id="45">
      <p:sldLst/>
    </p:custShow>
    <p:custShow name="自定义放映8" id="46">
      <p:sldLst/>
    </p:custShow>
    <p:custShow name="自定义放映83" id="47">
      <p:sldLst/>
    </p:custShow>
    <p:custShow name="自定义放映84" id="48">
      <p:sldLst/>
    </p:custShow>
    <p:custShow name="自定义放映85" id="49">
      <p:sldLst/>
    </p:custShow>
    <p:custShow name="自定义放映86" id="50">
      <p:sldLst/>
    </p:custShow>
    <p:custShow name="自定义放映9" id="51">
      <p:sldLst/>
    </p:custShow>
    <p:custShow name="ex69" id="52">
      <p:sldLst/>
    </p:custShow>
    <p:custShow name="1－3－1" id="53">
      <p:sldLst/>
    </p:custShow>
    <p:custShow name="1－3－2" id="54">
      <p:sldLst/>
    </p:custShow>
    <p:custShow name="1－7－1" id="55">
      <p:sldLst/>
    </p:custShow>
    <p:custShow name="321" id="56">
      <p:sldLst/>
    </p:custShow>
    <p:custShow name="自定义放映3121" id="57">
      <p:sldLst/>
    </p:custShow>
    <p:custShow name="自定义放映3122" id="58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FF"/>
    <a:srgbClr val="006600"/>
    <a:srgbClr val="CC0066"/>
    <a:srgbClr val="008000"/>
    <a:srgbClr val="FFFF00"/>
    <a:srgbClr val="DDDDDD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942" y="78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ABA37-2550-4808-91B3-B811EC32BAF9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AA07E6-730B-4437-9AAF-0F763BAB831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计算设备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47A335-07D7-4346-9408-BC9FF41CB502}" type="parTrans" cxnId="{3AB24865-4221-49CF-BDB7-CECF8FE785C8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大标宋简体" panose="03000509000000000000" pitchFamily="65" charset="-122"/>
            <a:ea typeface="方正大标宋简体" panose="03000509000000000000" pitchFamily="65" charset="-122"/>
          </a:endParaRPr>
        </a:p>
      </dgm:t>
    </dgm:pt>
    <dgm:pt modelId="{6A6E480B-6D91-41B3-844D-AD1F82D984F8}" type="sibTrans" cxnId="{3AB24865-4221-49CF-BDB7-CECF8FE785C8}">
      <dgm:prSet/>
      <dgm:spPr>
        <a:solidFill>
          <a:schemeClr val="bg1"/>
        </a:solidFill>
      </dgm:spPr>
      <dgm:t>
        <a:bodyPr/>
        <a:lstStyle/>
        <a:p>
          <a:endParaRPr lang="zh-CN" altLang="en-US" b="1" dirty="0">
            <a:solidFill>
              <a:schemeClr val="tx1"/>
            </a:solidFill>
            <a:latin typeface="方正大标宋简体" panose="03000509000000000000" pitchFamily="65" charset="-122"/>
            <a:ea typeface="方正大标宋简体" panose="03000509000000000000" pitchFamily="65" charset="-122"/>
          </a:endParaRPr>
        </a:p>
      </dgm:t>
    </dgm:pt>
    <dgm:pt modelId="{C708E20A-03EB-4FAA-8991-36C5B0D438A5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连网设备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F18565-3725-4796-9062-531C326448FB}" type="parTrans" cxnId="{0C48465A-4F91-4DD9-8A7C-B89BE450C2F3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大标宋简体" panose="03000509000000000000" pitchFamily="65" charset="-122"/>
            <a:ea typeface="方正大标宋简体" panose="03000509000000000000" pitchFamily="65" charset="-122"/>
          </a:endParaRPr>
        </a:p>
      </dgm:t>
    </dgm:pt>
    <dgm:pt modelId="{59BE7831-9C2D-4081-9FC6-A04747E21C84}" type="sibTrans" cxnId="{0C48465A-4F91-4DD9-8A7C-B89BE450C2F3}">
      <dgm:prSet custT="1"/>
      <dgm:spPr/>
      <dgm:t>
        <a:bodyPr/>
        <a:lstStyle/>
        <a:p>
          <a:r>
            <a:rPr lang="en-US" altLang="zh-CN" sz="2400" b="1" i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ISP</a:t>
          </a:r>
          <a:endParaRPr lang="zh-CN" altLang="en-US" sz="2400" b="1" i="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7F158D-0FE7-4587-B7FF-A54C434E625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EBB633-BAC4-4192-8B31-5F0798BA8DAB}" type="parTrans" cxnId="{8242A819-76C3-4BD3-866E-8EB4565A4526}">
      <dgm:prSet/>
      <dgm:spPr/>
      <dgm:t>
        <a:bodyPr/>
        <a:lstStyle/>
        <a:p>
          <a:endParaRPr lang="zh-CN" altLang="en-US" b="1">
            <a:solidFill>
              <a:schemeClr val="tx1"/>
            </a:solidFill>
            <a:latin typeface="方正大标宋简体" panose="03000509000000000000" pitchFamily="65" charset="-122"/>
            <a:ea typeface="方正大标宋简体" panose="03000509000000000000" pitchFamily="65" charset="-122"/>
          </a:endParaRPr>
        </a:p>
      </dgm:t>
    </dgm:pt>
    <dgm:pt modelId="{DB2EAD97-2209-442A-93C0-64BFDDC4EAC9}" type="sibTrans" cxnId="{8242A819-76C3-4BD3-866E-8EB4565A4526}">
      <dgm:prSet custT="1"/>
      <dgm:spPr/>
      <dgm:t>
        <a:bodyPr/>
        <a:lstStyle/>
        <a:p>
          <a:r>
            <a:rPr lang="zh-CN" altLang="en-US" sz="2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内联网</a:t>
          </a:r>
          <a:endParaRPr lang="zh-CN" altLang="en-US" sz="24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FF5C9E-F1C7-4FA2-9118-D2A582670C10}" type="pres">
      <dgm:prSet presAssocID="{CC1ABA37-2550-4808-91B3-B811EC32BAF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8053D1B-D61D-4BF9-8DB9-121D6377DB23}" type="pres">
      <dgm:prSet presAssocID="{95AA07E6-730B-4437-9AAF-0F763BAB831B}" presName="composite" presStyleCnt="0"/>
      <dgm:spPr/>
    </dgm:pt>
    <dgm:pt modelId="{FD7DC3D6-1DB9-447A-A5E4-A5B99566DD86}" type="pres">
      <dgm:prSet presAssocID="{95AA07E6-730B-4437-9AAF-0F763BAB831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C1984D-04C4-43EC-ACF7-5F70FF955545}" type="pres">
      <dgm:prSet presAssocID="{95AA07E6-730B-4437-9AAF-0F763BAB831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373F6-A41C-4C20-98BB-ADE6A29F22C2}" type="pres">
      <dgm:prSet presAssocID="{95AA07E6-730B-4437-9AAF-0F763BAB831B}" presName="BalanceSpacing" presStyleCnt="0"/>
      <dgm:spPr/>
    </dgm:pt>
    <dgm:pt modelId="{55B886F2-6EF5-44CE-8C2C-CB499D00B7DC}" type="pres">
      <dgm:prSet presAssocID="{95AA07E6-730B-4437-9AAF-0F763BAB831B}" presName="BalanceSpacing1" presStyleCnt="0"/>
      <dgm:spPr/>
    </dgm:pt>
    <dgm:pt modelId="{9602C6E4-71FD-4CB3-833E-6E6E301B0E80}" type="pres">
      <dgm:prSet presAssocID="{6A6E480B-6D91-41B3-844D-AD1F82D984F8}" presName="Accent1Text" presStyleLbl="node1" presStyleIdx="1" presStyleCnt="6" custLinFactNeighborX="-49345" custLinFactNeighborY="27033"/>
      <dgm:spPr/>
      <dgm:t>
        <a:bodyPr/>
        <a:lstStyle/>
        <a:p>
          <a:endParaRPr lang="zh-CN" altLang="en-US"/>
        </a:p>
      </dgm:t>
    </dgm:pt>
    <dgm:pt modelId="{973C63AB-6266-41EC-B43D-98BF6AB8437D}" type="pres">
      <dgm:prSet presAssocID="{6A6E480B-6D91-41B3-844D-AD1F82D984F8}" presName="spaceBetweenRectangles" presStyleCnt="0"/>
      <dgm:spPr/>
    </dgm:pt>
    <dgm:pt modelId="{9EF1EF8D-3B26-4F42-91A2-A8BDABE872EC}" type="pres">
      <dgm:prSet presAssocID="{C708E20A-03EB-4FAA-8991-36C5B0D438A5}" presName="composite" presStyleCnt="0"/>
      <dgm:spPr/>
    </dgm:pt>
    <dgm:pt modelId="{9CAE0B17-FFEF-4D6A-B30A-89D2CB2DA44F}" type="pres">
      <dgm:prSet presAssocID="{C708E20A-03EB-4FAA-8991-36C5B0D438A5}" presName="Parent1" presStyleLbl="node1" presStyleIdx="2" presStyleCnt="6" custLinFactNeighborX="-56894" custLinFactNeighborY="-850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9A67B-7A7D-441B-ACD3-331AA5CA07FE}" type="pres">
      <dgm:prSet presAssocID="{C708E20A-03EB-4FAA-8991-36C5B0D438A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ACFFF-BB4A-4CA6-ACC3-CB9EA1D99356}" type="pres">
      <dgm:prSet presAssocID="{C708E20A-03EB-4FAA-8991-36C5B0D438A5}" presName="BalanceSpacing" presStyleCnt="0"/>
      <dgm:spPr/>
    </dgm:pt>
    <dgm:pt modelId="{2E638672-AF4F-4221-8EB1-439E7DBB34AE}" type="pres">
      <dgm:prSet presAssocID="{C708E20A-03EB-4FAA-8991-36C5B0D438A5}" presName="BalanceSpacing1" presStyleCnt="0"/>
      <dgm:spPr/>
    </dgm:pt>
    <dgm:pt modelId="{9F9B2603-096E-4B67-B7A8-6BD0EA16F5CF}" type="pres">
      <dgm:prSet presAssocID="{59BE7831-9C2D-4081-9FC6-A04747E21C84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5ABE50C5-22BC-4309-AD5B-AD12B0962087}" type="pres">
      <dgm:prSet presAssocID="{59BE7831-9C2D-4081-9FC6-A04747E21C84}" presName="spaceBetweenRectangles" presStyleCnt="0"/>
      <dgm:spPr/>
    </dgm:pt>
    <dgm:pt modelId="{03B2C640-0F84-41BB-8CDC-9CB9D60016E6}" type="pres">
      <dgm:prSet presAssocID="{477F158D-0FE7-4587-B7FF-A54C434E6251}" presName="composite" presStyleCnt="0"/>
      <dgm:spPr/>
    </dgm:pt>
    <dgm:pt modelId="{4F648312-A690-4697-9253-2E395C5C54B3}" type="pres">
      <dgm:prSet presAssocID="{477F158D-0FE7-4587-B7FF-A54C434E6251}" presName="Parent1" presStyleLbl="node1" presStyleIdx="4" presStyleCnt="6" custLinFactNeighborX="-50329" custLinFactNeighborY="-818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29814-49B7-490D-BACD-E2F469241DCA}" type="pres">
      <dgm:prSet presAssocID="{477F158D-0FE7-4587-B7FF-A54C434E625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2CC6AF-161D-411F-9B9A-8A456873FCF2}" type="pres">
      <dgm:prSet presAssocID="{477F158D-0FE7-4587-B7FF-A54C434E6251}" presName="BalanceSpacing" presStyleCnt="0"/>
      <dgm:spPr/>
    </dgm:pt>
    <dgm:pt modelId="{3B19376E-FDA2-4C56-9FF7-59EFDCED4686}" type="pres">
      <dgm:prSet presAssocID="{477F158D-0FE7-4587-B7FF-A54C434E6251}" presName="BalanceSpacing1" presStyleCnt="0"/>
      <dgm:spPr/>
    </dgm:pt>
    <dgm:pt modelId="{BF54A11A-B839-4166-88E1-47F8056027D5}" type="pres">
      <dgm:prSet presAssocID="{DB2EAD97-2209-442A-93C0-64BFDDC4EAC9}" presName="Accent1Text" presStyleLbl="node1" presStyleIdx="5" presStyleCnt="6" custLinFactNeighborX="-47046" custLinFactNeighborY="-81780"/>
      <dgm:spPr/>
      <dgm:t>
        <a:bodyPr/>
        <a:lstStyle/>
        <a:p>
          <a:endParaRPr lang="zh-CN" altLang="en-US"/>
        </a:p>
      </dgm:t>
    </dgm:pt>
  </dgm:ptLst>
  <dgm:cxnLst>
    <dgm:cxn modelId="{BF5FB203-D806-4FA9-9AC6-04890841366B}" type="presOf" srcId="{C708E20A-03EB-4FAA-8991-36C5B0D438A5}" destId="{9CAE0B17-FFEF-4D6A-B30A-89D2CB2DA44F}" srcOrd="0" destOrd="0" presId="urn:microsoft.com/office/officeart/2008/layout/AlternatingHexagons"/>
    <dgm:cxn modelId="{D9D15A60-6781-42F1-9EF7-DE6615D8890D}" type="presOf" srcId="{95AA07E6-730B-4437-9AAF-0F763BAB831B}" destId="{FD7DC3D6-1DB9-447A-A5E4-A5B99566DD86}" srcOrd="0" destOrd="0" presId="urn:microsoft.com/office/officeart/2008/layout/AlternatingHexagons"/>
    <dgm:cxn modelId="{0C48465A-4F91-4DD9-8A7C-B89BE450C2F3}" srcId="{CC1ABA37-2550-4808-91B3-B811EC32BAF9}" destId="{C708E20A-03EB-4FAA-8991-36C5B0D438A5}" srcOrd="1" destOrd="0" parTransId="{E6F18565-3725-4796-9062-531C326448FB}" sibTransId="{59BE7831-9C2D-4081-9FC6-A04747E21C84}"/>
    <dgm:cxn modelId="{A5DF406D-BCAB-4592-97CD-5019343DD3A2}" type="presOf" srcId="{477F158D-0FE7-4587-B7FF-A54C434E6251}" destId="{4F648312-A690-4697-9253-2E395C5C54B3}" srcOrd="0" destOrd="0" presId="urn:microsoft.com/office/officeart/2008/layout/AlternatingHexagons"/>
    <dgm:cxn modelId="{FBB54CAE-1CCC-4913-AED0-B45FF805FBCA}" type="presOf" srcId="{DB2EAD97-2209-442A-93C0-64BFDDC4EAC9}" destId="{BF54A11A-B839-4166-88E1-47F8056027D5}" srcOrd="0" destOrd="0" presId="urn:microsoft.com/office/officeart/2008/layout/AlternatingHexagons"/>
    <dgm:cxn modelId="{5947DBD0-7C49-4CDB-AA27-D173D7DEEA77}" type="presOf" srcId="{CC1ABA37-2550-4808-91B3-B811EC32BAF9}" destId="{17FF5C9E-F1C7-4FA2-9118-D2A582670C10}" srcOrd="0" destOrd="0" presId="urn:microsoft.com/office/officeart/2008/layout/AlternatingHexagons"/>
    <dgm:cxn modelId="{E8C86FE9-7F83-4CC6-B6BC-F39DE512392C}" type="presOf" srcId="{59BE7831-9C2D-4081-9FC6-A04747E21C84}" destId="{9F9B2603-096E-4B67-B7A8-6BD0EA16F5CF}" srcOrd="0" destOrd="0" presId="urn:microsoft.com/office/officeart/2008/layout/AlternatingHexagons"/>
    <dgm:cxn modelId="{8242A819-76C3-4BD3-866E-8EB4565A4526}" srcId="{CC1ABA37-2550-4808-91B3-B811EC32BAF9}" destId="{477F158D-0FE7-4587-B7FF-A54C434E6251}" srcOrd="2" destOrd="0" parTransId="{1BEBB633-BAC4-4192-8B31-5F0798BA8DAB}" sibTransId="{DB2EAD97-2209-442A-93C0-64BFDDC4EAC9}"/>
    <dgm:cxn modelId="{3AB24865-4221-49CF-BDB7-CECF8FE785C8}" srcId="{CC1ABA37-2550-4808-91B3-B811EC32BAF9}" destId="{95AA07E6-730B-4437-9AAF-0F763BAB831B}" srcOrd="0" destOrd="0" parTransId="{6647A335-07D7-4346-9408-BC9FF41CB502}" sibTransId="{6A6E480B-6D91-41B3-844D-AD1F82D984F8}"/>
    <dgm:cxn modelId="{D5F21C0B-DFC4-48A1-BAFC-4ABD88FF9A8A}" type="presOf" srcId="{6A6E480B-6D91-41B3-844D-AD1F82D984F8}" destId="{9602C6E4-71FD-4CB3-833E-6E6E301B0E80}" srcOrd="0" destOrd="0" presId="urn:microsoft.com/office/officeart/2008/layout/AlternatingHexagons"/>
    <dgm:cxn modelId="{DC986686-CF83-4EBE-A9B9-131BA79481B6}" type="presParOf" srcId="{17FF5C9E-F1C7-4FA2-9118-D2A582670C10}" destId="{48053D1B-D61D-4BF9-8DB9-121D6377DB23}" srcOrd="0" destOrd="0" presId="urn:microsoft.com/office/officeart/2008/layout/AlternatingHexagons"/>
    <dgm:cxn modelId="{1F88B4A6-7C25-4CE1-A515-90FCB6327B33}" type="presParOf" srcId="{48053D1B-D61D-4BF9-8DB9-121D6377DB23}" destId="{FD7DC3D6-1DB9-447A-A5E4-A5B99566DD86}" srcOrd="0" destOrd="0" presId="urn:microsoft.com/office/officeart/2008/layout/AlternatingHexagons"/>
    <dgm:cxn modelId="{766E6DF2-0DCF-4C5F-8E58-D9D1402E01A9}" type="presParOf" srcId="{48053D1B-D61D-4BF9-8DB9-121D6377DB23}" destId="{40C1984D-04C4-43EC-ACF7-5F70FF955545}" srcOrd="1" destOrd="0" presId="urn:microsoft.com/office/officeart/2008/layout/AlternatingHexagons"/>
    <dgm:cxn modelId="{BE95CAA3-829C-4449-9020-175EE2F88DF5}" type="presParOf" srcId="{48053D1B-D61D-4BF9-8DB9-121D6377DB23}" destId="{160373F6-A41C-4C20-98BB-ADE6A29F22C2}" srcOrd="2" destOrd="0" presId="urn:microsoft.com/office/officeart/2008/layout/AlternatingHexagons"/>
    <dgm:cxn modelId="{6378470D-CD73-47F6-941F-399F28CA2C7A}" type="presParOf" srcId="{48053D1B-D61D-4BF9-8DB9-121D6377DB23}" destId="{55B886F2-6EF5-44CE-8C2C-CB499D00B7DC}" srcOrd="3" destOrd="0" presId="urn:microsoft.com/office/officeart/2008/layout/AlternatingHexagons"/>
    <dgm:cxn modelId="{2256CBA6-DFD1-4FEC-8758-562DF0333CD7}" type="presParOf" srcId="{48053D1B-D61D-4BF9-8DB9-121D6377DB23}" destId="{9602C6E4-71FD-4CB3-833E-6E6E301B0E80}" srcOrd="4" destOrd="0" presId="urn:microsoft.com/office/officeart/2008/layout/AlternatingHexagons"/>
    <dgm:cxn modelId="{6DA9CDD9-FE31-4CEF-90BE-BB1D2ED05BA5}" type="presParOf" srcId="{17FF5C9E-F1C7-4FA2-9118-D2A582670C10}" destId="{973C63AB-6266-41EC-B43D-98BF6AB8437D}" srcOrd="1" destOrd="0" presId="urn:microsoft.com/office/officeart/2008/layout/AlternatingHexagons"/>
    <dgm:cxn modelId="{A01BFA40-9061-4B16-B780-46B0B1E4C22C}" type="presParOf" srcId="{17FF5C9E-F1C7-4FA2-9118-D2A582670C10}" destId="{9EF1EF8D-3B26-4F42-91A2-A8BDABE872EC}" srcOrd="2" destOrd="0" presId="urn:microsoft.com/office/officeart/2008/layout/AlternatingHexagons"/>
    <dgm:cxn modelId="{49C840A4-BDC6-4687-85C4-2E0EB7AFD948}" type="presParOf" srcId="{9EF1EF8D-3B26-4F42-91A2-A8BDABE872EC}" destId="{9CAE0B17-FFEF-4D6A-B30A-89D2CB2DA44F}" srcOrd="0" destOrd="0" presId="urn:microsoft.com/office/officeart/2008/layout/AlternatingHexagons"/>
    <dgm:cxn modelId="{0E6A4890-FADA-42CE-B188-2684BB095666}" type="presParOf" srcId="{9EF1EF8D-3B26-4F42-91A2-A8BDABE872EC}" destId="{4C49A67B-7A7D-441B-ACD3-331AA5CA07FE}" srcOrd="1" destOrd="0" presId="urn:microsoft.com/office/officeart/2008/layout/AlternatingHexagons"/>
    <dgm:cxn modelId="{8BFC0386-CBDD-4183-98E9-00E29BA9896A}" type="presParOf" srcId="{9EF1EF8D-3B26-4F42-91A2-A8BDABE872EC}" destId="{5ACACFFF-BB4A-4CA6-ACC3-CB9EA1D99356}" srcOrd="2" destOrd="0" presId="urn:microsoft.com/office/officeart/2008/layout/AlternatingHexagons"/>
    <dgm:cxn modelId="{060BD517-A89B-4379-B895-C1E7FEE50242}" type="presParOf" srcId="{9EF1EF8D-3B26-4F42-91A2-A8BDABE872EC}" destId="{2E638672-AF4F-4221-8EB1-439E7DBB34AE}" srcOrd="3" destOrd="0" presId="urn:microsoft.com/office/officeart/2008/layout/AlternatingHexagons"/>
    <dgm:cxn modelId="{C23D4891-17D4-45A4-B5A9-08BE4D0C3B92}" type="presParOf" srcId="{9EF1EF8D-3B26-4F42-91A2-A8BDABE872EC}" destId="{9F9B2603-096E-4B67-B7A8-6BD0EA16F5CF}" srcOrd="4" destOrd="0" presId="urn:microsoft.com/office/officeart/2008/layout/AlternatingHexagons"/>
    <dgm:cxn modelId="{D22DCEFE-E2FC-4E2E-97F2-AD0D85D250BF}" type="presParOf" srcId="{17FF5C9E-F1C7-4FA2-9118-D2A582670C10}" destId="{5ABE50C5-22BC-4309-AD5B-AD12B0962087}" srcOrd="3" destOrd="0" presId="urn:microsoft.com/office/officeart/2008/layout/AlternatingHexagons"/>
    <dgm:cxn modelId="{68680D88-54C4-4ECC-AAC5-B115293844FA}" type="presParOf" srcId="{17FF5C9E-F1C7-4FA2-9118-D2A582670C10}" destId="{03B2C640-0F84-41BB-8CDC-9CB9D60016E6}" srcOrd="4" destOrd="0" presId="urn:microsoft.com/office/officeart/2008/layout/AlternatingHexagons"/>
    <dgm:cxn modelId="{0692BE96-7416-4C80-848D-51EE0702C1FC}" type="presParOf" srcId="{03B2C640-0F84-41BB-8CDC-9CB9D60016E6}" destId="{4F648312-A690-4697-9253-2E395C5C54B3}" srcOrd="0" destOrd="0" presId="urn:microsoft.com/office/officeart/2008/layout/AlternatingHexagons"/>
    <dgm:cxn modelId="{0CAD0455-FFED-4F71-BE5F-BE57F2DE760B}" type="presParOf" srcId="{03B2C640-0F84-41BB-8CDC-9CB9D60016E6}" destId="{23E29814-49B7-490D-BACD-E2F469241DCA}" srcOrd="1" destOrd="0" presId="urn:microsoft.com/office/officeart/2008/layout/AlternatingHexagons"/>
    <dgm:cxn modelId="{C68A3D5E-6B03-4340-8D71-EA0384CE5DC9}" type="presParOf" srcId="{03B2C640-0F84-41BB-8CDC-9CB9D60016E6}" destId="{E22CC6AF-161D-411F-9B9A-8A456873FCF2}" srcOrd="2" destOrd="0" presId="urn:microsoft.com/office/officeart/2008/layout/AlternatingHexagons"/>
    <dgm:cxn modelId="{D727414A-75ED-4457-A47E-2ADACAB8685A}" type="presParOf" srcId="{03B2C640-0F84-41BB-8CDC-9CB9D60016E6}" destId="{3B19376E-FDA2-4C56-9FF7-59EFDCED4686}" srcOrd="3" destOrd="0" presId="urn:microsoft.com/office/officeart/2008/layout/AlternatingHexagons"/>
    <dgm:cxn modelId="{B00056A2-AC62-4F70-B580-A23E89FC92BA}" type="presParOf" srcId="{03B2C640-0F84-41BB-8CDC-9CB9D60016E6}" destId="{BF54A11A-B839-4166-88E1-47F8056027D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DC3D6-1DB9-447A-A5E4-A5B99566DD86}">
      <dsp:nvSpPr>
        <dsp:cNvPr id="0" name=""/>
        <dsp:cNvSpPr/>
      </dsp:nvSpPr>
      <dsp:spPr>
        <a:xfrm rot="5400000">
          <a:off x="2977064" y="104168"/>
          <a:ext cx="1597680" cy="1389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计算设备</a:t>
          </a:r>
          <a:endParaRPr lang="zh-CN" altLang="en-US" sz="23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97519" y="249291"/>
        <a:ext cx="956770" cy="1099736"/>
      </dsp:txXfrm>
    </dsp:sp>
    <dsp:sp modelId="{40C1984D-04C4-43EC-ACF7-5F70FF955545}">
      <dsp:nvSpPr>
        <dsp:cNvPr id="0" name=""/>
        <dsp:cNvSpPr/>
      </dsp:nvSpPr>
      <dsp:spPr>
        <a:xfrm>
          <a:off x="4513075" y="319855"/>
          <a:ext cx="1783011" cy="958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2C6E4-71FD-4CB3-833E-6E6E301B0E80}">
      <dsp:nvSpPr>
        <dsp:cNvPr id="0" name=""/>
        <dsp:cNvSpPr/>
      </dsp:nvSpPr>
      <dsp:spPr>
        <a:xfrm rot="5400000">
          <a:off x="789997" y="536069"/>
          <a:ext cx="1597680" cy="1389982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b="1" kern="1200" dirty="0">
            <a:solidFill>
              <a:schemeClr val="tx1"/>
            </a:solidFill>
            <a:latin typeface="方正大标宋简体" panose="03000509000000000000" pitchFamily="65" charset="-122"/>
            <a:ea typeface="方正大标宋简体" panose="03000509000000000000" pitchFamily="65" charset="-122"/>
          </a:endParaRPr>
        </a:p>
      </dsp:txBody>
      <dsp:txXfrm rot="-5400000">
        <a:off x="1110452" y="681192"/>
        <a:ext cx="956770" cy="1099736"/>
      </dsp:txXfrm>
    </dsp:sp>
    <dsp:sp modelId="{9CAE0B17-FFEF-4D6A-B30A-89D2CB2DA44F}">
      <dsp:nvSpPr>
        <dsp:cNvPr id="0" name=""/>
        <dsp:cNvSpPr/>
      </dsp:nvSpPr>
      <dsp:spPr>
        <a:xfrm rot="5400000">
          <a:off x="1432782" y="103849"/>
          <a:ext cx="1597680" cy="1389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连网设备</a:t>
          </a:r>
          <a:endParaRPr lang="zh-CN" altLang="en-US" sz="23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753237" y="248972"/>
        <a:ext cx="956770" cy="1099736"/>
      </dsp:txXfrm>
    </dsp:sp>
    <dsp:sp modelId="{4C49A67B-7A7D-441B-ACD3-331AA5CA07FE}">
      <dsp:nvSpPr>
        <dsp:cNvPr id="0" name=""/>
        <dsp:cNvSpPr/>
      </dsp:nvSpPr>
      <dsp:spPr>
        <a:xfrm>
          <a:off x="544436" y="1675967"/>
          <a:ext cx="1725495" cy="958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B2603-096E-4B67-B7A8-6BD0EA16F5CF}">
      <dsp:nvSpPr>
        <dsp:cNvPr id="0" name=""/>
        <dsp:cNvSpPr/>
      </dsp:nvSpPr>
      <dsp:spPr>
        <a:xfrm rot="5400000">
          <a:off x="3724779" y="1460280"/>
          <a:ext cx="1597680" cy="1389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i="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ISP</a:t>
          </a:r>
          <a:endParaRPr lang="zh-CN" altLang="en-US" sz="2400" b="1" i="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4045234" y="1605403"/>
        <a:ext cx="956770" cy="1099736"/>
      </dsp:txXfrm>
    </dsp:sp>
    <dsp:sp modelId="{4F648312-A690-4697-9253-2E395C5C54B3}">
      <dsp:nvSpPr>
        <dsp:cNvPr id="0" name=""/>
        <dsp:cNvSpPr/>
      </dsp:nvSpPr>
      <dsp:spPr>
        <a:xfrm rot="5400000">
          <a:off x="2277500" y="1508514"/>
          <a:ext cx="1597680" cy="1389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sz="23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597955" y="1653637"/>
        <a:ext cx="956770" cy="1099736"/>
      </dsp:txXfrm>
    </dsp:sp>
    <dsp:sp modelId="{23E29814-49B7-490D-BACD-E2F469241DCA}">
      <dsp:nvSpPr>
        <dsp:cNvPr id="0" name=""/>
        <dsp:cNvSpPr/>
      </dsp:nvSpPr>
      <dsp:spPr>
        <a:xfrm>
          <a:off x="4513075" y="3032078"/>
          <a:ext cx="1783011" cy="958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4A11A-B839-4166-88E1-47F8056027D5}">
      <dsp:nvSpPr>
        <dsp:cNvPr id="0" name=""/>
        <dsp:cNvSpPr/>
      </dsp:nvSpPr>
      <dsp:spPr>
        <a:xfrm rot="5400000">
          <a:off x="821952" y="1509808"/>
          <a:ext cx="1597680" cy="13899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内联网</a:t>
          </a:r>
          <a:endParaRPr lang="zh-CN" altLang="en-US" sz="24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42407" y="1654931"/>
        <a:ext cx="956770" cy="109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EB6052D4-82F9-4ED0-A2C1-168FD7D27C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112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08AA1E-8A31-42BC-B184-BAEA9DE3A848}" type="slidenum">
              <a:rPr lang="zh-CN" altLang="en-US" sz="1200" smtClean="0"/>
              <a:pPr/>
              <a:t>1</a:t>
            </a:fld>
            <a:endParaRPr lang="en-US" altLang="zh-CN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1605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329C740-6E5A-497E-AF50-85679860BFC9}" type="slidenum">
              <a:rPr lang="zh-CN" altLang="en-US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223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0E5533-E01B-4CD5-A492-3678EC057A9D}" type="slidenum">
              <a:rPr lang="zh-CN" altLang="en-US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5276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9F9BF9-FF1A-4A2A-B5AF-869E4E239EBC}" type="slidenum">
              <a:rPr lang="zh-CN" altLang="en-US" sz="1200" smtClean="0"/>
              <a:pPr/>
              <a:t>33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864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E27CF-0805-40EC-A48F-4C7D70F6CC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69512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55E64-CE3C-4FD0-8074-3B97AB135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15579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7EE62-2FFF-457C-BDA5-0AB8D3103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08734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A0089-EFF7-4979-B117-817FE1F51E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14680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228600"/>
            <a:ext cx="7772400" cy="601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7F90B-D5E0-4FCB-97DE-DEFE339FC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622835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1C22C-A588-4AB1-A7EC-76B745EF2D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5210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480"/>
            <a:ext cx="8397874" cy="831457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488934"/>
            <a:ext cx="8397875" cy="4759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FF55-52E7-4EBB-82B6-8B5E1488A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33168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A42B9-E6E2-4EE6-A03B-28E0C879AD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84264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6DED7-6771-4A57-84BC-7EFC6EC031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17312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60A22-594C-4390-A1AA-51E7864D0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41998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621EF-ABBA-4182-9378-16B83137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65515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E4B2C-38C0-4BC6-A73F-8CFE1C64D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62944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BDF7-726F-4290-933D-40814F521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69072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AACEF-733A-43A9-B9C3-6550881B2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00775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6250"/>
            <a:ext cx="8128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04950"/>
            <a:ext cx="81280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827C572-C929-463D-85AA-E02E2DCDBD4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66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方正大标宋简体" panose="02010601030101010101" pitchFamily="2" charset="-122"/>
          <a:ea typeface="方正大标宋简体" panose="02010601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方正大标宋简体" panose="02010601030101010101" pitchFamily="2" charset="-122"/>
          <a:ea typeface="方正大标宋简体" panose="02010601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方正大标宋简体" panose="02010601030101010101" pitchFamily="2" charset="-122"/>
          <a:ea typeface="方正大标宋简体" panose="02010601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6600"/>
          </a:solidFill>
          <a:latin typeface="方正大标宋简体" panose="02010601030101010101" pitchFamily="2" charset="-122"/>
          <a:ea typeface="方正大标宋简体" panose="02010601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8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image" Target="../media/image7.png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6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5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A37A1C-9D97-4750-B8EE-DA7CFF28B6F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58750" y="1762125"/>
            <a:ext cx="59880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4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20" descr="Cover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1358900"/>
            <a:ext cx="2851150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1"/>
          <p:cNvSpPr>
            <a:spLocks noChangeArrowheads="1"/>
          </p:cNvSpPr>
          <p:nvPr/>
        </p:nvSpPr>
        <p:spPr bwMode="auto">
          <a:xfrm>
            <a:off x="158750" y="1762125"/>
            <a:ext cx="58515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计算机网络：自顶向下方法 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原书第三版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陈鸣译，机械工业出版社，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b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Computer Networking: A Top Down Approach Featuring the Internet, </a:t>
            </a:r>
            <a:b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rd</a:t>
            </a: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 edition. </a:t>
            </a:r>
            <a:b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James Kurose</a:t>
            </a:r>
            <a:b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+mn-lt"/>
                <a:ea typeface="微软雅黑" panose="020B0503020204020204" pitchFamily="34" charset="-122"/>
              </a:rPr>
              <a:t> Keith Ross</a:t>
            </a: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3035300" y="434340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5" name="Line 23"/>
          <p:cNvSpPr>
            <a:spLocks noChangeShapeType="1"/>
          </p:cNvSpPr>
          <p:nvPr/>
        </p:nvSpPr>
        <p:spPr bwMode="auto">
          <a:xfrm>
            <a:off x="3175000" y="4800600"/>
            <a:ext cx="723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660400" y="2578100"/>
            <a:ext cx="1054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4" grpId="0" animBg="1"/>
      <p:bldP spid="115735" grpId="0" animBg="1"/>
      <p:bldP spid="1157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800E4-03B2-41C7-958C-C80CBBDDA162}" type="slidenum">
              <a:rPr lang="en-US" altLang="zh-CN" sz="12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5992813" cy="83185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主要章节</a:t>
            </a:r>
            <a:endParaRPr lang="en-US" altLang="zh-CN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316038"/>
            <a:ext cx="4302125" cy="4876800"/>
          </a:xfrm>
        </p:spPr>
        <p:txBody>
          <a:bodyPr/>
          <a:lstStyle/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第</a:t>
            </a:r>
            <a:r>
              <a:rPr lang="en-US" altLang="zh-CN" sz="2000" b="1" smtClean="0">
                <a:solidFill>
                  <a:schemeClr val="accent2"/>
                </a:solidFill>
              </a:rPr>
              <a:t>1</a:t>
            </a:r>
            <a:r>
              <a:rPr lang="zh-CN" altLang="en-US" sz="2000" b="1" smtClean="0">
                <a:solidFill>
                  <a:schemeClr val="accent2"/>
                </a:solidFill>
              </a:rPr>
              <a:t>章  计算机网络和因特网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第</a:t>
            </a:r>
            <a:r>
              <a:rPr lang="en-US" altLang="zh-CN" sz="2000" b="1" smtClean="0">
                <a:solidFill>
                  <a:schemeClr val="accent2"/>
                </a:solidFill>
              </a:rPr>
              <a:t>2</a:t>
            </a:r>
            <a:r>
              <a:rPr lang="zh-CN" altLang="en-US" sz="2000" b="1" smtClean="0">
                <a:solidFill>
                  <a:schemeClr val="accent2"/>
                </a:solidFill>
              </a:rPr>
              <a:t>章  应用层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第</a:t>
            </a:r>
            <a:r>
              <a:rPr lang="en-US" altLang="zh-CN" sz="2000" b="1" smtClean="0">
                <a:solidFill>
                  <a:schemeClr val="accent2"/>
                </a:solidFill>
              </a:rPr>
              <a:t>3</a:t>
            </a:r>
            <a:r>
              <a:rPr lang="zh-CN" altLang="en-US" sz="2000" b="1" smtClean="0">
                <a:solidFill>
                  <a:schemeClr val="accent2"/>
                </a:solidFill>
              </a:rPr>
              <a:t>章  运输层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第</a:t>
            </a:r>
            <a:r>
              <a:rPr lang="en-US" altLang="zh-CN" sz="2000" b="1" smtClean="0">
                <a:solidFill>
                  <a:schemeClr val="accent2"/>
                </a:solidFill>
              </a:rPr>
              <a:t>4</a:t>
            </a:r>
            <a:r>
              <a:rPr lang="zh-CN" altLang="en-US" sz="2000" b="1" smtClean="0">
                <a:solidFill>
                  <a:schemeClr val="accent2"/>
                </a:solidFill>
              </a:rPr>
              <a:t>章  网络层和选路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accent2"/>
                </a:solidFill>
              </a:rPr>
              <a:t>第</a:t>
            </a:r>
            <a:r>
              <a:rPr lang="en-US" altLang="zh-CN" sz="2000" b="1" smtClean="0">
                <a:solidFill>
                  <a:schemeClr val="accent2"/>
                </a:solidFill>
              </a:rPr>
              <a:t>5</a:t>
            </a:r>
            <a:r>
              <a:rPr lang="zh-CN" altLang="en-US" sz="2000" b="1" smtClean="0">
                <a:solidFill>
                  <a:schemeClr val="accent2"/>
                </a:solidFill>
              </a:rPr>
              <a:t>章  链路层和局域网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bg2"/>
                </a:solidFill>
              </a:rPr>
              <a:t>第</a:t>
            </a:r>
            <a:r>
              <a:rPr lang="en-US" altLang="zh-CN" sz="2000" b="1" smtClean="0">
                <a:solidFill>
                  <a:schemeClr val="bg2"/>
                </a:solidFill>
              </a:rPr>
              <a:t>6</a:t>
            </a:r>
            <a:r>
              <a:rPr lang="zh-CN" altLang="en-US" sz="2000" b="1" smtClean="0">
                <a:solidFill>
                  <a:schemeClr val="bg2"/>
                </a:solidFill>
              </a:rPr>
              <a:t>章  无线网络和移动网络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bg2"/>
                </a:solidFill>
              </a:rPr>
              <a:t>第</a:t>
            </a:r>
            <a:r>
              <a:rPr lang="en-US" altLang="zh-CN" sz="2000" b="1" smtClean="0">
                <a:solidFill>
                  <a:schemeClr val="bg2"/>
                </a:solidFill>
              </a:rPr>
              <a:t>7</a:t>
            </a:r>
            <a:r>
              <a:rPr lang="zh-CN" altLang="en-US" sz="2000" b="1" smtClean="0">
                <a:solidFill>
                  <a:schemeClr val="bg2"/>
                </a:solidFill>
              </a:rPr>
              <a:t>章  多媒体网络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bg2"/>
                </a:solidFill>
              </a:rPr>
              <a:t>第</a:t>
            </a:r>
            <a:r>
              <a:rPr lang="en-US" altLang="zh-CN" sz="2000" b="1" smtClean="0">
                <a:solidFill>
                  <a:schemeClr val="bg2"/>
                </a:solidFill>
              </a:rPr>
              <a:t>8</a:t>
            </a:r>
            <a:r>
              <a:rPr lang="zh-CN" altLang="en-US" sz="2000" b="1" smtClean="0">
                <a:solidFill>
                  <a:schemeClr val="bg2"/>
                </a:solidFill>
              </a:rPr>
              <a:t>章  计算机网络安全</a:t>
            </a:r>
          </a:p>
          <a:p>
            <a:pPr eaLnBrk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solidFill>
                  <a:schemeClr val="bg2"/>
                </a:solidFill>
              </a:rPr>
              <a:t>第</a:t>
            </a:r>
            <a:r>
              <a:rPr lang="en-US" altLang="zh-CN" sz="2000" b="1" smtClean="0">
                <a:solidFill>
                  <a:schemeClr val="bg2"/>
                </a:solidFill>
              </a:rPr>
              <a:t>9</a:t>
            </a:r>
            <a:r>
              <a:rPr lang="zh-CN" altLang="en-US" sz="2000" b="1" smtClean="0">
                <a:solidFill>
                  <a:schemeClr val="bg2"/>
                </a:solidFill>
              </a:rPr>
              <a:t>章  网络管理</a:t>
            </a: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5994400" y="430213"/>
            <a:ext cx="2667000" cy="1647825"/>
          </a:xfrm>
          <a:prstGeom prst="wedgeRoundRectCallout">
            <a:avLst>
              <a:gd name="adj1" fmla="val -86310"/>
              <a:gd name="adj2" fmla="val 235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基础部分。网络完整概述，介绍许多重要的概念与术语。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5638800" y="2581275"/>
            <a:ext cx="2857500" cy="1738313"/>
          </a:xfrm>
          <a:prstGeom prst="wedgeRoundRectCallout">
            <a:avLst>
              <a:gd name="adj1" fmla="val -79667"/>
              <a:gd name="adj2" fmla="val -31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本书的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个核心章节，分别对应因特网协议栈各层，自顶向下讨论。</a:t>
            </a:r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6172200" y="4865688"/>
            <a:ext cx="2324100" cy="1044575"/>
          </a:xfrm>
          <a:prstGeom prst="wedgeRoundRectCallout">
            <a:avLst>
              <a:gd name="adj1" fmla="val -93509"/>
              <a:gd name="adj2" fmla="val -360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个相关部分</a:t>
            </a:r>
          </a:p>
        </p:txBody>
      </p:sp>
      <p:sp>
        <p:nvSpPr>
          <p:cNvPr id="13320" name="AutoShape 7"/>
          <p:cNvSpPr>
            <a:spLocks/>
          </p:cNvSpPr>
          <p:nvPr/>
        </p:nvSpPr>
        <p:spPr bwMode="auto">
          <a:xfrm>
            <a:off x="4662488" y="2078038"/>
            <a:ext cx="88900" cy="1676400"/>
          </a:xfrm>
          <a:prstGeom prst="rightBrace">
            <a:avLst>
              <a:gd name="adj1" fmla="val 15714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1" name="AutoShape 8"/>
          <p:cNvSpPr>
            <a:spLocks/>
          </p:cNvSpPr>
          <p:nvPr/>
        </p:nvSpPr>
        <p:spPr bwMode="auto">
          <a:xfrm>
            <a:off x="5018088" y="4129088"/>
            <a:ext cx="88900" cy="1670050"/>
          </a:xfrm>
          <a:prstGeom prst="rightBrace">
            <a:avLst>
              <a:gd name="adj1" fmla="val 15654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702550" y="6248400"/>
            <a:ext cx="603250" cy="40163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3" name="AutoShape 10"/>
          <p:cNvSpPr>
            <a:spLocks/>
          </p:cNvSpPr>
          <p:nvPr/>
        </p:nvSpPr>
        <p:spPr bwMode="auto">
          <a:xfrm>
            <a:off x="1028700" y="1638300"/>
            <a:ext cx="88900" cy="2116138"/>
          </a:xfrm>
          <a:prstGeom prst="leftBrace">
            <a:avLst>
              <a:gd name="adj1" fmla="val 19836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4" name="AutoShape 13"/>
          <p:cNvSpPr>
            <a:spLocks noChangeArrowheads="1"/>
          </p:cNvSpPr>
          <p:nvPr/>
        </p:nvSpPr>
        <p:spPr bwMode="auto">
          <a:xfrm>
            <a:off x="190500" y="1316038"/>
            <a:ext cx="685800" cy="1633537"/>
          </a:xfrm>
          <a:prstGeom prst="wedgeRoundRectCallout">
            <a:avLst>
              <a:gd name="adj1" fmla="val 63194"/>
              <a:gd name="adj2" fmla="val 3163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重点讲授</a:t>
            </a:r>
          </a:p>
        </p:txBody>
      </p:sp>
      <p:sp>
        <p:nvSpPr>
          <p:cNvPr id="13325" name="AutoShape 14"/>
          <p:cNvSpPr>
            <a:spLocks noChangeArrowheads="1"/>
          </p:cNvSpPr>
          <p:nvPr/>
        </p:nvSpPr>
        <p:spPr bwMode="auto">
          <a:xfrm>
            <a:off x="190500" y="3754438"/>
            <a:ext cx="685800" cy="1633537"/>
          </a:xfrm>
          <a:prstGeom prst="wedgeRoundRectCallout">
            <a:avLst>
              <a:gd name="adj1" fmla="val 98380"/>
              <a:gd name="adj2" fmla="val -274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简单讲授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5400" dirty="0" smtClean="0"/>
              <a:t>第一章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zh-CN" altLang="en-US" sz="5400" dirty="0" smtClean="0"/>
              <a:t>计算机网络和因特网</a:t>
            </a:r>
            <a:endParaRPr lang="zh-CN" altLang="en-US" sz="5400" dirty="0"/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/>
            <a:endParaRPr lang="zh-CN" altLang="en-US" b="1" smtClean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0EC91-49D3-4C95-8A1B-D4CBB0CD9E4B}" type="slidenum">
              <a:rPr lang="en-US" altLang="zh-CN" sz="14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D3F461-94BA-4017-88E6-B44B2401A454}" type="slidenum">
              <a:rPr lang="en-US" altLang="zh-CN" sz="14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 b="1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71600"/>
            <a:ext cx="8207375" cy="4876800"/>
          </a:xfrm>
        </p:spPr>
        <p:txBody>
          <a:bodyPr/>
          <a:lstStyle/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3&amp;return=true"/>
              </a:rPr>
              <a:t>1.1 </a:t>
            </a:r>
            <a:r>
              <a:rPr lang="zh-CN" altLang="en-US" sz="2400" b="1" dirty="0" smtClean="0">
                <a:hlinkClick r:id="" action="ppaction://customshow?id=3&amp;return=true"/>
              </a:rPr>
              <a:t>什么是因特网</a:t>
            </a:r>
            <a:r>
              <a:rPr lang="en-US" altLang="zh-CN" sz="2400" b="1" dirty="0" smtClean="0"/>
              <a:t>(what is the internet)</a:t>
            </a:r>
            <a:endParaRPr lang="zh-CN" altLang="en-US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17&amp;return=true"/>
              </a:rPr>
              <a:t>1.2 </a:t>
            </a:r>
            <a:r>
              <a:rPr lang="zh-CN" altLang="en-US" sz="2400" b="1" dirty="0" smtClean="0">
                <a:hlinkClick r:id="" action="ppaction://customshow?id=17&amp;return=true"/>
              </a:rPr>
              <a:t>网络边缘</a:t>
            </a:r>
            <a:r>
              <a:rPr lang="en-US" altLang="zh-CN" sz="2400" b="1" dirty="0" smtClean="0"/>
              <a:t>(network edge)</a:t>
            </a:r>
            <a:endParaRPr lang="zh-CN" altLang="en-US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18&amp;return=true"/>
              </a:rPr>
              <a:t>1.3 </a:t>
            </a:r>
            <a:r>
              <a:rPr lang="zh-CN" altLang="en-US" sz="2400" b="1" dirty="0" smtClean="0">
                <a:hlinkClick r:id="" action="ppaction://customshow?id=18&amp;return=true"/>
              </a:rPr>
              <a:t>网络核心</a:t>
            </a:r>
            <a:r>
              <a:rPr lang="en-US" altLang="zh-CN" sz="2400" b="1" dirty="0" smtClean="0"/>
              <a:t>(network core)</a:t>
            </a:r>
            <a:endParaRPr lang="zh-CN" altLang="en-US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22&amp;return=true"/>
              </a:rPr>
              <a:t>1.4 </a:t>
            </a:r>
            <a:r>
              <a:rPr lang="zh-CN" altLang="en-US" sz="2400" b="1" dirty="0" smtClean="0">
                <a:hlinkClick r:id="" action="ppaction://customshow?id=22&amp;return=true"/>
              </a:rPr>
              <a:t>网络接入和物理媒体</a:t>
            </a:r>
            <a:endParaRPr lang="en-US" altLang="zh-CN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34&amp;return=true"/>
              </a:rPr>
              <a:t>1.5 </a:t>
            </a:r>
            <a:r>
              <a:rPr lang="zh-CN" altLang="en-US" sz="2400" b="1" dirty="0" smtClean="0">
                <a:hlinkClick r:id="" action="ppaction://customshow?id=34&amp;return=true"/>
              </a:rPr>
              <a:t>因特网结构和</a:t>
            </a:r>
            <a:r>
              <a:rPr lang="en-US" altLang="zh-CN" sz="2400" b="1" dirty="0" smtClean="0">
                <a:hlinkClick r:id="" action="ppaction://customshow?id=34&amp;return=true"/>
              </a:rPr>
              <a:t>ISP</a:t>
            </a:r>
            <a:r>
              <a:rPr lang="en-US" altLang="zh-CN" sz="2400" b="1" dirty="0" smtClean="0"/>
              <a:t>(internet service provider)</a:t>
            </a:r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38&amp;return=true"/>
              </a:rPr>
              <a:t>1.6 </a:t>
            </a:r>
            <a:r>
              <a:rPr lang="zh-CN" altLang="en-US" sz="2400" b="1" dirty="0" smtClean="0">
                <a:hlinkClick r:id="" action="ppaction://customshow?id=38&amp;return=true"/>
              </a:rPr>
              <a:t>分组交换网络中的时延和分组丢失</a:t>
            </a:r>
            <a:r>
              <a:rPr lang="en-US" altLang="zh-CN" sz="2400" b="1" dirty="0" smtClean="0"/>
              <a:t>(delay, loss and throughput in packet-switched networks)</a:t>
            </a:r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44&amp;return=true"/>
              </a:rPr>
              <a:t>1.7 </a:t>
            </a:r>
            <a:r>
              <a:rPr lang="zh-CN" altLang="en-US" sz="2400" b="1" dirty="0" smtClean="0">
                <a:hlinkClick r:id="" action="ppaction://customshow?id=44&amp;return=true"/>
              </a:rPr>
              <a:t>协议层次与服务模型</a:t>
            </a:r>
            <a:r>
              <a:rPr lang="en-US" altLang="zh-CN" sz="2400" b="1" dirty="0" smtClean="0"/>
              <a:t>(protocol layers, service models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46&amp;return=true"/>
              </a:rPr>
              <a:t>1.8 </a:t>
            </a:r>
            <a:r>
              <a:rPr lang="zh-CN" altLang="en-US" sz="2400" b="1" dirty="0" smtClean="0">
                <a:hlinkClick r:id="" action="ppaction://customshow?id=46&amp;return=true"/>
              </a:rPr>
              <a:t>发展历史</a:t>
            </a:r>
            <a:r>
              <a:rPr lang="en-US" altLang="zh-CN" sz="2400" b="1" dirty="0" smtClean="0"/>
              <a:t>(history)</a:t>
            </a:r>
            <a:endParaRPr lang="zh-CN" altLang="en-US" sz="2400" b="1" dirty="0" smtClean="0"/>
          </a:p>
          <a:p>
            <a:pPr lvl="1" eaLnBrk="1">
              <a:buFont typeface="ZapfDingbats" pitchFamily="82" charset="2"/>
              <a:buNone/>
            </a:pPr>
            <a:r>
              <a:rPr lang="en-US" altLang="zh-CN" sz="2400" b="1" dirty="0" smtClean="0">
                <a:hlinkClick r:id="" action="ppaction://customshow?id=51&amp;return=true"/>
              </a:rPr>
              <a:t>1.9 </a:t>
            </a:r>
            <a:r>
              <a:rPr lang="zh-CN" altLang="en-US" sz="2400" b="1" dirty="0" smtClean="0">
                <a:hlinkClick r:id="" action="ppaction://customshow?id=51&amp;return=true"/>
              </a:rPr>
              <a:t>小结</a:t>
            </a:r>
            <a:endParaRPr lang="zh-CN" altLang="en-US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838200"/>
            <a:ext cx="7827962" cy="64135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计算机网络向用户提供的功能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844675"/>
            <a:ext cx="7785100" cy="3597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20000"/>
              </a:lnSpc>
              <a:defRPr/>
            </a:pPr>
            <a:r>
              <a:rPr lang="zh-CN" altLang="en-US" sz="2800" b="1" dirty="0" smtClean="0"/>
              <a:t>通讯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   使上网用户之间可以交换信息</a:t>
            </a:r>
          </a:p>
          <a:p>
            <a:pPr eaLnBrk="1">
              <a:lnSpc>
                <a:spcPct val="120000"/>
              </a:lnSpc>
              <a:defRPr/>
            </a:pPr>
            <a:r>
              <a:rPr lang="zh-CN" altLang="en-US" sz="2800" b="1" dirty="0" smtClean="0"/>
              <a:t>资源共享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信息共享、 软件共享、硬件共享</a:t>
            </a:r>
            <a:endParaRPr lang="en-US" altLang="zh-CN" sz="2800" b="1" dirty="0" smtClean="0"/>
          </a:p>
          <a:p>
            <a:pPr eaLnBrk="1">
              <a:lnSpc>
                <a:spcPct val="120000"/>
              </a:lnSpc>
              <a:defRPr/>
            </a:pPr>
            <a:r>
              <a:rPr lang="en-US" altLang="zh-CN" sz="2800" b="1" dirty="0" smtClean="0"/>
              <a:t>…</a:t>
            </a:r>
          </a:p>
          <a:p>
            <a:pPr marL="0" indent="0" ea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计算机网络和因特网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计算机网络自</a:t>
            </a:r>
            <a:r>
              <a:rPr lang="en-US" altLang="zh-CN" b="1" dirty="0">
                <a:solidFill>
                  <a:srgbClr val="FF0000"/>
                </a:solidFill>
              </a:rPr>
              <a:t>20</a:t>
            </a:r>
            <a:r>
              <a:rPr lang="zh-CN" altLang="en-US" b="1" dirty="0">
                <a:solidFill>
                  <a:srgbClr val="FF0000"/>
                </a:solidFill>
              </a:rPr>
              <a:t>世纪</a:t>
            </a:r>
            <a:r>
              <a:rPr lang="en-US" altLang="zh-CN" b="1" dirty="0">
                <a:solidFill>
                  <a:srgbClr val="FF0000"/>
                </a:solidFill>
              </a:rPr>
              <a:t>60</a:t>
            </a:r>
            <a:r>
              <a:rPr lang="zh-CN" altLang="en-US" b="1" dirty="0">
                <a:solidFill>
                  <a:srgbClr val="FF0000"/>
                </a:solidFill>
              </a:rPr>
              <a:t>年代</a:t>
            </a:r>
            <a:r>
              <a:rPr lang="zh-CN" altLang="en-US" b="1" dirty="0"/>
              <a:t>开始发展。各种定义</a:t>
            </a:r>
            <a:r>
              <a:rPr lang="zh-CN" altLang="en-US" b="1" dirty="0" smtClean="0"/>
              <a:t>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简单</a:t>
            </a:r>
            <a:r>
              <a:rPr lang="zh-CN" altLang="en-US" b="1" dirty="0">
                <a:solidFill>
                  <a:schemeClr val="accent2"/>
                </a:solidFill>
              </a:rPr>
              <a:t>定义   </a:t>
            </a:r>
            <a:r>
              <a:rPr lang="zh-CN" altLang="en-US" b="1" dirty="0"/>
              <a:t>一些互相连接的、自治的计算机的集合。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文献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/>
              <a:t>计算机网络是</a:t>
            </a:r>
            <a:r>
              <a:rPr lang="zh-CN" altLang="en-US" b="1" dirty="0">
                <a:solidFill>
                  <a:srgbClr val="FF0000"/>
                </a:solidFill>
              </a:rPr>
              <a:t>用通信设备和线路</a:t>
            </a:r>
            <a:r>
              <a:rPr lang="zh-CN" altLang="en-US" b="1" dirty="0"/>
              <a:t>将分散在不同地点的有独立功能的</a:t>
            </a:r>
            <a:r>
              <a:rPr lang="zh-CN" altLang="en-US" b="1" dirty="0">
                <a:solidFill>
                  <a:srgbClr val="FF0000"/>
                </a:solidFill>
              </a:rPr>
              <a:t>多个计算机系统</a:t>
            </a:r>
            <a:r>
              <a:rPr lang="zh-CN" altLang="en-US" b="1" dirty="0"/>
              <a:t>互相连接起来，并按照</a:t>
            </a:r>
            <a:r>
              <a:rPr lang="zh-CN" altLang="en-US" b="1" dirty="0">
                <a:solidFill>
                  <a:srgbClr val="FF0000"/>
                </a:solidFill>
              </a:rPr>
              <a:t>网络协议</a:t>
            </a:r>
            <a:r>
              <a:rPr lang="zh-CN" altLang="en-US" b="1" dirty="0"/>
              <a:t>进行数据通信，实现资源共享的计算机集合。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多</a:t>
            </a:r>
            <a:r>
              <a:rPr lang="zh-CN" altLang="en-US" b="1" dirty="0">
                <a:solidFill>
                  <a:schemeClr val="hlink"/>
                </a:solidFill>
              </a:rPr>
              <a:t>个计算机：</a:t>
            </a:r>
            <a:r>
              <a:rPr lang="zh-CN" altLang="en-US" b="1" dirty="0"/>
              <a:t>为用户提供服务；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一</a:t>
            </a:r>
            <a:r>
              <a:rPr lang="zh-CN" altLang="en-US" b="1" dirty="0">
                <a:solidFill>
                  <a:schemeClr val="hlink"/>
                </a:solidFill>
              </a:rPr>
              <a:t>个通信子网：</a:t>
            </a:r>
            <a:r>
              <a:rPr lang="zh-CN" altLang="en-US" b="1" dirty="0"/>
              <a:t>通信设备和线路；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Clr>
                <a:srgbClr val="008000"/>
              </a:buClr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一系列</a:t>
            </a:r>
            <a:r>
              <a:rPr lang="zh-CN" altLang="en-US" b="1" dirty="0">
                <a:solidFill>
                  <a:schemeClr val="hlink"/>
                </a:solidFill>
              </a:rPr>
              <a:t>协议：</a:t>
            </a:r>
            <a:r>
              <a:rPr lang="zh-CN" altLang="en-US" b="1" dirty="0"/>
              <a:t>保证数据通信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8000"/>
              </a:buClr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网络类型    </a:t>
            </a:r>
            <a:r>
              <a:rPr lang="zh-CN" altLang="en-US" b="1" dirty="0"/>
              <a:t>很多，如局域网、广域网等</a:t>
            </a:r>
            <a:r>
              <a:rPr lang="zh-CN" altLang="en-US" b="1" dirty="0" smtClean="0"/>
              <a:t>。典型</a:t>
            </a:r>
            <a:r>
              <a:rPr lang="zh-CN" altLang="en-US" b="1" dirty="0"/>
              <a:t>：因特网。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8000"/>
              </a:buClr>
              <a:defRPr/>
            </a:pPr>
            <a:endParaRPr lang="zh-CN" altLang="en-US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018FD9-DA85-408B-9424-175F9E01C562}" type="slidenum">
              <a:rPr lang="en-US" altLang="zh-CN" sz="140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pPr/>
              <a:t>14</a:t>
            </a:fld>
            <a:endParaRPr lang="en-US" altLang="zh-CN" sz="1400" smtClean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计算机网络和</a:t>
            </a:r>
            <a:r>
              <a:rPr lang="zh-CN" altLang="en-US" dirty="0" smtClean="0"/>
              <a:t>因特网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基本概念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2"/>
                </a:solidFill>
              </a:rPr>
              <a:t>网络</a:t>
            </a:r>
            <a:r>
              <a:rPr lang="en-US" altLang="zh-CN" b="1" dirty="0" smtClean="0"/>
              <a:t>(network)</a:t>
            </a:r>
            <a:r>
              <a:rPr lang="zh-CN" altLang="en-US" b="1" dirty="0" smtClean="0"/>
              <a:t>由若干</a:t>
            </a:r>
            <a:r>
              <a:rPr lang="zh-CN" altLang="en-US" b="1" dirty="0" smtClean="0">
                <a:solidFill>
                  <a:schemeClr val="tx2"/>
                </a:solidFill>
              </a:rPr>
              <a:t>结点</a:t>
            </a:r>
            <a:r>
              <a:rPr lang="en-US" altLang="zh-CN" b="1" dirty="0" smtClean="0"/>
              <a:t>(node)</a:t>
            </a:r>
            <a:r>
              <a:rPr lang="zh-CN" altLang="en-US" b="1" dirty="0" smtClean="0"/>
              <a:t>和连接这些结点的</a:t>
            </a:r>
            <a:r>
              <a:rPr lang="zh-CN" altLang="en-US" b="1" dirty="0" smtClean="0">
                <a:solidFill>
                  <a:schemeClr val="tx2"/>
                </a:solidFill>
              </a:rPr>
              <a:t>链路</a:t>
            </a:r>
            <a:r>
              <a:rPr lang="en-US" altLang="zh-CN" b="1" dirty="0" smtClean="0"/>
              <a:t>(link)</a:t>
            </a:r>
            <a:r>
              <a:rPr lang="zh-CN" altLang="en-US" b="1" dirty="0" smtClean="0"/>
              <a:t>组成。 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互联网是“</a:t>
            </a:r>
            <a:r>
              <a:rPr lang="zh-CN" altLang="en-US" b="1" dirty="0" smtClean="0">
                <a:solidFill>
                  <a:schemeClr val="tx2"/>
                </a:solidFill>
              </a:rPr>
              <a:t>网络的网络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(network of networks)</a:t>
            </a:r>
            <a:r>
              <a:rPr lang="zh-CN" altLang="en-US" b="1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2"/>
                </a:solidFill>
              </a:rPr>
              <a:t>因特网</a:t>
            </a:r>
            <a:r>
              <a:rPr lang="en-US" altLang="zh-CN" b="1" dirty="0" smtClean="0">
                <a:solidFill>
                  <a:schemeClr val="tx2"/>
                </a:solidFill>
              </a:rPr>
              <a:t>(Internet)</a:t>
            </a:r>
            <a:r>
              <a:rPr lang="zh-CN" altLang="en-US" b="1" dirty="0" smtClean="0"/>
              <a:t>：当前全球最大的、开放的、由众多网络相互连接而成的计算机网络，采用 </a:t>
            </a:r>
            <a:r>
              <a:rPr lang="en-US" altLang="zh-CN" b="1" dirty="0" smtClean="0"/>
              <a:t>TCP/IP </a:t>
            </a:r>
            <a:r>
              <a:rPr lang="zh-CN" altLang="en-US" b="1" dirty="0" smtClean="0"/>
              <a:t>协议族作为通信的规则。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连接在因特网上的计算机都称为</a:t>
            </a:r>
            <a:r>
              <a:rPr lang="zh-CN" altLang="en-US" b="1" dirty="0" smtClean="0">
                <a:solidFill>
                  <a:schemeClr val="tx2"/>
                </a:solidFill>
              </a:rPr>
              <a:t>主机</a:t>
            </a:r>
            <a:r>
              <a:rPr lang="en-US" altLang="zh-CN" b="1" dirty="0" smtClean="0"/>
              <a:t>(host)</a:t>
            </a:r>
            <a:r>
              <a:rPr lang="zh-CN" altLang="en-US" b="1" dirty="0" smtClean="0"/>
              <a:t>。 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AEA8CA-DBD7-45A4-916F-6B6D5D8FC217}" type="slidenum">
              <a:rPr lang="en-US" altLang="zh-CN" sz="1400" smtClean="0"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pPr/>
              <a:t>15</a:t>
            </a:fld>
            <a:endParaRPr lang="en-US" altLang="zh-CN" sz="1400" smtClean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1.1 </a:t>
            </a:r>
            <a:r>
              <a:rPr lang="zh-CN" altLang="en-US" dirty="0" smtClean="0"/>
              <a:t>什么是因特网</a:t>
            </a:r>
            <a:endParaRPr lang="zh-CN" altLang="en-US" dirty="0"/>
          </a:p>
        </p:txBody>
      </p:sp>
      <p:sp>
        <p:nvSpPr>
          <p:cNvPr id="2048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r" eaLnBrk="1">
              <a:buFont typeface="Times New Roman" panose="02020603050405020304" pitchFamily="18" charset="0"/>
              <a:buAutoNum type="arabicPeriod"/>
            </a:pPr>
            <a:r>
              <a:rPr lang="zh-CN" altLang="en-US" b="1" dirty="0" smtClean="0"/>
              <a:t>因特网构成描述</a:t>
            </a:r>
            <a:endParaRPr lang="en-US" altLang="zh-CN" b="1" dirty="0" smtClean="0"/>
          </a:p>
          <a:p>
            <a:pPr marL="457200" indent="-457200" algn="r" eaLnBrk="1">
              <a:buFont typeface="Times New Roman" panose="02020603050405020304" pitchFamily="18" charset="0"/>
              <a:buAutoNum type="arabicPeriod"/>
            </a:pPr>
            <a:r>
              <a:rPr lang="zh-CN" altLang="en-US" b="1" dirty="0" smtClean="0"/>
              <a:t>因特网服务描述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16614F-6220-408B-8BB5-0E258AC332A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3D2F0B-9CF1-47E2-8F7C-7672F47751A9}" type="slidenum">
              <a:rPr lang="en-US" altLang="zh-CN" sz="12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 b="1" smtClean="0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en-US" altLang="zh-CN" sz="3200"/>
              <a:t>1.1   </a:t>
            </a:r>
            <a:r>
              <a:rPr lang="zh-CN" altLang="en-US" sz="3200"/>
              <a:t>什么是因特网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>
              <a:buClr>
                <a:srgbClr val="4D4D4D"/>
              </a:buClr>
              <a:defRPr/>
            </a:pPr>
            <a:r>
              <a:rPr lang="zh-CN" altLang="en-US" sz="2000" b="1" u="sng" dirty="0">
                <a:solidFill>
                  <a:schemeClr val="accent2"/>
                </a:solidFill>
              </a:rPr>
              <a:t>公共因特网</a:t>
            </a:r>
            <a:r>
              <a:rPr lang="zh-CN" altLang="en-US" sz="2000" b="1" dirty="0">
                <a:solidFill>
                  <a:schemeClr val="accent2"/>
                </a:solidFill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</a:rPr>
              <a:t>Internet</a:t>
            </a:r>
            <a:r>
              <a:rPr lang="zh-CN" altLang="en-US" sz="2000" b="1" dirty="0">
                <a:solidFill>
                  <a:schemeClr val="accent2"/>
                </a:solidFill>
              </a:rPr>
              <a:t>、因特网）：</a:t>
            </a:r>
            <a:endParaRPr lang="zh-CN" altLang="en-US" sz="2000" b="1" u="sng" dirty="0">
              <a:solidFill>
                <a:schemeClr val="accent2"/>
              </a:solidFill>
            </a:endParaRPr>
          </a:p>
          <a:p>
            <a:pPr marL="400050" lvl="1" indent="0" eaLnBrk="1">
              <a:lnSpc>
                <a:spcPct val="1250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/>
              <a:t>  </a:t>
            </a:r>
            <a:r>
              <a:rPr lang="zh-CN" altLang="en-US" sz="1800" b="1" dirty="0" smtClean="0"/>
              <a:t>一</a:t>
            </a:r>
            <a:r>
              <a:rPr lang="zh-CN" altLang="en-US" sz="1800" b="1" dirty="0"/>
              <a:t>个世界范围的计算机网络。</a:t>
            </a:r>
          </a:p>
          <a:p>
            <a:pPr marL="400050" lvl="1" indent="0" eaLnBrk="1">
              <a:lnSpc>
                <a:spcPct val="1250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/>
              <a:t>  互联遍及全世界的数以百万的</a:t>
            </a:r>
            <a:r>
              <a:rPr lang="zh-CN" altLang="en-US" sz="1800" b="1" dirty="0">
                <a:solidFill>
                  <a:srgbClr val="FF0000"/>
                </a:solidFill>
              </a:rPr>
              <a:t>计算设备</a:t>
            </a:r>
            <a:r>
              <a:rPr lang="zh-CN" altLang="en-US" sz="1800" b="1" dirty="0"/>
              <a:t>。</a:t>
            </a:r>
          </a:p>
          <a:p>
            <a:pPr marL="400050" lvl="1" indent="0" eaLnBrk="1">
              <a:lnSpc>
                <a:spcPct val="125000"/>
              </a:lnSpc>
              <a:buClr>
                <a:srgbClr val="4D4D4D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1800" b="1" dirty="0"/>
              <a:t>  全球性“</a:t>
            </a:r>
            <a:r>
              <a:rPr lang="zh-CN" altLang="en-US" sz="1800" b="1" dirty="0">
                <a:solidFill>
                  <a:srgbClr val="FF0000"/>
                </a:solidFill>
              </a:rPr>
              <a:t>网络的网络</a:t>
            </a:r>
            <a:r>
              <a:rPr lang="zh-CN" altLang="en-US" sz="1800" b="1" dirty="0"/>
              <a:t>”。</a:t>
            </a:r>
          </a:p>
          <a:p>
            <a:pPr eaLnBrk="1">
              <a:lnSpc>
                <a:spcPct val="130000"/>
              </a:lnSpc>
              <a:buClr>
                <a:srgbClr val="4D4D4D"/>
              </a:buClr>
              <a:defRPr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两种</a:t>
            </a:r>
            <a:r>
              <a:rPr lang="zh-CN" altLang="en-US" sz="2000" b="1" dirty="0">
                <a:solidFill>
                  <a:schemeClr val="accent2"/>
                </a:solidFill>
              </a:rPr>
              <a:t>描述方法：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marL="514350" indent="-457200" eaLnBrk="1">
              <a:lnSpc>
                <a:spcPct val="130000"/>
              </a:lnSpc>
              <a:buClr>
                <a:srgbClr val="4D4D4D"/>
              </a:buClr>
              <a:buFont typeface="+mj-lt"/>
              <a:buAutoNum type="arabicPeriod"/>
              <a:defRPr/>
            </a:pPr>
            <a:r>
              <a:rPr lang="zh-CN" altLang="en-US" b="1" dirty="0" smtClean="0">
                <a:solidFill>
                  <a:schemeClr val="accent2"/>
                </a:solidFill>
                <a:hlinkClick r:id="" action="ppaction://customshow?id=1&amp;return=true"/>
              </a:rPr>
              <a:t>描述因特网的具体构成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457200" lvl="1" indent="0" eaLnBrk="1">
              <a:lnSpc>
                <a:spcPct val="130000"/>
              </a:lnSpc>
              <a:buClr>
                <a:srgbClr val="4D4D4D"/>
              </a:buClr>
              <a:buFont typeface="ZapfDingbats" pitchFamily="82" charset="2"/>
              <a:buNone/>
              <a:defRPr/>
            </a:pPr>
            <a:r>
              <a:rPr lang="zh-CN" altLang="en-US" b="1" dirty="0" smtClean="0"/>
              <a:t>构成</a:t>
            </a:r>
            <a:r>
              <a:rPr lang="zh-CN" altLang="en-US" b="1" dirty="0"/>
              <a:t>因特网的基本硬件和软件。</a:t>
            </a:r>
          </a:p>
          <a:p>
            <a:pPr marL="514350" indent="-457200" eaLnBrk="1">
              <a:lnSpc>
                <a:spcPct val="130000"/>
              </a:lnSpc>
              <a:buClr>
                <a:srgbClr val="4D4D4D"/>
              </a:buClr>
              <a:buFont typeface="+mj-lt"/>
              <a:buAutoNum type="arabicPeriod"/>
              <a:defRPr/>
            </a:pPr>
            <a:r>
              <a:rPr lang="zh-CN" altLang="en-US" b="1" dirty="0" smtClean="0">
                <a:solidFill>
                  <a:schemeClr val="accent2"/>
                </a:solidFill>
                <a:hlinkClick r:id="" action="ppaction://customshow?id=2&amp;return=true"/>
              </a:rPr>
              <a:t>描述因特网提供的服务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marL="457200" lvl="1" indent="0" eaLnBrk="1">
              <a:lnSpc>
                <a:spcPct val="130000"/>
              </a:lnSpc>
              <a:buClr>
                <a:srgbClr val="4D4D4D"/>
              </a:buClr>
              <a:buFont typeface="ZapfDingbats" pitchFamily="82" charset="2"/>
              <a:buNone/>
              <a:defRPr/>
            </a:pPr>
            <a:r>
              <a:rPr lang="zh-CN" altLang="en-US" b="1" dirty="0" smtClean="0"/>
              <a:t>为</a:t>
            </a:r>
            <a:r>
              <a:rPr lang="zh-CN" altLang="en-US" b="1" dirty="0"/>
              <a:t>分布式应用程序提供的服务。</a:t>
            </a:r>
          </a:p>
          <a:p>
            <a:pPr eaLnBrk="1">
              <a:lnSpc>
                <a:spcPct val="130000"/>
              </a:lnSpc>
              <a:buClr>
                <a:srgbClr val="4D4D4D"/>
              </a:buClr>
              <a:buFont typeface="Wingdings" panose="05000000000000000000" pitchFamily="2" charset="2"/>
              <a:buNone/>
              <a:defRPr/>
            </a:pPr>
            <a:endParaRPr lang="zh-CN" altLang="en-US" sz="2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ECA236-2E35-4925-B67E-C91BFA962476}" type="slidenum">
              <a:rPr lang="en-US" altLang="zh-CN" sz="12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 b="1" smtClean="0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1.1.1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因特网具体构成描述</a:t>
            </a:r>
            <a:endParaRPr lang="zh-CN" altLang="en-US" dirty="0"/>
          </a:p>
        </p:txBody>
      </p:sp>
      <p:grpSp>
        <p:nvGrpSpPr>
          <p:cNvPr id="22532" name="Group 738"/>
          <p:cNvGrpSpPr>
            <a:grpSpLocks/>
          </p:cNvGrpSpPr>
          <p:nvPr/>
        </p:nvGrpSpPr>
        <p:grpSpPr bwMode="auto">
          <a:xfrm>
            <a:off x="1262063" y="977900"/>
            <a:ext cx="6434137" cy="5595938"/>
            <a:chOff x="2982" y="618"/>
            <a:chExt cx="2674" cy="3525"/>
          </a:xfrm>
        </p:grpSpPr>
        <p:grpSp>
          <p:nvGrpSpPr>
            <p:cNvPr id="22533" name="Group 325"/>
            <p:cNvGrpSpPr>
              <a:grpSpLocks/>
            </p:cNvGrpSpPr>
            <p:nvPr/>
          </p:nvGrpSpPr>
          <p:grpSpPr bwMode="auto">
            <a:xfrm>
              <a:off x="5089" y="3702"/>
              <a:ext cx="364" cy="272"/>
              <a:chOff x="325" y="3442"/>
              <a:chExt cx="364" cy="272"/>
            </a:xfrm>
          </p:grpSpPr>
          <p:grpSp>
            <p:nvGrpSpPr>
              <p:cNvPr id="22927" name="Group 326"/>
              <p:cNvGrpSpPr>
                <a:grpSpLocks/>
              </p:cNvGrpSpPr>
              <p:nvPr/>
            </p:nvGrpSpPr>
            <p:grpSpPr bwMode="auto">
              <a:xfrm>
                <a:off x="383" y="3442"/>
                <a:ext cx="228" cy="108"/>
                <a:chOff x="3600" y="219"/>
                <a:chExt cx="360" cy="175"/>
              </a:xfrm>
            </p:grpSpPr>
            <p:sp>
              <p:nvSpPr>
                <p:cNvPr id="22929" name="Oval 32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0" name="Line 32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931" name="Line 32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932" name="Rectangle 33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3" name="Oval 33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34" name="Group 33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939" name="Line 3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40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41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935" name="Group 33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936" name="Line 3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37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38" name="Line 3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928" name="Text Box 340"/>
              <p:cNvSpPr txBox="1">
                <a:spLocks noChangeArrowheads="1"/>
              </p:cNvSpPr>
              <p:nvPr/>
            </p:nvSpPr>
            <p:spPr bwMode="auto">
              <a:xfrm>
                <a:off x="325" y="3549"/>
                <a:ext cx="36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router</a:t>
                </a:r>
              </a:p>
            </p:txBody>
          </p:sp>
        </p:grpSp>
        <p:grpSp>
          <p:nvGrpSpPr>
            <p:cNvPr id="22534" name="Group 341"/>
            <p:cNvGrpSpPr>
              <a:grpSpLocks/>
            </p:cNvGrpSpPr>
            <p:nvPr/>
          </p:nvGrpSpPr>
          <p:grpSpPr bwMode="auto">
            <a:xfrm>
              <a:off x="3152" y="3022"/>
              <a:ext cx="804" cy="1121"/>
              <a:chOff x="92" y="835"/>
              <a:chExt cx="804" cy="1121"/>
            </a:xfrm>
          </p:grpSpPr>
          <p:grpSp>
            <p:nvGrpSpPr>
              <p:cNvPr id="22909" name="Group 342"/>
              <p:cNvGrpSpPr>
                <a:grpSpLocks/>
              </p:cNvGrpSpPr>
              <p:nvPr/>
            </p:nvGrpSpPr>
            <p:grpSpPr bwMode="auto">
              <a:xfrm>
                <a:off x="92" y="1416"/>
                <a:ext cx="220" cy="245"/>
                <a:chOff x="2870" y="1518"/>
                <a:chExt cx="292" cy="320"/>
              </a:xfrm>
            </p:grpSpPr>
            <p:graphicFrame>
              <p:nvGraphicFramePr>
                <p:cNvPr id="22925" name="Object 343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598" name="Clip" r:id="rId3" imgW="826829" imgH="840406" progId="MS_ClipArt_Gallery.2">
                        <p:embed/>
                      </p:oleObj>
                    </mc:Choice>
                    <mc:Fallback>
                      <p:oleObj name="Clip" r:id="rId3" imgW="826829" imgH="840406" progId="MS_ClipArt_Gallery.2">
                        <p:embed/>
                        <p:pic>
                          <p:nvPicPr>
                            <p:cNvPr id="0" name="Object 3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926" name="Object 344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599" name="Clip" r:id="rId5" imgW="1268295" imgH="1199426" progId="MS_ClipArt_Gallery.2">
                        <p:embed/>
                      </p:oleObj>
                    </mc:Choice>
                    <mc:Fallback>
                      <p:oleObj name="Clip" r:id="rId5" imgW="1268295" imgH="1199426" progId="MS_ClipArt_Gallery.2">
                        <p:embed/>
                        <p:pic>
                          <p:nvPicPr>
                            <p:cNvPr id="0" name="Object 3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910" name="Object 345"/>
              <p:cNvGraphicFramePr>
                <a:graphicFrameLocks noChangeAspect="1"/>
              </p:cNvGraphicFramePr>
              <p:nvPr/>
            </p:nvGraphicFramePr>
            <p:xfrm>
              <a:off x="131" y="843"/>
              <a:ext cx="207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0" name="Clip" r:id="rId7" imgW="1307263" imgH="1084139" progId="MS_ClipArt_Gallery.2">
                      <p:embed/>
                    </p:oleObj>
                  </mc:Choice>
                  <mc:Fallback>
                    <p:oleObj name="Clip" r:id="rId7" imgW="1307263" imgH="1084139" progId="MS_ClipArt_Gallery.2">
                      <p:embed/>
                      <p:pic>
                        <p:nvPicPr>
                          <p:cNvPr id="0" name="Object 3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" y="843"/>
                            <a:ext cx="207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911" name="Group 346"/>
              <p:cNvGrpSpPr>
                <a:grpSpLocks/>
              </p:cNvGrpSpPr>
              <p:nvPr/>
            </p:nvGrpSpPr>
            <p:grpSpPr bwMode="auto">
              <a:xfrm>
                <a:off x="171" y="1105"/>
                <a:ext cx="148" cy="241"/>
                <a:chOff x="4180" y="783"/>
                <a:chExt cx="150" cy="307"/>
              </a:xfrm>
            </p:grpSpPr>
            <p:sp>
              <p:nvSpPr>
                <p:cNvPr id="22917" name="AutoShape 34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8" name="Rectangle 34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19" name="Rectangle 34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0" name="AutoShape 35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1" name="Line 35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922" name="Line 35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92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4" name="Rectangle 35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2912" name="Picture 355" descr="imgyjavg[1]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" y="1763"/>
                <a:ext cx="232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13" name="Text Box 356"/>
              <p:cNvSpPr txBox="1">
                <a:spLocks noChangeArrowheads="1"/>
              </p:cNvSpPr>
              <p:nvPr/>
            </p:nvSpPr>
            <p:spPr bwMode="auto">
              <a:xfrm>
                <a:off x="365" y="835"/>
                <a:ext cx="240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2914" name="Text Box 357"/>
              <p:cNvSpPr txBox="1">
                <a:spLocks noChangeArrowheads="1"/>
              </p:cNvSpPr>
              <p:nvPr/>
            </p:nvSpPr>
            <p:spPr bwMode="auto">
              <a:xfrm>
                <a:off x="375" y="1107"/>
                <a:ext cx="353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22915" name="Text Box 358"/>
              <p:cNvSpPr txBox="1">
                <a:spLocks noChangeArrowheads="1"/>
              </p:cNvSpPr>
              <p:nvPr/>
            </p:nvSpPr>
            <p:spPr bwMode="auto">
              <a:xfrm>
                <a:off x="404" y="1437"/>
                <a:ext cx="42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wireless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laptop</a:t>
                </a:r>
              </a:p>
            </p:txBody>
          </p:sp>
          <p:sp>
            <p:nvSpPr>
              <p:cNvPr id="22916" name="Text Box 359"/>
              <p:cNvSpPr txBox="1">
                <a:spLocks noChangeArrowheads="1"/>
              </p:cNvSpPr>
              <p:nvPr/>
            </p:nvSpPr>
            <p:spPr bwMode="auto">
              <a:xfrm>
                <a:off x="415" y="1738"/>
                <a:ext cx="481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cellular 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handheld</a:t>
                </a:r>
              </a:p>
            </p:txBody>
          </p:sp>
        </p:grpSp>
        <p:grpSp>
          <p:nvGrpSpPr>
            <p:cNvPr id="22535" name="Group 360"/>
            <p:cNvGrpSpPr>
              <a:grpSpLocks/>
            </p:cNvGrpSpPr>
            <p:nvPr/>
          </p:nvGrpSpPr>
          <p:grpSpPr bwMode="auto">
            <a:xfrm>
              <a:off x="4059" y="3475"/>
              <a:ext cx="789" cy="553"/>
              <a:chOff x="213" y="2435"/>
              <a:chExt cx="789" cy="553"/>
            </a:xfrm>
          </p:grpSpPr>
          <p:grpSp>
            <p:nvGrpSpPr>
              <p:cNvPr id="22857" name="Group 361"/>
              <p:cNvGrpSpPr>
                <a:grpSpLocks/>
              </p:cNvGrpSpPr>
              <p:nvPr/>
            </p:nvGrpSpPr>
            <p:grpSpPr bwMode="auto">
              <a:xfrm>
                <a:off x="213" y="2446"/>
                <a:ext cx="149" cy="213"/>
                <a:chOff x="2556" y="2689"/>
                <a:chExt cx="183" cy="255"/>
              </a:xfrm>
            </p:grpSpPr>
            <p:pic>
              <p:nvPicPr>
                <p:cNvPr id="22892" name="Picture 362" descr="31u_bnrz[1]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2770"/>
                  <a:ext cx="12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893" name="Freeform 363"/>
                <p:cNvSpPr>
                  <a:spLocks/>
                </p:cNvSpPr>
                <p:nvPr/>
              </p:nvSpPr>
              <p:spPr bwMode="auto">
                <a:xfrm>
                  <a:off x="2605" y="2702"/>
                  <a:ext cx="33" cy="39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4" name="Freeform 364"/>
                <p:cNvSpPr>
                  <a:spLocks/>
                </p:cNvSpPr>
                <p:nvPr/>
              </p:nvSpPr>
              <p:spPr bwMode="auto">
                <a:xfrm>
                  <a:off x="2661" y="2701"/>
                  <a:ext cx="22" cy="30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5" name="Freeform 365"/>
                <p:cNvSpPr>
                  <a:spLocks/>
                </p:cNvSpPr>
                <p:nvPr/>
              </p:nvSpPr>
              <p:spPr bwMode="auto">
                <a:xfrm>
                  <a:off x="2584" y="2694"/>
                  <a:ext cx="54" cy="63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6" name="Freeform 366"/>
                <p:cNvSpPr>
                  <a:spLocks/>
                </p:cNvSpPr>
                <p:nvPr/>
              </p:nvSpPr>
              <p:spPr bwMode="auto">
                <a:xfrm>
                  <a:off x="2660" y="2692"/>
                  <a:ext cx="47" cy="42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7" name="Freeform 367"/>
                <p:cNvSpPr>
                  <a:spLocks/>
                </p:cNvSpPr>
                <p:nvPr/>
              </p:nvSpPr>
              <p:spPr bwMode="auto">
                <a:xfrm>
                  <a:off x="2564" y="2712"/>
                  <a:ext cx="19" cy="39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8" name="Freeform 368"/>
                <p:cNvSpPr>
                  <a:spLocks/>
                </p:cNvSpPr>
                <p:nvPr/>
              </p:nvSpPr>
              <p:spPr bwMode="auto">
                <a:xfrm>
                  <a:off x="2698" y="2689"/>
                  <a:ext cx="41" cy="52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99" name="Freeform 369"/>
                <p:cNvSpPr>
                  <a:spLocks/>
                </p:cNvSpPr>
                <p:nvPr/>
              </p:nvSpPr>
              <p:spPr bwMode="auto">
                <a:xfrm>
                  <a:off x="2653" y="2750"/>
                  <a:ext cx="14" cy="31"/>
                </a:xfrm>
                <a:custGeom>
                  <a:avLst/>
                  <a:gdLst>
                    <a:gd name="T0" fmla="*/ 0 w 83"/>
                    <a:gd name="T1" fmla="*/ 0 h 187"/>
                    <a:gd name="T2" fmla="*/ 0 w 83"/>
                    <a:gd name="T3" fmla="*/ 0 h 187"/>
                    <a:gd name="T4" fmla="*/ 0 w 83"/>
                    <a:gd name="T5" fmla="*/ 0 h 187"/>
                    <a:gd name="T6" fmla="*/ 0 w 83"/>
                    <a:gd name="T7" fmla="*/ 0 h 187"/>
                    <a:gd name="T8" fmla="*/ 0 w 83"/>
                    <a:gd name="T9" fmla="*/ 0 h 187"/>
                    <a:gd name="T10" fmla="*/ 0 w 83"/>
                    <a:gd name="T11" fmla="*/ 0 h 187"/>
                    <a:gd name="T12" fmla="*/ 0 w 83"/>
                    <a:gd name="T13" fmla="*/ 0 h 187"/>
                    <a:gd name="T14" fmla="*/ 0 w 83"/>
                    <a:gd name="T15" fmla="*/ 0 h 187"/>
                    <a:gd name="T16" fmla="*/ 0 w 83"/>
                    <a:gd name="T17" fmla="*/ 0 h 187"/>
                    <a:gd name="T18" fmla="*/ 0 w 83"/>
                    <a:gd name="T19" fmla="*/ 0 h 187"/>
                    <a:gd name="T20" fmla="*/ 0 w 83"/>
                    <a:gd name="T21" fmla="*/ 0 h 187"/>
                    <a:gd name="T22" fmla="*/ 0 w 83"/>
                    <a:gd name="T23" fmla="*/ 0 h 187"/>
                    <a:gd name="T24" fmla="*/ 0 w 83"/>
                    <a:gd name="T25" fmla="*/ 0 h 187"/>
                    <a:gd name="T26" fmla="*/ 0 w 83"/>
                    <a:gd name="T27" fmla="*/ 0 h 187"/>
                    <a:gd name="T28" fmla="*/ 0 w 83"/>
                    <a:gd name="T29" fmla="*/ 0 h 187"/>
                    <a:gd name="T30" fmla="*/ 0 w 83"/>
                    <a:gd name="T31" fmla="*/ 0 h 187"/>
                    <a:gd name="T32" fmla="*/ 0 w 83"/>
                    <a:gd name="T33" fmla="*/ 0 h 187"/>
                    <a:gd name="T34" fmla="*/ 0 w 83"/>
                    <a:gd name="T35" fmla="*/ 0 h 187"/>
                    <a:gd name="T36" fmla="*/ 0 w 83"/>
                    <a:gd name="T37" fmla="*/ 0 h 187"/>
                    <a:gd name="T38" fmla="*/ 0 w 83"/>
                    <a:gd name="T39" fmla="*/ 0 h 187"/>
                    <a:gd name="T40" fmla="*/ 0 w 83"/>
                    <a:gd name="T41" fmla="*/ 0 h 187"/>
                    <a:gd name="T42" fmla="*/ 0 w 83"/>
                    <a:gd name="T43" fmla="*/ 0 h 187"/>
                    <a:gd name="T44" fmla="*/ 0 w 83"/>
                    <a:gd name="T45" fmla="*/ 0 h 187"/>
                    <a:gd name="T46" fmla="*/ 0 w 83"/>
                    <a:gd name="T47" fmla="*/ 0 h 187"/>
                    <a:gd name="T48" fmla="*/ 0 w 83"/>
                    <a:gd name="T49" fmla="*/ 0 h 18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83" h="187">
                      <a:moveTo>
                        <a:pt x="31" y="14"/>
                      </a:moveTo>
                      <a:lnTo>
                        <a:pt x="29" y="8"/>
                      </a:lnTo>
                      <a:lnTo>
                        <a:pt x="25" y="3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3" y="5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5" y="42"/>
                      </a:lnTo>
                      <a:lnTo>
                        <a:pt x="15" y="71"/>
                      </a:lnTo>
                      <a:lnTo>
                        <a:pt x="27" y="100"/>
                      </a:lnTo>
                      <a:lnTo>
                        <a:pt x="41" y="127"/>
                      </a:lnTo>
                      <a:lnTo>
                        <a:pt x="55" y="151"/>
                      </a:lnTo>
                      <a:lnTo>
                        <a:pt x="68" y="171"/>
                      </a:lnTo>
                      <a:lnTo>
                        <a:pt x="77" y="184"/>
                      </a:lnTo>
                      <a:lnTo>
                        <a:pt x="83" y="187"/>
                      </a:lnTo>
                      <a:lnTo>
                        <a:pt x="80" y="174"/>
                      </a:lnTo>
                      <a:lnTo>
                        <a:pt x="75" y="158"/>
                      </a:lnTo>
                      <a:lnTo>
                        <a:pt x="68" y="138"/>
                      </a:lnTo>
                      <a:lnTo>
                        <a:pt x="59" y="113"/>
                      </a:lnTo>
                      <a:lnTo>
                        <a:pt x="51" y="88"/>
                      </a:lnTo>
                      <a:lnTo>
                        <a:pt x="43" y="63"/>
                      </a:lnTo>
                      <a:lnTo>
                        <a:pt x="36" y="38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0" name="Freeform 370"/>
                <p:cNvSpPr>
                  <a:spLocks/>
                </p:cNvSpPr>
                <p:nvPr/>
              </p:nvSpPr>
              <p:spPr bwMode="auto">
                <a:xfrm>
                  <a:off x="2647" y="2733"/>
                  <a:ext cx="7" cy="16"/>
                </a:xfrm>
                <a:custGeom>
                  <a:avLst/>
                  <a:gdLst>
                    <a:gd name="T0" fmla="*/ 0 w 44"/>
                    <a:gd name="T1" fmla="*/ 0 h 94"/>
                    <a:gd name="T2" fmla="*/ 0 w 44"/>
                    <a:gd name="T3" fmla="*/ 0 h 94"/>
                    <a:gd name="T4" fmla="*/ 0 w 44"/>
                    <a:gd name="T5" fmla="*/ 0 h 94"/>
                    <a:gd name="T6" fmla="*/ 0 w 44"/>
                    <a:gd name="T7" fmla="*/ 0 h 94"/>
                    <a:gd name="T8" fmla="*/ 0 w 44"/>
                    <a:gd name="T9" fmla="*/ 0 h 94"/>
                    <a:gd name="T10" fmla="*/ 0 w 44"/>
                    <a:gd name="T11" fmla="*/ 0 h 94"/>
                    <a:gd name="T12" fmla="*/ 0 w 44"/>
                    <a:gd name="T13" fmla="*/ 0 h 94"/>
                    <a:gd name="T14" fmla="*/ 0 w 44"/>
                    <a:gd name="T15" fmla="*/ 0 h 94"/>
                    <a:gd name="T16" fmla="*/ 0 w 44"/>
                    <a:gd name="T17" fmla="*/ 0 h 94"/>
                    <a:gd name="T18" fmla="*/ 0 w 44"/>
                    <a:gd name="T19" fmla="*/ 0 h 94"/>
                    <a:gd name="T20" fmla="*/ 0 w 44"/>
                    <a:gd name="T21" fmla="*/ 0 h 94"/>
                    <a:gd name="T22" fmla="*/ 0 w 44"/>
                    <a:gd name="T23" fmla="*/ 0 h 94"/>
                    <a:gd name="T24" fmla="*/ 0 w 44"/>
                    <a:gd name="T25" fmla="*/ 0 h 94"/>
                    <a:gd name="T26" fmla="*/ 0 w 44"/>
                    <a:gd name="T27" fmla="*/ 0 h 94"/>
                    <a:gd name="T28" fmla="*/ 0 w 44"/>
                    <a:gd name="T29" fmla="*/ 0 h 94"/>
                    <a:gd name="T30" fmla="*/ 0 w 44"/>
                    <a:gd name="T31" fmla="*/ 0 h 94"/>
                    <a:gd name="T32" fmla="*/ 0 w 44"/>
                    <a:gd name="T33" fmla="*/ 0 h 94"/>
                    <a:gd name="T34" fmla="*/ 0 w 44"/>
                    <a:gd name="T35" fmla="*/ 0 h 94"/>
                    <a:gd name="T36" fmla="*/ 0 w 44"/>
                    <a:gd name="T37" fmla="*/ 0 h 94"/>
                    <a:gd name="T38" fmla="*/ 0 w 44"/>
                    <a:gd name="T39" fmla="*/ 0 h 94"/>
                    <a:gd name="T40" fmla="*/ 0 w 44"/>
                    <a:gd name="T41" fmla="*/ 0 h 9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94">
                      <a:moveTo>
                        <a:pt x="22" y="10"/>
                      </a:moveTo>
                      <a:lnTo>
                        <a:pt x="21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24"/>
                      </a:lnTo>
                      <a:lnTo>
                        <a:pt x="4" y="38"/>
                      </a:lnTo>
                      <a:lnTo>
                        <a:pt x="8" y="52"/>
                      </a:lnTo>
                      <a:lnTo>
                        <a:pt x="14" y="65"/>
                      </a:lnTo>
                      <a:lnTo>
                        <a:pt x="21" y="78"/>
                      </a:lnTo>
                      <a:lnTo>
                        <a:pt x="28" y="87"/>
                      </a:lnTo>
                      <a:lnTo>
                        <a:pt x="37" y="93"/>
                      </a:lnTo>
                      <a:lnTo>
                        <a:pt x="42" y="94"/>
                      </a:lnTo>
                      <a:lnTo>
                        <a:pt x="44" y="76"/>
                      </a:lnTo>
                      <a:lnTo>
                        <a:pt x="38" y="54"/>
                      </a:lnTo>
                      <a:lnTo>
                        <a:pt x="31" y="32"/>
                      </a:lnTo>
                      <a:lnTo>
                        <a:pt x="22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1" name="Freeform 371"/>
                <p:cNvSpPr>
                  <a:spLocks/>
                </p:cNvSpPr>
                <p:nvPr/>
              </p:nvSpPr>
              <p:spPr bwMode="auto">
                <a:xfrm>
                  <a:off x="2641" y="2722"/>
                  <a:ext cx="6" cy="9"/>
                </a:xfrm>
                <a:custGeom>
                  <a:avLst/>
                  <a:gdLst>
                    <a:gd name="T0" fmla="*/ 0 w 38"/>
                    <a:gd name="T1" fmla="*/ 0 h 54"/>
                    <a:gd name="T2" fmla="*/ 0 w 38"/>
                    <a:gd name="T3" fmla="*/ 0 h 54"/>
                    <a:gd name="T4" fmla="*/ 0 w 38"/>
                    <a:gd name="T5" fmla="*/ 0 h 54"/>
                    <a:gd name="T6" fmla="*/ 0 w 38"/>
                    <a:gd name="T7" fmla="*/ 0 h 54"/>
                    <a:gd name="T8" fmla="*/ 0 w 38"/>
                    <a:gd name="T9" fmla="*/ 0 h 54"/>
                    <a:gd name="T10" fmla="*/ 0 w 38"/>
                    <a:gd name="T11" fmla="*/ 0 h 54"/>
                    <a:gd name="T12" fmla="*/ 0 w 38"/>
                    <a:gd name="T13" fmla="*/ 0 h 54"/>
                    <a:gd name="T14" fmla="*/ 0 w 38"/>
                    <a:gd name="T15" fmla="*/ 0 h 54"/>
                    <a:gd name="T16" fmla="*/ 0 w 38"/>
                    <a:gd name="T17" fmla="*/ 0 h 54"/>
                    <a:gd name="T18" fmla="*/ 0 w 38"/>
                    <a:gd name="T19" fmla="*/ 0 h 54"/>
                    <a:gd name="T20" fmla="*/ 0 w 38"/>
                    <a:gd name="T21" fmla="*/ 0 h 54"/>
                    <a:gd name="T22" fmla="*/ 0 w 38"/>
                    <a:gd name="T23" fmla="*/ 0 h 54"/>
                    <a:gd name="T24" fmla="*/ 0 w 38"/>
                    <a:gd name="T25" fmla="*/ 0 h 54"/>
                    <a:gd name="T26" fmla="*/ 0 w 38"/>
                    <a:gd name="T27" fmla="*/ 0 h 54"/>
                    <a:gd name="T28" fmla="*/ 0 w 38"/>
                    <a:gd name="T29" fmla="*/ 0 h 54"/>
                    <a:gd name="T30" fmla="*/ 0 w 38"/>
                    <a:gd name="T31" fmla="*/ 0 h 54"/>
                    <a:gd name="T32" fmla="*/ 0 w 38"/>
                    <a:gd name="T33" fmla="*/ 0 h 54"/>
                    <a:gd name="T34" fmla="*/ 0 w 38"/>
                    <a:gd name="T35" fmla="*/ 0 h 54"/>
                    <a:gd name="T36" fmla="*/ 0 w 38"/>
                    <a:gd name="T37" fmla="*/ 0 h 54"/>
                    <a:gd name="T38" fmla="*/ 0 w 38"/>
                    <a:gd name="T39" fmla="*/ 0 h 54"/>
                    <a:gd name="T40" fmla="*/ 0 w 38"/>
                    <a:gd name="T41" fmla="*/ 0 h 54"/>
                    <a:gd name="T42" fmla="*/ 0 w 38"/>
                    <a:gd name="T43" fmla="*/ 0 h 54"/>
                    <a:gd name="T44" fmla="*/ 0 w 38"/>
                    <a:gd name="T45" fmla="*/ 0 h 54"/>
                    <a:gd name="T46" fmla="*/ 0 w 38"/>
                    <a:gd name="T47" fmla="*/ 0 h 54"/>
                    <a:gd name="T48" fmla="*/ 0 w 38"/>
                    <a:gd name="T49" fmla="*/ 0 h 5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8" h="54">
                      <a:moveTo>
                        <a:pt x="20" y="7"/>
                      </a:moveTo>
                      <a:lnTo>
                        <a:pt x="20" y="8"/>
                      </a:lnTo>
                      <a:lnTo>
                        <a:pt x="19" y="4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8"/>
                      </a:lnTo>
                      <a:lnTo>
                        <a:pt x="0" y="11"/>
                      </a:lnTo>
                      <a:lnTo>
                        <a:pt x="1" y="17"/>
                      </a:lnTo>
                      <a:lnTo>
                        <a:pt x="4" y="24"/>
                      </a:lnTo>
                      <a:lnTo>
                        <a:pt x="8" y="32"/>
                      </a:lnTo>
                      <a:lnTo>
                        <a:pt x="14" y="39"/>
                      </a:lnTo>
                      <a:lnTo>
                        <a:pt x="20" y="46"/>
                      </a:lnTo>
                      <a:lnTo>
                        <a:pt x="27" y="50"/>
                      </a:lnTo>
                      <a:lnTo>
                        <a:pt x="33" y="54"/>
                      </a:lnTo>
                      <a:lnTo>
                        <a:pt x="38" y="54"/>
                      </a:lnTo>
                      <a:lnTo>
                        <a:pt x="36" y="42"/>
                      </a:lnTo>
                      <a:lnTo>
                        <a:pt x="32" y="29"/>
                      </a:lnTo>
                      <a:lnTo>
                        <a:pt x="25" y="16"/>
                      </a:lnTo>
                      <a:lnTo>
                        <a:pt x="2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2" name="Freeform 372"/>
                <p:cNvSpPr>
                  <a:spLocks/>
                </p:cNvSpPr>
                <p:nvPr/>
              </p:nvSpPr>
              <p:spPr bwMode="auto">
                <a:xfrm>
                  <a:off x="2636" y="2714"/>
                  <a:ext cx="8" cy="6"/>
                </a:xfrm>
                <a:custGeom>
                  <a:avLst/>
                  <a:gdLst>
                    <a:gd name="T0" fmla="*/ 0 w 52"/>
                    <a:gd name="T1" fmla="*/ 0 h 36"/>
                    <a:gd name="T2" fmla="*/ 0 w 52"/>
                    <a:gd name="T3" fmla="*/ 0 h 36"/>
                    <a:gd name="T4" fmla="*/ 0 w 52"/>
                    <a:gd name="T5" fmla="*/ 0 h 36"/>
                    <a:gd name="T6" fmla="*/ 0 w 52"/>
                    <a:gd name="T7" fmla="*/ 0 h 36"/>
                    <a:gd name="T8" fmla="*/ 0 w 52"/>
                    <a:gd name="T9" fmla="*/ 0 h 36"/>
                    <a:gd name="T10" fmla="*/ 0 w 52"/>
                    <a:gd name="T11" fmla="*/ 0 h 36"/>
                    <a:gd name="T12" fmla="*/ 0 w 52"/>
                    <a:gd name="T13" fmla="*/ 0 h 36"/>
                    <a:gd name="T14" fmla="*/ 0 w 52"/>
                    <a:gd name="T15" fmla="*/ 0 h 36"/>
                    <a:gd name="T16" fmla="*/ 0 w 52"/>
                    <a:gd name="T17" fmla="*/ 0 h 36"/>
                    <a:gd name="T18" fmla="*/ 0 w 52"/>
                    <a:gd name="T19" fmla="*/ 0 h 36"/>
                    <a:gd name="T20" fmla="*/ 0 w 52"/>
                    <a:gd name="T21" fmla="*/ 0 h 36"/>
                    <a:gd name="T22" fmla="*/ 0 w 52"/>
                    <a:gd name="T23" fmla="*/ 0 h 36"/>
                    <a:gd name="T24" fmla="*/ 0 w 52"/>
                    <a:gd name="T25" fmla="*/ 0 h 36"/>
                    <a:gd name="T26" fmla="*/ 0 w 52"/>
                    <a:gd name="T27" fmla="*/ 0 h 36"/>
                    <a:gd name="T28" fmla="*/ 0 w 52"/>
                    <a:gd name="T29" fmla="*/ 0 h 36"/>
                    <a:gd name="T30" fmla="*/ 0 w 52"/>
                    <a:gd name="T31" fmla="*/ 0 h 36"/>
                    <a:gd name="T32" fmla="*/ 0 w 52"/>
                    <a:gd name="T33" fmla="*/ 0 h 36"/>
                    <a:gd name="T34" fmla="*/ 0 w 52"/>
                    <a:gd name="T35" fmla="*/ 0 h 36"/>
                    <a:gd name="T36" fmla="*/ 0 w 52"/>
                    <a:gd name="T37" fmla="*/ 0 h 36"/>
                    <a:gd name="T38" fmla="*/ 0 w 52"/>
                    <a:gd name="T39" fmla="*/ 0 h 36"/>
                    <a:gd name="T40" fmla="*/ 0 w 52"/>
                    <a:gd name="T41" fmla="*/ 0 h 36"/>
                    <a:gd name="T42" fmla="*/ 0 w 52"/>
                    <a:gd name="T43" fmla="*/ 0 h 36"/>
                    <a:gd name="T44" fmla="*/ 0 w 52"/>
                    <a:gd name="T45" fmla="*/ 0 h 36"/>
                    <a:gd name="T46" fmla="*/ 0 w 52"/>
                    <a:gd name="T47" fmla="*/ 0 h 36"/>
                    <a:gd name="T48" fmla="*/ 0 w 52"/>
                    <a:gd name="T49" fmla="*/ 0 h 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2" h="36">
                      <a:moveTo>
                        <a:pt x="41" y="27"/>
                      </a:moveTo>
                      <a:lnTo>
                        <a:pt x="46" y="24"/>
                      </a:lnTo>
                      <a:lnTo>
                        <a:pt x="51" y="21"/>
                      </a:lnTo>
                      <a:lnTo>
                        <a:pt x="52" y="16"/>
                      </a:lnTo>
                      <a:lnTo>
                        <a:pt x="52" y="12"/>
                      </a:lnTo>
                      <a:lnTo>
                        <a:pt x="50" y="6"/>
                      </a:lnTo>
                      <a:lnTo>
                        <a:pt x="46" y="2"/>
                      </a:lnTo>
                      <a:lnTo>
                        <a:pt x="41" y="0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1" y="4"/>
                      </a:lnTo>
                      <a:lnTo>
                        <a:pt x="13" y="8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0" y="29"/>
                      </a:lnTo>
                      <a:lnTo>
                        <a:pt x="0" y="31"/>
                      </a:lnTo>
                      <a:lnTo>
                        <a:pt x="4" y="33"/>
                      </a:lnTo>
                      <a:lnTo>
                        <a:pt x="9" y="36"/>
                      </a:lnTo>
                      <a:lnTo>
                        <a:pt x="13" y="36"/>
                      </a:lnTo>
                      <a:lnTo>
                        <a:pt x="18" y="36"/>
                      </a:lnTo>
                      <a:lnTo>
                        <a:pt x="24" y="33"/>
                      </a:lnTo>
                      <a:lnTo>
                        <a:pt x="30" y="32"/>
                      </a:lnTo>
                      <a:lnTo>
                        <a:pt x="36" y="30"/>
                      </a:lnTo>
                      <a:lnTo>
                        <a:pt x="4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3" name="Freeform 373"/>
                <p:cNvSpPr>
                  <a:spLocks/>
                </p:cNvSpPr>
                <p:nvPr/>
              </p:nvSpPr>
              <p:spPr bwMode="auto">
                <a:xfrm>
                  <a:off x="2596" y="2704"/>
                  <a:ext cx="33" cy="39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4" name="Freeform 374"/>
                <p:cNvSpPr>
                  <a:spLocks/>
                </p:cNvSpPr>
                <p:nvPr/>
              </p:nvSpPr>
              <p:spPr bwMode="auto">
                <a:xfrm>
                  <a:off x="2652" y="2704"/>
                  <a:ext cx="22" cy="30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5" name="Freeform 375"/>
                <p:cNvSpPr>
                  <a:spLocks/>
                </p:cNvSpPr>
                <p:nvPr/>
              </p:nvSpPr>
              <p:spPr bwMode="auto">
                <a:xfrm>
                  <a:off x="2575" y="2697"/>
                  <a:ext cx="53" cy="63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6" name="Freeform 376"/>
                <p:cNvSpPr>
                  <a:spLocks/>
                </p:cNvSpPr>
                <p:nvPr/>
              </p:nvSpPr>
              <p:spPr bwMode="auto">
                <a:xfrm>
                  <a:off x="2650" y="2695"/>
                  <a:ext cx="47" cy="42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7" name="Freeform 377"/>
                <p:cNvSpPr>
                  <a:spLocks/>
                </p:cNvSpPr>
                <p:nvPr/>
              </p:nvSpPr>
              <p:spPr bwMode="auto">
                <a:xfrm>
                  <a:off x="2556" y="2718"/>
                  <a:ext cx="19" cy="39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08" name="Freeform 378"/>
                <p:cNvSpPr>
                  <a:spLocks/>
                </p:cNvSpPr>
                <p:nvPr/>
              </p:nvSpPr>
              <p:spPr bwMode="auto">
                <a:xfrm>
                  <a:off x="2689" y="2692"/>
                  <a:ext cx="41" cy="52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58" name="Group 379"/>
              <p:cNvGrpSpPr>
                <a:grpSpLocks/>
              </p:cNvGrpSpPr>
              <p:nvPr/>
            </p:nvGrpSpPr>
            <p:grpSpPr bwMode="auto">
              <a:xfrm>
                <a:off x="382" y="2435"/>
                <a:ext cx="139" cy="238"/>
                <a:chOff x="3796" y="1043"/>
                <a:chExt cx="865" cy="1237"/>
              </a:xfrm>
            </p:grpSpPr>
            <p:sp>
              <p:nvSpPr>
                <p:cNvPr id="22862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3" name="Line 381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4" name="Line 382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5" name="Line 383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6" name="Line 384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7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8" name="Line 386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69" name="Line 387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0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1" name="Line 389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2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3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4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5" name="Line 393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76" name="Line 394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77" name="Group 395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22888" name="Line 396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9" name="Line 39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90" name="Line 39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91" name="Line 39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78" name="Group 400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22884" name="Line 40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5" name="Line 40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6" name="Line 40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7" name="Line 40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79" name="Group 405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22880" name="Line 406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1" name="Line 40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2" name="Line 40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83" name="Line 40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859" name="Text Box 410"/>
              <p:cNvSpPr txBox="1">
                <a:spLocks noChangeArrowheads="1"/>
              </p:cNvSpPr>
              <p:nvPr/>
            </p:nvSpPr>
            <p:spPr bwMode="auto">
              <a:xfrm>
                <a:off x="598" y="2770"/>
                <a:ext cx="342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wired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links</a:t>
                </a:r>
              </a:p>
            </p:txBody>
          </p:sp>
          <p:sp>
            <p:nvSpPr>
              <p:cNvPr id="22860" name="Line 411"/>
              <p:cNvSpPr>
                <a:spLocks noChangeShapeType="1"/>
              </p:cNvSpPr>
              <p:nvPr/>
            </p:nvSpPr>
            <p:spPr bwMode="auto">
              <a:xfrm>
                <a:off x="243" y="2838"/>
                <a:ext cx="2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61" name="Text Box 412"/>
              <p:cNvSpPr txBox="1">
                <a:spLocks noChangeArrowheads="1"/>
              </p:cNvSpPr>
              <p:nvPr/>
            </p:nvSpPr>
            <p:spPr bwMode="auto">
              <a:xfrm>
                <a:off x="617" y="2465"/>
                <a:ext cx="38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access </a:t>
                </a:r>
              </a:p>
              <a:p>
                <a:pPr algn="ctr"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1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points</a:t>
                </a:r>
              </a:p>
            </p:txBody>
          </p:sp>
        </p:grpSp>
        <p:grpSp>
          <p:nvGrpSpPr>
            <p:cNvPr id="22536" name="Group 417"/>
            <p:cNvGrpSpPr>
              <a:grpSpLocks/>
            </p:cNvGrpSpPr>
            <p:nvPr/>
          </p:nvGrpSpPr>
          <p:grpSpPr bwMode="auto">
            <a:xfrm>
              <a:off x="2982" y="618"/>
              <a:ext cx="2674" cy="2828"/>
              <a:chOff x="2689" y="1065"/>
              <a:chExt cx="2674" cy="2828"/>
            </a:xfrm>
          </p:grpSpPr>
          <p:sp>
            <p:nvSpPr>
              <p:cNvPr id="22537" name="Freeform 418"/>
              <p:cNvSpPr>
                <a:spLocks/>
              </p:cNvSpPr>
              <p:nvPr/>
            </p:nvSpPr>
            <p:spPr bwMode="auto">
              <a:xfrm>
                <a:off x="4261" y="2412"/>
                <a:ext cx="828" cy="425"/>
              </a:xfrm>
              <a:custGeom>
                <a:avLst/>
                <a:gdLst>
                  <a:gd name="T0" fmla="*/ 382 w 828"/>
                  <a:gd name="T1" fmla="*/ 30 h 425"/>
                  <a:gd name="T2" fmla="*/ 370 w 828"/>
                  <a:gd name="T3" fmla="*/ 30 h 425"/>
                  <a:gd name="T4" fmla="*/ 126 w 828"/>
                  <a:gd name="T5" fmla="*/ 32 h 425"/>
                  <a:gd name="T6" fmla="*/ 6 w 828"/>
                  <a:gd name="T7" fmla="*/ 126 h 425"/>
                  <a:gd name="T8" fmla="*/ 92 w 828"/>
                  <a:gd name="T9" fmla="*/ 274 h 425"/>
                  <a:gd name="T10" fmla="*/ 292 w 828"/>
                  <a:gd name="T11" fmla="*/ 384 h 425"/>
                  <a:gd name="T12" fmla="*/ 540 w 828"/>
                  <a:gd name="T13" fmla="*/ 416 h 425"/>
                  <a:gd name="T14" fmla="*/ 698 w 828"/>
                  <a:gd name="T15" fmla="*/ 330 h 425"/>
                  <a:gd name="T16" fmla="*/ 776 w 828"/>
                  <a:gd name="T17" fmla="*/ 170 h 425"/>
                  <a:gd name="T18" fmla="*/ 792 w 828"/>
                  <a:gd name="T19" fmla="*/ 22 h 425"/>
                  <a:gd name="T20" fmla="*/ 560 w 828"/>
                  <a:gd name="T21" fmla="*/ 38 h 425"/>
                  <a:gd name="T22" fmla="*/ 382 w 828"/>
                  <a:gd name="T23" fmla="*/ 30 h 4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28" h="425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8" name="Freeform 419"/>
              <p:cNvSpPr>
                <a:spLocks/>
              </p:cNvSpPr>
              <p:nvPr/>
            </p:nvSpPr>
            <p:spPr bwMode="auto">
              <a:xfrm>
                <a:off x="4273" y="1451"/>
                <a:ext cx="1090" cy="658"/>
              </a:xfrm>
              <a:custGeom>
                <a:avLst/>
                <a:gdLst>
                  <a:gd name="T0" fmla="*/ 42311 w 765"/>
                  <a:gd name="T1" fmla="*/ 1065 h 459"/>
                  <a:gd name="T2" fmla="*/ 28673 w 765"/>
                  <a:gd name="T3" fmla="*/ 7513 h 459"/>
                  <a:gd name="T4" fmla="*/ 9592 w 765"/>
                  <a:gd name="T5" fmla="*/ 10770 h 459"/>
                  <a:gd name="T6" fmla="*/ 1371 w 765"/>
                  <a:gd name="T7" fmla="*/ 36333 h 459"/>
                  <a:gd name="T8" fmla="*/ 17940 w 765"/>
                  <a:gd name="T9" fmla="*/ 47924 h 459"/>
                  <a:gd name="T10" fmla="*/ 34487 w 765"/>
                  <a:gd name="T11" fmla="*/ 46050 h 459"/>
                  <a:gd name="T12" fmla="*/ 58210 w 765"/>
                  <a:gd name="T13" fmla="*/ 47924 h 459"/>
                  <a:gd name="T14" fmla="*/ 69657 w 765"/>
                  <a:gd name="T15" fmla="*/ 46893 h 459"/>
                  <a:gd name="T16" fmla="*/ 74979 w 765"/>
                  <a:gd name="T17" fmla="*/ 40152 h 459"/>
                  <a:gd name="T18" fmla="*/ 74848 w 765"/>
                  <a:gd name="T19" fmla="*/ 17078 h 459"/>
                  <a:gd name="T20" fmla="*/ 66057 w 765"/>
                  <a:gd name="T21" fmla="*/ 3656 h 459"/>
                  <a:gd name="T22" fmla="*/ 42311 w 765"/>
                  <a:gd name="T23" fmla="*/ 1065 h 4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765" h="459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Freeform 420"/>
              <p:cNvSpPr>
                <a:spLocks/>
              </p:cNvSpPr>
              <p:nvPr/>
            </p:nvSpPr>
            <p:spPr bwMode="auto">
              <a:xfrm>
                <a:off x="3177" y="1267"/>
                <a:ext cx="1036" cy="675"/>
              </a:xfrm>
              <a:custGeom>
                <a:avLst/>
                <a:gdLst>
                  <a:gd name="T0" fmla="*/ 648 w 1036"/>
                  <a:gd name="T1" fmla="*/ 11 h 675"/>
                  <a:gd name="T2" fmla="*/ 390 w 1036"/>
                  <a:gd name="T3" fmla="*/ 53 h 675"/>
                  <a:gd name="T4" fmla="*/ 206 w 1036"/>
                  <a:gd name="T5" fmla="*/ 129 h 675"/>
                  <a:gd name="T6" fmla="*/ 152 w 1036"/>
                  <a:gd name="T7" fmla="*/ 229 h 675"/>
                  <a:gd name="T8" fmla="*/ 22 w 1036"/>
                  <a:gd name="T9" fmla="*/ 297 h 675"/>
                  <a:gd name="T10" fmla="*/ 18 w 1036"/>
                  <a:gd name="T11" fmla="*/ 459 h 675"/>
                  <a:gd name="T12" fmla="*/ 132 w 1036"/>
                  <a:gd name="T13" fmla="*/ 489 h 675"/>
                  <a:gd name="T14" fmla="*/ 458 w 1036"/>
                  <a:gd name="T15" fmla="*/ 489 h 675"/>
                  <a:gd name="T16" fmla="*/ 598 w 1036"/>
                  <a:gd name="T17" fmla="*/ 555 h 675"/>
                  <a:gd name="T18" fmla="*/ 752 w 1036"/>
                  <a:gd name="T19" fmla="*/ 657 h 675"/>
                  <a:gd name="T20" fmla="*/ 870 w 1036"/>
                  <a:gd name="T21" fmla="*/ 661 h 675"/>
                  <a:gd name="T22" fmla="*/ 952 w 1036"/>
                  <a:gd name="T23" fmla="*/ 603 h 675"/>
                  <a:gd name="T24" fmla="*/ 992 w 1036"/>
                  <a:gd name="T25" fmla="*/ 445 h 675"/>
                  <a:gd name="T26" fmla="*/ 1018 w 1036"/>
                  <a:gd name="T27" fmla="*/ 291 h 675"/>
                  <a:gd name="T28" fmla="*/ 1022 w 1036"/>
                  <a:gd name="T29" fmla="*/ 107 h 675"/>
                  <a:gd name="T30" fmla="*/ 934 w 1036"/>
                  <a:gd name="T31" fmla="*/ 17 h 675"/>
                  <a:gd name="T32" fmla="*/ 776 w 1036"/>
                  <a:gd name="T33" fmla="*/ 3 h 675"/>
                  <a:gd name="T34" fmla="*/ 648 w 1036"/>
                  <a:gd name="T35" fmla="*/ 11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40" name="Group 421"/>
              <p:cNvGrpSpPr>
                <a:grpSpLocks/>
              </p:cNvGrpSpPr>
              <p:nvPr/>
            </p:nvGrpSpPr>
            <p:grpSpPr bwMode="auto">
              <a:xfrm>
                <a:off x="3232" y="2106"/>
                <a:ext cx="919" cy="588"/>
                <a:chOff x="2889" y="1631"/>
                <a:chExt cx="980" cy="744"/>
              </a:xfrm>
            </p:grpSpPr>
            <p:sp>
              <p:nvSpPr>
                <p:cNvPr id="22855" name="Rectangle 422"/>
                <p:cNvSpPr>
                  <a:spLocks noChangeArrowheads="1"/>
                </p:cNvSpPr>
                <p:nvPr/>
              </p:nvSpPr>
              <p:spPr bwMode="auto">
                <a:xfrm>
                  <a:off x="3046" y="1842"/>
                  <a:ext cx="663" cy="533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56" name="AutoShape 423"/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80" cy="25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1" name="Group 424"/>
              <p:cNvGrpSpPr>
                <a:grpSpLocks/>
              </p:cNvGrpSpPr>
              <p:nvPr/>
            </p:nvGrpSpPr>
            <p:grpSpPr bwMode="auto">
              <a:xfrm>
                <a:off x="3674" y="1388"/>
                <a:ext cx="212" cy="335"/>
                <a:chOff x="3796" y="1043"/>
                <a:chExt cx="865" cy="1237"/>
              </a:xfrm>
            </p:grpSpPr>
            <p:sp>
              <p:nvSpPr>
                <p:cNvPr id="22825" name="Line 425"/>
                <p:cNvSpPr>
                  <a:spLocks noChangeShapeType="1"/>
                </p:cNvSpPr>
                <p:nvPr/>
              </p:nvSpPr>
              <p:spPr bwMode="auto">
                <a:xfrm flipH="1">
                  <a:off x="3992" y="1481"/>
                  <a:ext cx="235" cy="7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26" name="Line 426"/>
                <p:cNvSpPr>
                  <a:spLocks noChangeShapeType="1"/>
                </p:cNvSpPr>
                <p:nvPr/>
              </p:nvSpPr>
              <p:spPr bwMode="auto">
                <a:xfrm>
                  <a:off x="4227" y="1481"/>
                  <a:ext cx="236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27" name="Line 427"/>
                <p:cNvSpPr>
                  <a:spLocks noChangeShapeType="1"/>
                </p:cNvSpPr>
                <p:nvPr/>
              </p:nvSpPr>
              <p:spPr bwMode="auto">
                <a:xfrm>
                  <a:off x="3992" y="2201"/>
                  <a:ext cx="235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28" name="Line 428"/>
                <p:cNvSpPr>
                  <a:spLocks noChangeShapeType="1"/>
                </p:cNvSpPr>
                <p:nvPr/>
              </p:nvSpPr>
              <p:spPr bwMode="auto">
                <a:xfrm flipH="1">
                  <a:off x="4227" y="2201"/>
                  <a:ext cx="236" cy="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29" name="Line 429"/>
                <p:cNvSpPr>
                  <a:spLocks noChangeShapeType="1"/>
                </p:cNvSpPr>
                <p:nvPr/>
              </p:nvSpPr>
              <p:spPr bwMode="auto">
                <a:xfrm>
                  <a:off x="4227" y="1497"/>
                  <a:ext cx="0" cy="7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0" name="Line 430"/>
                <p:cNvSpPr>
                  <a:spLocks noChangeShapeType="1"/>
                </p:cNvSpPr>
                <p:nvPr/>
              </p:nvSpPr>
              <p:spPr bwMode="auto">
                <a:xfrm flipV="1">
                  <a:off x="3992" y="2127"/>
                  <a:ext cx="235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1" name="Line 431"/>
                <p:cNvSpPr>
                  <a:spLocks noChangeShapeType="1"/>
                </p:cNvSpPr>
                <p:nvPr/>
              </p:nvSpPr>
              <p:spPr bwMode="auto">
                <a:xfrm flipH="1" flipV="1">
                  <a:off x="4227" y="2127"/>
                  <a:ext cx="236" cy="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2" name="Line 432"/>
                <p:cNvSpPr>
                  <a:spLocks noChangeShapeType="1"/>
                </p:cNvSpPr>
                <p:nvPr/>
              </p:nvSpPr>
              <p:spPr bwMode="auto">
                <a:xfrm>
                  <a:off x="4092" y="1890"/>
                  <a:ext cx="135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3" name="Line 433"/>
                <p:cNvSpPr>
                  <a:spLocks noChangeShapeType="1"/>
                </p:cNvSpPr>
                <p:nvPr/>
              </p:nvSpPr>
              <p:spPr bwMode="auto">
                <a:xfrm flipV="1">
                  <a:off x="4227" y="1890"/>
                  <a:ext cx="143" cy="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4" name="Line 434"/>
                <p:cNvSpPr>
                  <a:spLocks noChangeShapeType="1"/>
                </p:cNvSpPr>
                <p:nvPr/>
              </p:nvSpPr>
              <p:spPr bwMode="auto">
                <a:xfrm>
                  <a:off x="4047" y="1996"/>
                  <a:ext cx="175" cy="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5" name="Line 435"/>
                <p:cNvSpPr>
                  <a:spLocks noChangeShapeType="1"/>
                </p:cNvSpPr>
                <p:nvPr/>
              </p:nvSpPr>
              <p:spPr bwMode="auto">
                <a:xfrm flipV="1">
                  <a:off x="4227" y="2012"/>
                  <a:ext cx="176" cy="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6" name="Line 436"/>
                <p:cNvSpPr>
                  <a:spLocks noChangeShapeType="1"/>
                </p:cNvSpPr>
                <p:nvPr/>
              </p:nvSpPr>
              <p:spPr bwMode="auto">
                <a:xfrm flipV="1">
                  <a:off x="4227" y="1782"/>
                  <a:ext cx="90" cy="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7" name="Line 437"/>
                <p:cNvSpPr>
                  <a:spLocks noChangeShapeType="1"/>
                </p:cNvSpPr>
                <p:nvPr/>
              </p:nvSpPr>
              <p:spPr bwMode="auto">
                <a:xfrm flipV="1">
                  <a:off x="4227" y="1632"/>
                  <a:ext cx="57" cy="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8" name="Line 438"/>
                <p:cNvSpPr>
                  <a:spLocks noChangeShapeType="1"/>
                </p:cNvSpPr>
                <p:nvPr/>
              </p:nvSpPr>
              <p:spPr bwMode="auto">
                <a:xfrm>
                  <a:off x="4126" y="1772"/>
                  <a:ext cx="109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39" name="Line 439"/>
                <p:cNvSpPr>
                  <a:spLocks noChangeShapeType="1"/>
                </p:cNvSpPr>
                <p:nvPr/>
              </p:nvSpPr>
              <p:spPr bwMode="auto">
                <a:xfrm>
                  <a:off x="4175" y="1625"/>
                  <a:ext cx="63" cy="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22840" name="Group 440"/>
                <p:cNvGrpSpPr>
                  <a:grpSpLocks/>
                </p:cNvGrpSpPr>
                <p:nvPr/>
              </p:nvGrpSpPr>
              <p:grpSpPr bwMode="auto">
                <a:xfrm>
                  <a:off x="4269" y="1415"/>
                  <a:ext cx="392" cy="137"/>
                  <a:chOff x="4227" y="1360"/>
                  <a:chExt cx="863" cy="270"/>
                </a:xfrm>
              </p:grpSpPr>
              <p:sp>
                <p:nvSpPr>
                  <p:cNvPr id="22851" name="Line 44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52" name="Line 44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53" name="Line 44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54" name="Line 44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41" name="Group 445"/>
                <p:cNvGrpSpPr>
                  <a:grpSpLocks/>
                </p:cNvGrpSpPr>
                <p:nvPr/>
              </p:nvGrpSpPr>
              <p:grpSpPr bwMode="auto">
                <a:xfrm rot="5700496">
                  <a:off x="4053" y="1170"/>
                  <a:ext cx="392" cy="137"/>
                  <a:chOff x="4227" y="1360"/>
                  <a:chExt cx="863" cy="270"/>
                </a:xfrm>
              </p:grpSpPr>
              <p:sp>
                <p:nvSpPr>
                  <p:cNvPr id="22847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48" name="Line 447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49" name="Line 448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50" name="Line 449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42" name="Group 450"/>
                <p:cNvGrpSpPr>
                  <a:grpSpLocks/>
                </p:cNvGrpSpPr>
                <p:nvPr/>
              </p:nvGrpSpPr>
              <p:grpSpPr bwMode="auto">
                <a:xfrm rot="10800000">
                  <a:off x="3796" y="1402"/>
                  <a:ext cx="392" cy="137"/>
                  <a:chOff x="4227" y="1360"/>
                  <a:chExt cx="863" cy="270"/>
                </a:xfrm>
              </p:grpSpPr>
              <p:sp>
                <p:nvSpPr>
                  <p:cNvPr id="22843" name="Line 451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04"/>
                    <a:ext cx="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44" name="Line 452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464" y="1205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45" name="Line 453"/>
                  <p:cNvSpPr>
                    <a:spLocks noChangeShapeType="1"/>
                  </p:cNvSpPr>
                  <p:nvPr/>
                </p:nvSpPr>
                <p:spPr bwMode="auto">
                  <a:xfrm rot="6361956">
                    <a:off x="4602" y="1393"/>
                    <a:ext cx="189" cy="20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46" name="Line 454"/>
                  <p:cNvSpPr>
                    <a:spLocks noChangeShapeType="1"/>
                  </p:cNvSpPr>
                  <p:nvPr/>
                </p:nvSpPr>
                <p:spPr bwMode="auto">
                  <a:xfrm rot="6361956" flipH="1" flipV="1">
                    <a:off x="4745" y="1286"/>
                    <a:ext cx="189" cy="50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2" name="Group 455"/>
              <p:cNvGrpSpPr>
                <a:grpSpLocks/>
              </p:cNvGrpSpPr>
              <p:nvPr/>
            </p:nvGrpSpPr>
            <p:grpSpPr bwMode="auto">
              <a:xfrm>
                <a:off x="3223" y="1598"/>
                <a:ext cx="436" cy="114"/>
                <a:chOff x="3072" y="739"/>
                <a:chExt cx="652" cy="146"/>
              </a:xfrm>
            </p:grpSpPr>
            <p:pic>
              <p:nvPicPr>
                <p:cNvPr id="22822" name="Picture 456" descr="lgv_fqmg[1]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237" y="739"/>
                  <a:ext cx="487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823" name="Line 457"/>
                <p:cNvSpPr>
                  <a:spLocks noChangeShapeType="1"/>
                </p:cNvSpPr>
                <p:nvPr/>
              </p:nvSpPr>
              <p:spPr bwMode="auto">
                <a:xfrm flipH="1">
                  <a:off x="3104" y="784"/>
                  <a:ext cx="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24" name="Line 458"/>
                <p:cNvSpPr>
                  <a:spLocks noChangeShapeType="1"/>
                </p:cNvSpPr>
                <p:nvPr/>
              </p:nvSpPr>
              <p:spPr bwMode="auto">
                <a:xfrm flipH="1">
                  <a:off x="3072" y="76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2543" name="Picture 459" descr="imgyjavg[1]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9" y="1417"/>
                <a:ext cx="232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544" name="Group 460"/>
              <p:cNvGrpSpPr>
                <a:grpSpLocks/>
              </p:cNvGrpSpPr>
              <p:nvPr/>
            </p:nvGrpSpPr>
            <p:grpSpPr bwMode="auto">
              <a:xfrm>
                <a:off x="3880" y="1303"/>
                <a:ext cx="256" cy="269"/>
                <a:chOff x="2870" y="1518"/>
                <a:chExt cx="292" cy="320"/>
              </a:xfrm>
            </p:grpSpPr>
            <p:graphicFrame>
              <p:nvGraphicFramePr>
                <p:cNvPr id="22820" name="Object 461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01" name="Clip" r:id="rId12" imgW="826829" imgH="840406" progId="MS_ClipArt_Gallery.2">
                        <p:embed/>
                      </p:oleObj>
                    </mc:Choice>
                    <mc:Fallback>
                      <p:oleObj name="Clip" r:id="rId12" imgW="826829" imgH="840406" progId="MS_ClipArt_Gallery.2">
                        <p:embed/>
                        <p:pic>
                          <p:nvPicPr>
                            <p:cNvPr id="0" name="Object 4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821" name="Object 462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02" name="Clip" r:id="rId13" imgW="1268295" imgH="1199426" progId="MS_ClipArt_Gallery.2">
                        <p:embed/>
                      </p:oleObj>
                    </mc:Choice>
                    <mc:Fallback>
                      <p:oleObj name="Clip" r:id="rId13" imgW="1268295" imgH="1199426" progId="MS_ClipArt_Gallery.2">
                        <p:embed/>
                        <p:pic>
                          <p:nvPicPr>
                            <p:cNvPr id="0" name="Object 4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45" name="Group 463"/>
              <p:cNvGrpSpPr>
                <a:grpSpLocks/>
              </p:cNvGrpSpPr>
              <p:nvPr/>
            </p:nvGrpSpPr>
            <p:grpSpPr bwMode="auto">
              <a:xfrm>
                <a:off x="4338" y="2487"/>
                <a:ext cx="228" cy="108"/>
                <a:chOff x="3600" y="219"/>
                <a:chExt cx="360" cy="175"/>
              </a:xfrm>
            </p:grpSpPr>
            <p:sp>
              <p:nvSpPr>
                <p:cNvPr id="22807" name="Oval 464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8" name="Line 465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809" name="Line 466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810" name="Rectangle 467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1" name="Oval 468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812" name="Group 469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817" name="Line 4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18" name="Line 4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19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13" name="Group 473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814" name="Line 4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15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16" name="Line 47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6" name="Group 477"/>
              <p:cNvGrpSpPr>
                <a:grpSpLocks/>
              </p:cNvGrpSpPr>
              <p:nvPr/>
            </p:nvGrpSpPr>
            <p:grpSpPr bwMode="auto">
              <a:xfrm>
                <a:off x="4562" y="2663"/>
                <a:ext cx="228" cy="108"/>
                <a:chOff x="3600" y="219"/>
                <a:chExt cx="360" cy="175"/>
              </a:xfrm>
            </p:grpSpPr>
            <p:sp>
              <p:nvSpPr>
                <p:cNvPr id="22794" name="Oval 478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5" name="Line 479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96" name="Line 480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97" name="Rectangle 481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98" name="Oval 482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99" name="Group 483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804" name="Line 4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05" name="Line 48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06" name="Line 48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800" name="Group 487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801" name="Line 4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02" name="Line 48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03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7" name="Group 491"/>
              <p:cNvGrpSpPr>
                <a:grpSpLocks/>
              </p:cNvGrpSpPr>
              <p:nvPr/>
            </p:nvGrpSpPr>
            <p:grpSpPr bwMode="auto">
              <a:xfrm>
                <a:off x="4738" y="2495"/>
                <a:ext cx="228" cy="108"/>
                <a:chOff x="3600" y="219"/>
                <a:chExt cx="360" cy="175"/>
              </a:xfrm>
            </p:grpSpPr>
            <p:sp>
              <p:nvSpPr>
                <p:cNvPr id="22781" name="Oval 492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82" name="Line 493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83" name="Line 494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84" name="Rectangle 495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85" name="Oval 496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86" name="Group 497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91" name="Line 4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92" name="Line 49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93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87" name="Group 501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88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89" name="Line 50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90" name="Line 50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8" name="Group 505"/>
              <p:cNvGrpSpPr>
                <a:grpSpLocks/>
              </p:cNvGrpSpPr>
              <p:nvPr/>
            </p:nvGrpSpPr>
            <p:grpSpPr bwMode="auto">
              <a:xfrm>
                <a:off x="4401" y="1766"/>
                <a:ext cx="221" cy="101"/>
                <a:chOff x="3600" y="219"/>
                <a:chExt cx="360" cy="175"/>
              </a:xfrm>
            </p:grpSpPr>
            <p:sp>
              <p:nvSpPr>
                <p:cNvPr id="22768" name="Oval 506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9" name="Line 507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70" name="Line 508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71" name="Rectangle 509"/>
                <p:cNvSpPr>
                  <a:spLocks noChangeArrowheads="1"/>
                </p:cNvSpPr>
                <p:nvPr/>
              </p:nvSpPr>
              <p:spPr bwMode="auto">
                <a:xfrm>
                  <a:off x="3603" y="288"/>
                  <a:ext cx="353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2" name="Oval 510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73" name="Group 511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78" name="Line 5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79" name="Line 51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80" name="Line 51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74" name="Group 515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75" name="Line 5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76" name="Line 51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77" name="Line 51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49" name="Group 519"/>
              <p:cNvGrpSpPr>
                <a:grpSpLocks/>
              </p:cNvGrpSpPr>
              <p:nvPr/>
            </p:nvGrpSpPr>
            <p:grpSpPr bwMode="auto">
              <a:xfrm>
                <a:off x="4400" y="1927"/>
                <a:ext cx="228" cy="108"/>
                <a:chOff x="3600" y="219"/>
                <a:chExt cx="360" cy="175"/>
              </a:xfrm>
            </p:grpSpPr>
            <p:sp>
              <p:nvSpPr>
                <p:cNvPr id="22755" name="Oval 520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56" name="Line 521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57" name="Line 522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58" name="Rectangle 523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59" name="Oval 524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60" name="Group 525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65" name="Line 5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66" name="Line 52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67" name="Line 52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61" name="Group 529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62" name="Line 5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63" name="Line 53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64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50" name="Group 533"/>
              <p:cNvGrpSpPr>
                <a:grpSpLocks/>
              </p:cNvGrpSpPr>
              <p:nvPr/>
            </p:nvGrpSpPr>
            <p:grpSpPr bwMode="auto">
              <a:xfrm>
                <a:off x="4700" y="1706"/>
                <a:ext cx="210" cy="97"/>
                <a:chOff x="3600" y="219"/>
                <a:chExt cx="360" cy="175"/>
              </a:xfrm>
            </p:grpSpPr>
            <p:sp>
              <p:nvSpPr>
                <p:cNvPr id="22742" name="Oval 534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43" name="Line 535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4" name="Line 536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5" name="Rectangle 537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3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46" name="Oval 538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47" name="Group 539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52" name="Line 5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53" name="Line 54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54" name="Line 54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48" name="Group 543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49" name="Line 5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50" name="Line 54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51" name="Line 54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51" name="Group 547"/>
              <p:cNvGrpSpPr>
                <a:grpSpLocks/>
              </p:cNvGrpSpPr>
              <p:nvPr/>
            </p:nvGrpSpPr>
            <p:grpSpPr bwMode="auto">
              <a:xfrm>
                <a:off x="4754" y="1927"/>
                <a:ext cx="228" cy="108"/>
                <a:chOff x="3600" y="219"/>
                <a:chExt cx="360" cy="175"/>
              </a:xfrm>
            </p:grpSpPr>
            <p:sp>
              <p:nvSpPr>
                <p:cNvPr id="22729" name="Oval 548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30" name="Line 549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1" name="Line 550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32" name="Rectangle 551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33" name="Oval 552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34" name="Group 553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39" name="Line 5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0" name="Line 555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1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35" name="Group 557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36" name="Line 5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37" name="Line 55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38" name="Line 56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52" name="Group 561"/>
              <p:cNvGrpSpPr>
                <a:grpSpLocks/>
              </p:cNvGrpSpPr>
              <p:nvPr/>
            </p:nvGrpSpPr>
            <p:grpSpPr bwMode="auto">
              <a:xfrm>
                <a:off x="3866" y="1763"/>
                <a:ext cx="220" cy="100"/>
                <a:chOff x="3600" y="219"/>
                <a:chExt cx="360" cy="175"/>
              </a:xfrm>
            </p:grpSpPr>
            <p:sp>
              <p:nvSpPr>
                <p:cNvPr id="22716" name="Oval 562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17" name="Line 563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18" name="Line 564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19" name="Rectangle 565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3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20" name="Oval 566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21" name="Group 567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26" name="Line 5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7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8" name="Line 57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22" name="Group 571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23" name="Line 5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4" name="Line 57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25" name="Line 57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53" name="Group 575"/>
              <p:cNvGrpSpPr>
                <a:grpSpLocks/>
              </p:cNvGrpSpPr>
              <p:nvPr/>
            </p:nvGrpSpPr>
            <p:grpSpPr bwMode="auto">
              <a:xfrm>
                <a:off x="3673" y="2487"/>
                <a:ext cx="220" cy="100"/>
                <a:chOff x="3600" y="219"/>
                <a:chExt cx="360" cy="175"/>
              </a:xfrm>
            </p:grpSpPr>
            <p:sp>
              <p:nvSpPr>
                <p:cNvPr id="22703" name="Oval 576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04" name="Line 577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05" name="Line 578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06" name="Rectangle 579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3" cy="6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07" name="Oval 580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708" name="Group 581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713" name="Line 5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4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5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09" name="Group 585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710" name="Line 5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1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12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54" name="Line 589"/>
              <p:cNvSpPr>
                <a:spLocks noChangeShapeType="1"/>
              </p:cNvSpPr>
              <p:nvPr/>
            </p:nvSpPr>
            <p:spPr bwMode="auto">
              <a:xfrm flipV="1">
                <a:off x="4430" y="2757"/>
                <a:ext cx="143" cy="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Line 590"/>
              <p:cNvSpPr>
                <a:spLocks noChangeShapeType="1"/>
              </p:cNvSpPr>
              <p:nvPr/>
            </p:nvSpPr>
            <p:spPr bwMode="auto">
              <a:xfrm>
                <a:off x="4508" y="2592"/>
                <a:ext cx="103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6" name="Line 591"/>
              <p:cNvSpPr>
                <a:spLocks noChangeShapeType="1"/>
              </p:cNvSpPr>
              <p:nvPr/>
            </p:nvSpPr>
            <p:spPr bwMode="auto">
              <a:xfrm>
                <a:off x="4569" y="2542"/>
                <a:ext cx="1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Line 592"/>
              <p:cNvSpPr>
                <a:spLocks noChangeShapeType="1"/>
              </p:cNvSpPr>
              <p:nvPr/>
            </p:nvSpPr>
            <p:spPr bwMode="auto">
              <a:xfrm flipV="1">
                <a:off x="4718" y="2596"/>
                <a:ext cx="85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593"/>
              <p:cNvSpPr>
                <a:spLocks noChangeShapeType="1"/>
              </p:cNvSpPr>
              <p:nvPr/>
            </p:nvSpPr>
            <p:spPr bwMode="auto">
              <a:xfrm>
                <a:off x="3898" y="2546"/>
                <a:ext cx="4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59" name="Group 594"/>
              <p:cNvGrpSpPr>
                <a:grpSpLocks/>
              </p:cNvGrpSpPr>
              <p:nvPr/>
            </p:nvGrpSpPr>
            <p:grpSpPr bwMode="auto">
              <a:xfrm>
                <a:off x="3424" y="2213"/>
                <a:ext cx="209" cy="224"/>
                <a:chOff x="2870" y="1518"/>
                <a:chExt cx="292" cy="320"/>
              </a:xfrm>
            </p:grpSpPr>
            <p:graphicFrame>
              <p:nvGraphicFramePr>
                <p:cNvPr id="22701" name="Object 595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03" name="Clip" r:id="rId14" imgW="826829" imgH="840406" progId="MS_ClipArt_Gallery.2">
                        <p:embed/>
                      </p:oleObj>
                    </mc:Choice>
                    <mc:Fallback>
                      <p:oleObj name="Clip" r:id="rId14" imgW="826829" imgH="840406" progId="MS_ClipArt_Gallery.2">
                        <p:embed/>
                        <p:pic>
                          <p:nvPicPr>
                            <p:cNvPr id="0" name="Object 5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702" name="Object 596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04" name="Clip" r:id="rId15" imgW="1268295" imgH="1199426" progId="MS_ClipArt_Gallery.2">
                        <p:embed/>
                      </p:oleObj>
                    </mc:Choice>
                    <mc:Fallback>
                      <p:oleObj name="Clip" r:id="rId15" imgW="1268295" imgH="1199426" progId="MS_ClipArt_Gallery.2">
                        <p:embed/>
                        <p:pic>
                          <p:nvPicPr>
                            <p:cNvPr id="0" name="Object 5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60" name="Group 597"/>
              <p:cNvGrpSpPr>
                <a:grpSpLocks/>
              </p:cNvGrpSpPr>
              <p:nvPr/>
            </p:nvGrpSpPr>
            <p:grpSpPr bwMode="auto">
              <a:xfrm>
                <a:off x="3452" y="2445"/>
                <a:ext cx="139" cy="194"/>
                <a:chOff x="2556" y="2689"/>
                <a:chExt cx="183" cy="255"/>
              </a:xfrm>
            </p:grpSpPr>
            <p:pic>
              <p:nvPicPr>
                <p:cNvPr id="22684" name="Picture 598" descr="31u_bnrz[1]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2770"/>
                  <a:ext cx="12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685" name="Freeform 599"/>
                <p:cNvSpPr>
                  <a:spLocks/>
                </p:cNvSpPr>
                <p:nvPr/>
              </p:nvSpPr>
              <p:spPr bwMode="auto">
                <a:xfrm>
                  <a:off x="2605" y="2702"/>
                  <a:ext cx="33" cy="39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6" name="Freeform 600"/>
                <p:cNvSpPr>
                  <a:spLocks/>
                </p:cNvSpPr>
                <p:nvPr/>
              </p:nvSpPr>
              <p:spPr bwMode="auto">
                <a:xfrm>
                  <a:off x="2661" y="2701"/>
                  <a:ext cx="22" cy="30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7" name="Freeform 601"/>
                <p:cNvSpPr>
                  <a:spLocks/>
                </p:cNvSpPr>
                <p:nvPr/>
              </p:nvSpPr>
              <p:spPr bwMode="auto">
                <a:xfrm>
                  <a:off x="2584" y="2694"/>
                  <a:ext cx="54" cy="63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8" name="Freeform 602"/>
                <p:cNvSpPr>
                  <a:spLocks/>
                </p:cNvSpPr>
                <p:nvPr/>
              </p:nvSpPr>
              <p:spPr bwMode="auto">
                <a:xfrm>
                  <a:off x="2660" y="2692"/>
                  <a:ext cx="47" cy="42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89" name="Freeform 603"/>
                <p:cNvSpPr>
                  <a:spLocks/>
                </p:cNvSpPr>
                <p:nvPr/>
              </p:nvSpPr>
              <p:spPr bwMode="auto">
                <a:xfrm>
                  <a:off x="2564" y="2712"/>
                  <a:ext cx="19" cy="39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0" name="Freeform 604"/>
                <p:cNvSpPr>
                  <a:spLocks/>
                </p:cNvSpPr>
                <p:nvPr/>
              </p:nvSpPr>
              <p:spPr bwMode="auto">
                <a:xfrm>
                  <a:off x="2698" y="2689"/>
                  <a:ext cx="41" cy="52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1" name="Freeform 605"/>
                <p:cNvSpPr>
                  <a:spLocks/>
                </p:cNvSpPr>
                <p:nvPr/>
              </p:nvSpPr>
              <p:spPr bwMode="auto">
                <a:xfrm>
                  <a:off x="2653" y="2750"/>
                  <a:ext cx="14" cy="31"/>
                </a:xfrm>
                <a:custGeom>
                  <a:avLst/>
                  <a:gdLst>
                    <a:gd name="T0" fmla="*/ 0 w 83"/>
                    <a:gd name="T1" fmla="*/ 0 h 187"/>
                    <a:gd name="T2" fmla="*/ 0 w 83"/>
                    <a:gd name="T3" fmla="*/ 0 h 187"/>
                    <a:gd name="T4" fmla="*/ 0 w 83"/>
                    <a:gd name="T5" fmla="*/ 0 h 187"/>
                    <a:gd name="T6" fmla="*/ 0 w 83"/>
                    <a:gd name="T7" fmla="*/ 0 h 187"/>
                    <a:gd name="T8" fmla="*/ 0 w 83"/>
                    <a:gd name="T9" fmla="*/ 0 h 187"/>
                    <a:gd name="T10" fmla="*/ 0 w 83"/>
                    <a:gd name="T11" fmla="*/ 0 h 187"/>
                    <a:gd name="T12" fmla="*/ 0 w 83"/>
                    <a:gd name="T13" fmla="*/ 0 h 187"/>
                    <a:gd name="T14" fmla="*/ 0 w 83"/>
                    <a:gd name="T15" fmla="*/ 0 h 187"/>
                    <a:gd name="T16" fmla="*/ 0 w 83"/>
                    <a:gd name="T17" fmla="*/ 0 h 187"/>
                    <a:gd name="T18" fmla="*/ 0 w 83"/>
                    <a:gd name="T19" fmla="*/ 0 h 187"/>
                    <a:gd name="T20" fmla="*/ 0 w 83"/>
                    <a:gd name="T21" fmla="*/ 0 h 187"/>
                    <a:gd name="T22" fmla="*/ 0 w 83"/>
                    <a:gd name="T23" fmla="*/ 0 h 187"/>
                    <a:gd name="T24" fmla="*/ 0 w 83"/>
                    <a:gd name="T25" fmla="*/ 0 h 187"/>
                    <a:gd name="T26" fmla="*/ 0 w 83"/>
                    <a:gd name="T27" fmla="*/ 0 h 187"/>
                    <a:gd name="T28" fmla="*/ 0 w 83"/>
                    <a:gd name="T29" fmla="*/ 0 h 187"/>
                    <a:gd name="T30" fmla="*/ 0 w 83"/>
                    <a:gd name="T31" fmla="*/ 0 h 187"/>
                    <a:gd name="T32" fmla="*/ 0 w 83"/>
                    <a:gd name="T33" fmla="*/ 0 h 187"/>
                    <a:gd name="T34" fmla="*/ 0 w 83"/>
                    <a:gd name="T35" fmla="*/ 0 h 187"/>
                    <a:gd name="T36" fmla="*/ 0 w 83"/>
                    <a:gd name="T37" fmla="*/ 0 h 187"/>
                    <a:gd name="T38" fmla="*/ 0 w 83"/>
                    <a:gd name="T39" fmla="*/ 0 h 187"/>
                    <a:gd name="T40" fmla="*/ 0 w 83"/>
                    <a:gd name="T41" fmla="*/ 0 h 187"/>
                    <a:gd name="T42" fmla="*/ 0 w 83"/>
                    <a:gd name="T43" fmla="*/ 0 h 187"/>
                    <a:gd name="T44" fmla="*/ 0 w 83"/>
                    <a:gd name="T45" fmla="*/ 0 h 187"/>
                    <a:gd name="T46" fmla="*/ 0 w 83"/>
                    <a:gd name="T47" fmla="*/ 0 h 187"/>
                    <a:gd name="T48" fmla="*/ 0 w 83"/>
                    <a:gd name="T49" fmla="*/ 0 h 18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83" h="187">
                      <a:moveTo>
                        <a:pt x="31" y="14"/>
                      </a:moveTo>
                      <a:lnTo>
                        <a:pt x="29" y="8"/>
                      </a:lnTo>
                      <a:lnTo>
                        <a:pt x="25" y="3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3" y="5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5" y="42"/>
                      </a:lnTo>
                      <a:lnTo>
                        <a:pt x="15" y="71"/>
                      </a:lnTo>
                      <a:lnTo>
                        <a:pt x="27" y="100"/>
                      </a:lnTo>
                      <a:lnTo>
                        <a:pt x="41" y="127"/>
                      </a:lnTo>
                      <a:lnTo>
                        <a:pt x="55" y="151"/>
                      </a:lnTo>
                      <a:lnTo>
                        <a:pt x="68" y="171"/>
                      </a:lnTo>
                      <a:lnTo>
                        <a:pt x="77" y="184"/>
                      </a:lnTo>
                      <a:lnTo>
                        <a:pt x="83" y="187"/>
                      </a:lnTo>
                      <a:lnTo>
                        <a:pt x="80" y="174"/>
                      </a:lnTo>
                      <a:lnTo>
                        <a:pt x="75" y="158"/>
                      </a:lnTo>
                      <a:lnTo>
                        <a:pt x="68" y="138"/>
                      </a:lnTo>
                      <a:lnTo>
                        <a:pt x="59" y="113"/>
                      </a:lnTo>
                      <a:lnTo>
                        <a:pt x="51" y="88"/>
                      </a:lnTo>
                      <a:lnTo>
                        <a:pt x="43" y="63"/>
                      </a:lnTo>
                      <a:lnTo>
                        <a:pt x="36" y="38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2" name="Freeform 606"/>
                <p:cNvSpPr>
                  <a:spLocks/>
                </p:cNvSpPr>
                <p:nvPr/>
              </p:nvSpPr>
              <p:spPr bwMode="auto">
                <a:xfrm>
                  <a:off x="2647" y="2733"/>
                  <a:ext cx="7" cy="16"/>
                </a:xfrm>
                <a:custGeom>
                  <a:avLst/>
                  <a:gdLst>
                    <a:gd name="T0" fmla="*/ 0 w 44"/>
                    <a:gd name="T1" fmla="*/ 0 h 94"/>
                    <a:gd name="T2" fmla="*/ 0 w 44"/>
                    <a:gd name="T3" fmla="*/ 0 h 94"/>
                    <a:gd name="T4" fmla="*/ 0 w 44"/>
                    <a:gd name="T5" fmla="*/ 0 h 94"/>
                    <a:gd name="T6" fmla="*/ 0 w 44"/>
                    <a:gd name="T7" fmla="*/ 0 h 94"/>
                    <a:gd name="T8" fmla="*/ 0 w 44"/>
                    <a:gd name="T9" fmla="*/ 0 h 94"/>
                    <a:gd name="T10" fmla="*/ 0 w 44"/>
                    <a:gd name="T11" fmla="*/ 0 h 94"/>
                    <a:gd name="T12" fmla="*/ 0 w 44"/>
                    <a:gd name="T13" fmla="*/ 0 h 94"/>
                    <a:gd name="T14" fmla="*/ 0 w 44"/>
                    <a:gd name="T15" fmla="*/ 0 h 94"/>
                    <a:gd name="T16" fmla="*/ 0 w 44"/>
                    <a:gd name="T17" fmla="*/ 0 h 94"/>
                    <a:gd name="T18" fmla="*/ 0 w 44"/>
                    <a:gd name="T19" fmla="*/ 0 h 94"/>
                    <a:gd name="T20" fmla="*/ 0 w 44"/>
                    <a:gd name="T21" fmla="*/ 0 h 94"/>
                    <a:gd name="T22" fmla="*/ 0 w 44"/>
                    <a:gd name="T23" fmla="*/ 0 h 94"/>
                    <a:gd name="T24" fmla="*/ 0 w 44"/>
                    <a:gd name="T25" fmla="*/ 0 h 94"/>
                    <a:gd name="T26" fmla="*/ 0 w 44"/>
                    <a:gd name="T27" fmla="*/ 0 h 94"/>
                    <a:gd name="T28" fmla="*/ 0 w 44"/>
                    <a:gd name="T29" fmla="*/ 0 h 94"/>
                    <a:gd name="T30" fmla="*/ 0 w 44"/>
                    <a:gd name="T31" fmla="*/ 0 h 94"/>
                    <a:gd name="T32" fmla="*/ 0 w 44"/>
                    <a:gd name="T33" fmla="*/ 0 h 94"/>
                    <a:gd name="T34" fmla="*/ 0 w 44"/>
                    <a:gd name="T35" fmla="*/ 0 h 94"/>
                    <a:gd name="T36" fmla="*/ 0 w 44"/>
                    <a:gd name="T37" fmla="*/ 0 h 94"/>
                    <a:gd name="T38" fmla="*/ 0 w 44"/>
                    <a:gd name="T39" fmla="*/ 0 h 94"/>
                    <a:gd name="T40" fmla="*/ 0 w 44"/>
                    <a:gd name="T41" fmla="*/ 0 h 9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94">
                      <a:moveTo>
                        <a:pt x="22" y="10"/>
                      </a:moveTo>
                      <a:lnTo>
                        <a:pt x="21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24"/>
                      </a:lnTo>
                      <a:lnTo>
                        <a:pt x="4" y="38"/>
                      </a:lnTo>
                      <a:lnTo>
                        <a:pt x="8" y="52"/>
                      </a:lnTo>
                      <a:lnTo>
                        <a:pt x="14" y="65"/>
                      </a:lnTo>
                      <a:lnTo>
                        <a:pt x="21" y="78"/>
                      </a:lnTo>
                      <a:lnTo>
                        <a:pt x="28" y="87"/>
                      </a:lnTo>
                      <a:lnTo>
                        <a:pt x="37" y="93"/>
                      </a:lnTo>
                      <a:lnTo>
                        <a:pt x="42" y="94"/>
                      </a:lnTo>
                      <a:lnTo>
                        <a:pt x="44" y="76"/>
                      </a:lnTo>
                      <a:lnTo>
                        <a:pt x="38" y="54"/>
                      </a:lnTo>
                      <a:lnTo>
                        <a:pt x="31" y="32"/>
                      </a:lnTo>
                      <a:lnTo>
                        <a:pt x="22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3" name="Freeform 607"/>
                <p:cNvSpPr>
                  <a:spLocks/>
                </p:cNvSpPr>
                <p:nvPr/>
              </p:nvSpPr>
              <p:spPr bwMode="auto">
                <a:xfrm>
                  <a:off x="2641" y="2722"/>
                  <a:ext cx="6" cy="9"/>
                </a:xfrm>
                <a:custGeom>
                  <a:avLst/>
                  <a:gdLst>
                    <a:gd name="T0" fmla="*/ 0 w 38"/>
                    <a:gd name="T1" fmla="*/ 0 h 54"/>
                    <a:gd name="T2" fmla="*/ 0 w 38"/>
                    <a:gd name="T3" fmla="*/ 0 h 54"/>
                    <a:gd name="T4" fmla="*/ 0 w 38"/>
                    <a:gd name="T5" fmla="*/ 0 h 54"/>
                    <a:gd name="T6" fmla="*/ 0 w 38"/>
                    <a:gd name="T7" fmla="*/ 0 h 54"/>
                    <a:gd name="T8" fmla="*/ 0 w 38"/>
                    <a:gd name="T9" fmla="*/ 0 h 54"/>
                    <a:gd name="T10" fmla="*/ 0 w 38"/>
                    <a:gd name="T11" fmla="*/ 0 h 54"/>
                    <a:gd name="T12" fmla="*/ 0 w 38"/>
                    <a:gd name="T13" fmla="*/ 0 h 54"/>
                    <a:gd name="T14" fmla="*/ 0 w 38"/>
                    <a:gd name="T15" fmla="*/ 0 h 54"/>
                    <a:gd name="T16" fmla="*/ 0 w 38"/>
                    <a:gd name="T17" fmla="*/ 0 h 54"/>
                    <a:gd name="T18" fmla="*/ 0 w 38"/>
                    <a:gd name="T19" fmla="*/ 0 h 54"/>
                    <a:gd name="T20" fmla="*/ 0 w 38"/>
                    <a:gd name="T21" fmla="*/ 0 h 54"/>
                    <a:gd name="T22" fmla="*/ 0 w 38"/>
                    <a:gd name="T23" fmla="*/ 0 h 54"/>
                    <a:gd name="T24" fmla="*/ 0 w 38"/>
                    <a:gd name="T25" fmla="*/ 0 h 54"/>
                    <a:gd name="T26" fmla="*/ 0 w 38"/>
                    <a:gd name="T27" fmla="*/ 0 h 54"/>
                    <a:gd name="T28" fmla="*/ 0 w 38"/>
                    <a:gd name="T29" fmla="*/ 0 h 54"/>
                    <a:gd name="T30" fmla="*/ 0 w 38"/>
                    <a:gd name="T31" fmla="*/ 0 h 54"/>
                    <a:gd name="T32" fmla="*/ 0 w 38"/>
                    <a:gd name="T33" fmla="*/ 0 h 54"/>
                    <a:gd name="T34" fmla="*/ 0 w 38"/>
                    <a:gd name="T35" fmla="*/ 0 h 54"/>
                    <a:gd name="T36" fmla="*/ 0 w 38"/>
                    <a:gd name="T37" fmla="*/ 0 h 54"/>
                    <a:gd name="T38" fmla="*/ 0 w 38"/>
                    <a:gd name="T39" fmla="*/ 0 h 54"/>
                    <a:gd name="T40" fmla="*/ 0 w 38"/>
                    <a:gd name="T41" fmla="*/ 0 h 54"/>
                    <a:gd name="T42" fmla="*/ 0 w 38"/>
                    <a:gd name="T43" fmla="*/ 0 h 54"/>
                    <a:gd name="T44" fmla="*/ 0 w 38"/>
                    <a:gd name="T45" fmla="*/ 0 h 54"/>
                    <a:gd name="T46" fmla="*/ 0 w 38"/>
                    <a:gd name="T47" fmla="*/ 0 h 54"/>
                    <a:gd name="T48" fmla="*/ 0 w 38"/>
                    <a:gd name="T49" fmla="*/ 0 h 5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8" h="54">
                      <a:moveTo>
                        <a:pt x="20" y="7"/>
                      </a:moveTo>
                      <a:lnTo>
                        <a:pt x="20" y="8"/>
                      </a:lnTo>
                      <a:lnTo>
                        <a:pt x="19" y="4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8"/>
                      </a:lnTo>
                      <a:lnTo>
                        <a:pt x="0" y="11"/>
                      </a:lnTo>
                      <a:lnTo>
                        <a:pt x="1" y="17"/>
                      </a:lnTo>
                      <a:lnTo>
                        <a:pt x="4" y="24"/>
                      </a:lnTo>
                      <a:lnTo>
                        <a:pt x="8" y="32"/>
                      </a:lnTo>
                      <a:lnTo>
                        <a:pt x="14" y="39"/>
                      </a:lnTo>
                      <a:lnTo>
                        <a:pt x="20" y="46"/>
                      </a:lnTo>
                      <a:lnTo>
                        <a:pt x="27" y="50"/>
                      </a:lnTo>
                      <a:lnTo>
                        <a:pt x="33" y="54"/>
                      </a:lnTo>
                      <a:lnTo>
                        <a:pt x="38" y="54"/>
                      </a:lnTo>
                      <a:lnTo>
                        <a:pt x="36" y="42"/>
                      </a:lnTo>
                      <a:lnTo>
                        <a:pt x="32" y="29"/>
                      </a:lnTo>
                      <a:lnTo>
                        <a:pt x="25" y="16"/>
                      </a:lnTo>
                      <a:lnTo>
                        <a:pt x="2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4" name="Freeform 608"/>
                <p:cNvSpPr>
                  <a:spLocks/>
                </p:cNvSpPr>
                <p:nvPr/>
              </p:nvSpPr>
              <p:spPr bwMode="auto">
                <a:xfrm>
                  <a:off x="2636" y="2714"/>
                  <a:ext cx="8" cy="6"/>
                </a:xfrm>
                <a:custGeom>
                  <a:avLst/>
                  <a:gdLst>
                    <a:gd name="T0" fmla="*/ 0 w 52"/>
                    <a:gd name="T1" fmla="*/ 0 h 36"/>
                    <a:gd name="T2" fmla="*/ 0 w 52"/>
                    <a:gd name="T3" fmla="*/ 0 h 36"/>
                    <a:gd name="T4" fmla="*/ 0 w 52"/>
                    <a:gd name="T5" fmla="*/ 0 h 36"/>
                    <a:gd name="T6" fmla="*/ 0 w 52"/>
                    <a:gd name="T7" fmla="*/ 0 h 36"/>
                    <a:gd name="T8" fmla="*/ 0 w 52"/>
                    <a:gd name="T9" fmla="*/ 0 h 36"/>
                    <a:gd name="T10" fmla="*/ 0 w 52"/>
                    <a:gd name="T11" fmla="*/ 0 h 36"/>
                    <a:gd name="T12" fmla="*/ 0 w 52"/>
                    <a:gd name="T13" fmla="*/ 0 h 36"/>
                    <a:gd name="T14" fmla="*/ 0 w 52"/>
                    <a:gd name="T15" fmla="*/ 0 h 36"/>
                    <a:gd name="T16" fmla="*/ 0 w 52"/>
                    <a:gd name="T17" fmla="*/ 0 h 36"/>
                    <a:gd name="T18" fmla="*/ 0 w 52"/>
                    <a:gd name="T19" fmla="*/ 0 h 36"/>
                    <a:gd name="T20" fmla="*/ 0 w 52"/>
                    <a:gd name="T21" fmla="*/ 0 h 36"/>
                    <a:gd name="T22" fmla="*/ 0 w 52"/>
                    <a:gd name="T23" fmla="*/ 0 h 36"/>
                    <a:gd name="T24" fmla="*/ 0 w 52"/>
                    <a:gd name="T25" fmla="*/ 0 h 36"/>
                    <a:gd name="T26" fmla="*/ 0 w 52"/>
                    <a:gd name="T27" fmla="*/ 0 h 36"/>
                    <a:gd name="T28" fmla="*/ 0 w 52"/>
                    <a:gd name="T29" fmla="*/ 0 h 36"/>
                    <a:gd name="T30" fmla="*/ 0 w 52"/>
                    <a:gd name="T31" fmla="*/ 0 h 36"/>
                    <a:gd name="T32" fmla="*/ 0 w 52"/>
                    <a:gd name="T33" fmla="*/ 0 h 36"/>
                    <a:gd name="T34" fmla="*/ 0 w 52"/>
                    <a:gd name="T35" fmla="*/ 0 h 36"/>
                    <a:gd name="T36" fmla="*/ 0 w 52"/>
                    <a:gd name="T37" fmla="*/ 0 h 36"/>
                    <a:gd name="T38" fmla="*/ 0 w 52"/>
                    <a:gd name="T39" fmla="*/ 0 h 36"/>
                    <a:gd name="T40" fmla="*/ 0 w 52"/>
                    <a:gd name="T41" fmla="*/ 0 h 36"/>
                    <a:gd name="T42" fmla="*/ 0 w 52"/>
                    <a:gd name="T43" fmla="*/ 0 h 36"/>
                    <a:gd name="T44" fmla="*/ 0 w 52"/>
                    <a:gd name="T45" fmla="*/ 0 h 36"/>
                    <a:gd name="T46" fmla="*/ 0 w 52"/>
                    <a:gd name="T47" fmla="*/ 0 h 36"/>
                    <a:gd name="T48" fmla="*/ 0 w 52"/>
                    <a:gd name="T49" fmla="*/ 0 h 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2" h="36">
                      <a:moveTo>
                        <a:pt x="41" y="27"/>
                      </a:moveTo>
                      <a:lnTo>
                        <a:pt x="46" y="24"/>
                      </a:lnTo>
                      <a:lnTo>
                        <a:pt x="51" y="21"/>
                      </a:lnTo>
                      <a:lnTo>
                        <a:pt x="52" y="16"/>
                      </a:lnTo>
                      <a:lnTo>
                        <a:pt x="52" y="12"/>
                      </a:lnTo>
                      <a:lnTo>
                        <a:pt x="50" y="6"/>
                      </a:lnTo>
                      <a:lnTo>
                        <a:pt x="46" y="2"/>
                      </a:lnTo>
                      <a:lnTo>
                        <a:pt x="41" y="0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1" y="4"/>
                      </a:lnTo>
                      <a:lnTo>
                        <a:pt x="13" y="8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0" y="29"/>
                      </a:lnTo>
                      <a:lnTo>
                        <a:pt x="0" y="31"/>
                      </a:lnTo>
                      <a:lnTo>
                        <a:pt x="4" y="33"/>
                      </a:lnTo>
                      <a:lnTo>
                        <a:pt x="9" y="36"/>
                      </a:lnTo>
                      <a:lnTo>
                        <a:pt x="13" y="36"/>
                      </a:lnTo>
                      <a:lnTo>
                        <a:pt x="18" y="36"/>
                      </a:lnTo>
                      <a:lnTo>
                        <a:pt x="24" y="33"/>
                      </a:lnTo>
                      <a:lnTo>
                        <a:pt x="30" y="32"/>
                      </a:lnTo>
                      <a:lnTo>
                        <a:pt x="36" y="30"/>
                      </a:lnTo>
                      <a:lnTo>
                        <a:pt x="4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5" name="Freeform 609"/>
                <p:cNvSpPr>
                  <a:spLocks/>
                </p:cNvSpPr>
                <p:nvPr/>
              </p:nvSpPr>
              <p:spPr bwMode="auto">
                <a:xfrm>
                  <a:off x="2596" y="2704"/>
                  <a:ext cx="33" cy="39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6" name="Freeform 610"/>
                <p:cNvSpPr>
                  <a:spLocks/>
                </p:cNvSpPr>
                <p:nvPr/>
              </p:nvSpPr>
              <p:spPr bwMode="auto">
                <a:xfrm>
                  <a:off x="2652" y="2704"/>
                  <a:ext cx="22" cy="30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7" name="Freeform 611"/>
                <p:cNvSpPr>
                  <a:spLocks/>
                </p:cNvSpPr>
                <p:nvPr/>
              </p:nvSpPr>
              <p:spPr bwMode="auto">
                <a:xfrm>
                  <a:off x="2575" y="2697"/>
                  <a:ext cx="53" cy="63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8" name="Freeform 612"/>
                <p:cNvSpPr>
                  <a:spLocks/>
                </p:cNvSpPr>
                <p:nvPr/>
              </p:nvSpPr>
              <p:spPr bwMode="auto">
                <a:xfrm>
                  <a:off x="2650" y="2695"/>
                  <a:ext cx="47" cy="42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99" name="Freeform 613"/>
                <p:cNvSpPr>
                  <a:spLocks/>
                </p:cNvSpPr>
                <p:nvPr/>
              </p:nvSpPr>
              <p:spPr bwMode="auto">
                <a:xfrm>
                  <a:off x="2556" y="2718"/>
                  <a:ext cx="19" cy="39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00" name="Freeform 614"/>
                <p:cNvSpPr>
                  <a:spLocks/>
                </p:cNvSpPr>
                <p:nvPr/>
              </p:nvSpPr>
              <p:spPr bwMode="auto">
                <a:xfrm>
                  <a:off x="2689" y="2692"/>
                  <a:ext cx="41" cy="52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2561" name="Object 615"/>
              <p:cNvGraphicFramePr>
                <a:graphicFrameLocks noChangeAspect="1"/>
              </p:cNvGraphicFramePr>
              <p:nvPr/>
            </p:nvGraphicFramePr>
            <p:xfrm>
              <a:off x="3694" y="2240"/>
              <a:ext cx="207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5" name="Clip" r:id="rId16" imgW="1307263" imgH="1084139" progId="MS_ClipArt_Gallery.2">
                      <p:embed/>
                    </p:oleObj>
                  </mc:Choice>
                  <mc:Fallback>
                    <p:oleObj name="Clip" r:id="rId16" imgW="1307263" imgH="1084139" progId="MS_ClipArt_Gallery.2">
                      <p:embed/>
                      <p:pic>
                        <p:nvPicPr>
                          <p:cNvPr id="0" name="Object 6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4" y="2240"/>
                            <a:ext cx="207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2" name="Line 616"/>
              <p:cNvSpPr>
                <a:spLocks noChangeShapeType="1"/>
              </p:cNvSpPr>
              <p:nvPr/>
            </p:nvSpPr>
            <p:spPr bwMode="auto">
              <a:xfrm>
                <a:off x="4084" y="1820"/>
                <a:ext cx="32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Line 617"/>
              <p:cNvSpPr>
                <a:spLocks noChangeShapeType="1"/>
              </p:cNvSpPr>
              <p:nvPr/>
            </p:nvSpPr>
            <p:spPr bwMode="auto">
              <a:xfrm>
                <a:off x="3811" y="1712"/>
                <a:ext cx="96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Freeform 618"/>
              <p:cNvSpPr>
                <a:spLocks/>
              </p:cNvSpPr>
              <p:nvPr/>
            </p:nvSpPr>
            <p:spPr bwMode="auto">
              <a:xfrm>
                <a:off x="3382" y="2976"/>
                <a:ext cx="1877" cy="917"/>
              </a:xfrm>
              <a:custGeom>
                <a:avLst/>
                <a:gdLst>
                  <a:gd name="T0" fmla="*/ 889 w 1877"/>
                  <a:gd name="T1" fmla="*/ 23 h 917"/>
                  <a:gd name="T2" fmla="*/ 692 w 1877"/>
                  <a:gd name="T3" fmla="*/ 109 h 917"/>
                  <a:gd name="T4" fmla="*/ 415 w 1877"/>
                  <a:gd name="T5" fmla="*/ 91 h 917"/>
                  <a:gd name="T6" fmla="*/ 112 w 1877"/>
                  <a:gd name="T7" fmla="*/ 170 h 917"/>
                  <a:gd name="T8" fmla="*/ 50 w 1877"/>
                  <a:gd name="T9" fmla="*/ 353 h 917"/>
                  <a:gd name="T10" fmla="*/ 14 w 1877"/>
                  <a:gd name="T11" fmla="*/ 528 h 917"/>
                  <a:gd name="T12" fmla="*/ 139 w 1877"/>
                  <a:gd name="T13" fmla="*/ 650 h 917"/>
                  <a:gd name="T14" fmla="*/ 505 w 1877"/>
                  <a:gd name="T15" fmla="*/ 781 h 917"/>
                  <a:gd name="T16" fmla="*/ 933 w 1877"/>
                  <a:gd name="T17" fmla="*/ 886 h 917"/>
                  <a:gd name="T18" fmla="*/ 1370 w 1877"/>
                  <a:gd name="T19" fmla="*/ 901 h 917"/>
                  <a:gd name="T20" fmla="*/ 1676 w 1877"/>
                  <a:gd name="T21" fmla="*/ 793 h 917"/>
                  <a:gd name="T22" fmla="*/ 1860 w 1877"/>
                  <a:gd name="T23" fmla="*/ 624 h 917"/>
                  <a:gd name="T24" fmla="*/ 1776 w 1877"/>
                  <a:gd name="T25" fmla="*/ 219 h 917"/>
                  <a:gd name="T26" fmla="*/ 1503 w 1877"/>
                  <a:gd name="T27" fmla="*/ 100 h 917"/>
                  <a:gd name="T28" fmla="*/ 1200 w 1877"/>
                  <a:gd name="T29" fmla="*/ 13 h 917"/>
                  <a:gd name="T30" fmla="*/ 889 w 1877"/>
                  <a:gd name="T31" fmla="*/ 23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Line 619"/>
              <p:cNvSpPr>
                <a:spLocks noChangeShapeType="1"/>
              </p:cNvSpPr>
              <p:nvPr/>
            </p:nvSpPr>
            <p:spPr bwMode="auto">
              <a:xfrm rot="-5400000">
                <a:off x="4791" y="3440"/>
                <a:ext cx="330" cy="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66" name="Group 620"/>
              <p:cNvGrpSpPr>
                <a:grpSpLocks/>
              </p:cNvGrpSpPr>
              <p:nvPr/>
            </p:nvGrpSpPr>
            <p:grpSpPr bwMode="auto">
              <a:xfrm>
                <a:off x="4736" y="3526"/>
                <a:ext cx="125" cy="230"/>
                <a:chOff x="4180" y="783"/>
                <a:chExt cx="150" cy="307"/>
              </a:xfrm>
            </p:grpSpPr>
            <p:sp>
              <p:nvSpPr>
                <p:cNvPr id="22676" name="AutoShape 62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7" name="Rectangle 62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8" name="Rectangle 62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79" name="AutoShape 62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0" name="Line 62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81" name="Line 62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82" name="Rectangle 62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3" name="Rectangle 62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67" name="Line 629"/>
              <p:cNvSpPr>
                <a:spLocks noChangeShapeType="1"/>
              </p:cNvSpPr>
              <p:nvPr/>
            </p:nvSpPr>
            <p:spPr bwMode="auto">
              <a:xfrm rot="5400000" flipV="1">
                <a:off x="4883" y="3617"/>
                <a:ext cx="2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8" name="Line 630"/>
              <p:cNvSpPr>
                <a:spLocks noChangeShapeType="1"/>
              </p:cNvSpPr>
              <p:nvPr/>
            </p:nvSpPr>
            <p:spPr bwMode="auto">
              <a:xfrm rot="-5400000">
                <a:off x="5000" y="3413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569" name="Group 631"/>
              <p:cNvGrpSpPr>
                <a:grpSpLocks/>
              </p:cNvGrpSpPr>
              <p:nvPr/>
            </p:nvGrpSpPr>
            <p:grpSpPr bwMode="auto">
              <a:xfrm>
                <a:off x="4735" y="3230"/>
                <a:ext cx="316" cy="148"/>
                <a:chOff x="3600" y="219"/>
                <a:chExt cx="360" cy="175"/>
              </a:xfrm>
            </p:grpSpPr>
            <p:sp>
              <p:nvSpPr>
                <p:cNvPr id="22663" name="Oval 632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64" name="Line 633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65" name="Line 634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66" name="Rectangle 635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2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67" name="Oval 636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68" name="Group 637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673" name="Line 6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4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5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69" name="Group 641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670" name="Line 6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1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2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70" name="Group 645"/>
              <p:cNvGrpSpPr>
                <a:grpSpLocks/>
              </p:cNvGrpSpPr>
              <p:nvPr/>
            </p:nvGrpSpPr>
            <p:grpSpPr bwMode="auto">
              <a:xfrm>
                <a:off x="4221" y="3056"/>
                <a:ext cx="316" cy="148"/>
                <a:chOff x="3600" y="219"/>
                <a:chExt cx="360" cy="175"/>
              </a:xfrm>
            </p:grpSpPr>
            <p:sp>
              <p:nvSpPr>
                <p:cNvPr id="22650" name="Oval 646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1" name="Line 647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2" name="Line 648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53" name="Rectangle 649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2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4" name="Oval 650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55" name="Group 651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660" name="Line 6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1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2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56" name="Group 655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657" name="Line 6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8" name="Line 65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9" name="Line 65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571" name="Group 659"/>
              <p:cNvGrpSpPr>
                <a:grpSpLocks/>
              </p:cNvGrpSpPr>
              <p:nvPr/>
            </p:nvGrpSpPr>
            <p:grpSpPr bwMode="auto">
              <a:xfrm>
                <a:off x="3802" y="3248"/>
                <a:ext cx="316" cy="148"/>
                <a:chOff x="3600" y="219"/>
                <a:chExt cx="360" cy="175"/>
              </a:xfrm>
            </p:grpSpPr>
            <p:sp>
              <p:nvSpPr>
                <p:cNvPr id="22637" name="Oval 660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38" name="Line 661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39" name="Line 662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40" name="Rectangle 663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2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1" name="Oval 664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642" name="Group 665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2647" name="Line 6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8" name="Line 667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9" name="Line 668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643" name="Group 669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2644" name="Line 6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5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6" name="Line 672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572" name="Line 673"/>
              <p:cNvSpPr>
                <a:spLocks noChangeShapeType="1"/>
              </p:cNvSpPr>
              <p:nvPr/>
            </p:nvSpPr>
            <p:spPr bwMode="auto">
              <a:xfrm>
                <a:off x="4504" y="3189"/>
                <a:ext cx="226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3" name="Line 674"/>
              <p:cNvSpPr>
                <a:spLocks noChangeShapeType="1"/>
              </p:cNvSpPr>
              <p:nvPr/>
            </p:nvSpPr>
            <p:spPr bwMode="auto">
              <a:xfrm flipV="1">
                <a:off x="4093" y="3197"/>
                <a:ext cx="175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4" name="Line 675"/>
              <p:cNvSpPr>
                <a:spLocks noChangeShapeType="1"/>
              </p:cNvSpPr>
              <p:nvPr/>
            </p:nvSpPr>
            <p:spPr bwMode="auto">
              <a:xfrm flipV="1">
                <a:off x="4120" y="3325"/>
                <a:ext cx="6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5" name="Line 676"/>
              <p:cNvSpPr>
                <a:spLocks noChangeShapeType="1"/>
              </p:cNvSpPr>
              <p:nvPr/>
            </p:nvSpPr>
            <p:spPr bwMode="auto">
              <a:xfrm flipH="1">
                <a:off x="3676" y="3165"/>
                <a:ext cx="16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677"/>
              <p:cNvSpPr>
                <a:spLocks noChangeShapeType="1"/>
              </p:cNvSpPr>
              <p:nvPr/>
            </p:nvSpPr>
            <p:spPr bwMode="auto">
              <a:xfrm>
                <a:off x="3692" y="3197"/>
                <a:ext cx="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Line 678"/>
              <p:cNvSpPr>
                <a:spLocks noChangeShapeType="1"/>
              </p:cNvSpPr>
              <p:nvPr/>
            </p:nvSpPr>
            <p:spPr bwMode="auto">
              <a:xfrm>
                <a:off x="3604" y="3409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8" name="Line 679"/>
              <p:cNvSpPr>
                <a:spLocks noChangeShapeType="1"/>
              </p:cNvSpPr>
              <p:nvPr/>
            </p:nvSpPr>
            <p:spPr bwMode="auto">
              <a:xfrm>
                <a:off x="3763" y="3459"/>
                <a:ext cx="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9" name="Line 680"/>
              <p:cNvSpPr>
                <a:spLocks noChangeShapeType="1"/>
              </p:cNvSpPr>
              <p:nvPr/>
            </p:nvSpPr>
            <p:spPr bwMode="auto">
              <a:xfrm flipH="1">
                <a:off x="3914" y="3401"/>
                <a:ext cx="34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0" name="Line 681"/>
              <p:cNvSpPr>
                <a:spLocks noChangeShapeType="1"/>
              </p:cNvSpPr>
              <p:nvPr/>
            </p:nvSpPr>
            <p:spPr bwMode="auto">
              <a:xfrm>
                <a:off x="3796" y="3457"/>
                <a:ext cx="1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1" name="Line 682"/>
              <p:cNvSpPr>
                <a:spLocks noChangeShapeType="1"/>
              </p:cNvSpPr>
              <p:nvPr/>
            </p:nvSpPr>
            <p:spPr bwMode="auto">
              <a:xfrm flipH="1" flipV="1">
                <a:off x="4046" y="346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82" name="Object 683"/>
              <p:cNvGraphicFramePr>
                <a:graphicFrameLocks noChangeAspect="1"/>
              </p:cNvGraphicFramePr>
              <p:nvPr/>
            </p:nvGraphicFramePr>
            <p:xfrm>
              <a:off x="3597" y="2051"/>
              <a:ext cx="233" cy="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6" name="Clip" r:id="rId17" imgW="1307263" imgH="1084139" progId="MS_ClipArt_Gallery.2">
                      <p:embed/>
                    </p:oleObj>
                  </mc:Choice>
                  <mc:Fallback>
                    <p:oleObj name="Clip" r:id="rId17" imgW="1307263" imgH="1084139" progId="MS_ClipArt_Gallery.2">
                      <p:embed/>
                      <p:pic>
                        <p:nvPicPr>
                          <p:cNvPr id="0" name="Object 6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7" y="2051"/>
                            <a:ext cx="233" cy="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3" name="Object 684"/>
              <p:cNvGraphicFramePr>
                <a:graphicFrameLocks noChangeAspect="1"/>
              </p:cNvGraphicFramePr>
              <p:nvPr/>
            </p:nvGraphicFramePr>
            <p:xfrm>
              <a:off x="3555" y="3135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7" name="Clip" r:id="rId18" imgW="1307263" imgH="1084139" progId="MS_ClipArt_Gallery.2">
                      <p:embed/>
                    </p:oleObj>
                  </mc:Choice>
                  <mc:Fallback>
                    <p:oleObj name="Clip" r:id="rId18" imgW="1307263" imgH="1084139" progId="MS_ClipArt_Gallery.2">
                      <p:embed/>
                      <p:pic>
                        <p:nvPicPr>
                          <p:cNvPr id="0" name="Object 6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5" y="3135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4" name="Object 685"/>
              <p:cNvGraphicFramePr>
                <a:graphicFrameLocks noChangeAspect="1"/>
              </p:cNvGraphicFramePr>
              <p:nvPr/>
            </p:nvGraphicFramePr>
            <p:xfrm>
              <a:off x="3723" y="3495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8" name="Clip" r:id="rId19" imgW="1307263" imgH="1084139" progId="MS_ClipArt_Gallery.2">
                      <p:embed/>
                    </p:oleObj>
                  </mc:Choice>
                  <mc:Fallback>
                    <p:oleObj name="Clip" r:id="rId19" imgW="1307263" imgH="1084139" progId="MS_ClipArt_Gallery.2">
                      <p:embed/>
                      <p:pic>
                        <p:nvPicPr>
                          <p:cNvPr id="0" name="Object 6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3495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5" name="Object 686"/>
              <p:cNvGraphicFramePr>
                <a:graphicFrameLocks noChangeAspect="1"/>
              </p:cNvGraphicFramePr>
              <p:nvPr/>
            </p:nvGraphicFramePr>
            <p:xfrm>
              <a:off x="3937" y="3497"/>
              <a:ext cx="216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609" name="Clip" r:id="rId20" imgW="1307263" imgH="1084139" progId="MS_ClipArt_Gallery.2">
                      <p:embed/>
                    </p:oleObj>
                  </mc:Choice>
                  <mc:Fallback>
                    <p:oleObj name="Clip" r:id="rId20" imgW="1307263" imgH="1084139" progId="MS_ClipArt_Gallery.2">
                      <p:embed/>
                      <p:pic>
                        <p:nvPicPr>
                          <p:cNvPr id="0" name="Object 6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7" y="3497"/>
                            <a:ext cx="216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86" name="Group 687"/>
              <p:cNvGrpSpPr>
                <a:grpSpLocks/>
              </p:cNvGrpSpPr>
              <p:nvPr/>
            </p:nvGrpSpPr>
            <p:grpSpPr bwMode="auto">
              <a:xfrm>
                <a:off x="4509" y="3576"/>
                <a:ext cx="172" cy="215"/>
                <a:chOff x="2870" y="1518"/>
                <a:chExt cx="292" cy="320"/>
              </a:xfrm>
            </p:grpSpPr>
            <p:graphicFrame>
              <p:nvGraphicFramePr>
                <p:cNvPr id="22635" name="Object 688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10" name="Clip" r:id="rId21" imgW="826829" imgH="840406" progId="MS_ClipArt_Gallery.2">
                        <p:embed/>
                      </p:oleObj>
                    </mc:Choice>
                    <mc:Fallback>
                      <p:oleObj name="Clip" r:id="rId21" imgW="826829" imgH="840406" progId="MS_ClipArt_Gallery.2">
                        <p:embed/>
                        <p:pic>
                          <p:nvPicPr>
                            <p:cNvPr id="0" name="Object 6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6" name="Object 689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11" name="Clip" r:id="rId22" imgW="1268295" imgH="1199426" progId="MS_ClipArt_Gallery.2">
                        <p:embed/>
                      </p:oleObj>
                    </mc:Choice>
                    <mc:Fallback>
                      <p:oleObj name="Clip" r:id="rId22" imgW="1268295" imgH="1199426" progId="MS_ClipArt_Gallery.2">
                        <p:embed/>
                        <p:pic>
                          <p:nvPicPr>
                            <p:cNvPr id="0" name="Object 6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87" name="Group 690"/>
              <p:cNvGrpSpPr>
                <a:grpSpLocks/>
              </p:cNvGrpSpPr>
              <p:nvPr/>
            </p:nvGrpSpPr>
            <p:grpSpPr bwMode="auto">
              <a:xfrm>
                <a:off x="4225" y="3608"/>
                <a:ext cx="220" cy="203"/>
                <a:chOff x="2870" y="1518"/>
                <a:chExt cx="292" cy="320"/>
              </a:xfrm>
            </p:grpSpPr>
            <p:graphicFrame>
              <p:nvGraphicFramePr>
                <p:cNvPr id="22633" name="Object 691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12" name="Clip" r:id="rId23" imgW="826829" imgH="840406" progId="MS_ClipArt_Gallery.2">
                        <p:embed/>
                      </p:oleObj>
                    </mc:Choice>
                    <mc:Fallback>
                      <p:oleObj name="Clip" r:id="rId23" imgW="826829" imgH="840406" progId="MS_ClipArt_Gallery.2">
                        <p:embed/>
                        <p:pic>
                          <p:nvPicPr>
                            <p:cNvPr id="0" name="Object 6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634" name="Object 692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613" name="Clip" r:id="rId24" imgW="1268295" imgH="1199426" progId="MS_ClipArt_Gallery.2">
                        <p:embed/>
                      </p:oleObj>
                    </mc:Choice>
                    <mc:Fallback>
                      <p:oleObj name="Clip" r:id="rId24" imgW="1268295" imgH="1199426" progId="MS_ClipArt_Gallery.2">
                        <p:embed/>
                        <p:pic>
                          <p:nvPicPr>
                            <p:cNvPr id="0" name="Object 6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88" name="Group 693"/>
              <p:cNvGrpSpPr>
                <a:grpSpLocks/>
              </p:cNvGrpSpPr>
              <p:nvPr/>
            </p:nvGrpSpPr>
            <p:grpSpPr bwMode="auto">
              <a:xfrm>
                <a:off x="4324" y="3364"/>
                <a:ext cx="183" cy="255"/>
                <a:chOff x="2556" y="2689"/>
                <a:chExt cx="183" cy="255"/>
              </a:xfrm>
            </p:grpSpPr>
            <p:pic>
              <p:nvPicPr>
                <p:cNvPr id="22616" name="Picture 694" descr="31u_bnrz[1]"/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2770"/>
                  <a:ext cx="121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617" name="Freeform 695"/>
                <p:cNvSpPr>
                  <a:spLocks/>
                </p:cNvSpPr>
                <p:nvPr/>
              </p:nvSpPr>
              <p:spPr bwMode="auto">
                <a:xfrm>
                  <a:off x="2605" y="2702"/>
                  <a:ext cx="33" cy="39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8" name="Freeform 696"/>
                <p:cNvSpPr>
                  <a:spLocks/>
                </p:cNvSpPr>
                <p:nvPr/>
              </p:nvSpPr>
              <p:spPr bwMode="auto">
                <a:xfrm>
                  <a:off x="2661" y="2701"/>
                  <a:ext cx="22" cy="30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9" name="Freeform 697"/>
                <p:cNvSpPr>
                  <a:spLocks/>
                </p:cNvSpPr>
                <p:nvPr/>
              </p:nvSpPr>
              <p:spPr bwMode="auto">
                <a:xfrm>
                  <a:off x="2584" y="2694"/>
                  <a:ext cx="54" cy="63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0" name="Freeform 698"/>
                <p:cNvSpPr>
                  <a:spLocks/>
                </p:cNvSpPr>
                <p:nvPr/>
              </p:nvSpPr>
              <p:spPr bwMode="auto">
                <a:xfrm>
                  <a:off x="2660" y="2692"/>
                  <a:ext cx="47" cy="42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1" name="Freeform 699"/>
                <p:cNvSpPr>
                  <a:spLocks/>
                </p:cNvSpPr>
                <p:nvPr/>
              </p:nvSpPr>
              <p:spPr bwMode="auto">
                <a:xfrm>
                  <a:off x="2564" y="2712"/>
                  <a:ext cx="19" cy="39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2" name="Freeform 700"/>
                <p:cNvSpPr>
                  <a:spLocks/>
                </p:cNvSpPr>
                <p:nvPr/>
              </p:nvSpPr>
              <p:spPr bwMode="auto">
                <a:xfrm>
                  <a:off x="2698" y="2689"/>
                  <a:ext cx="41" cy="52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3" name="Freeform 701"/>
                <p:cNvSpPr>
                  <a:spLocks/>
                </p:cNvSpPr>
                <p:nvPr/>
              </p:nvSpPr>
              <p:spPr bwMode="auto">
                <a:xfrm>
                  <a:off x="2653" y="2750"/>
                  <a:ext cx="14" cy="31"/>
                </a:xfrm>
                <a:custGeom>
                  <a:avLst/>
                  <a:gdLst>
                    <a:gd name="T0" fmla="*/ 0 w 83"/>
                    <a:gd name="T1" fmla="*/ 0 h 187"/>
                    <a:gd name="T2" fmla="*/ 0 w 83"/>
                    <a:gd name="T3" fmla="*/ 0 h 187"/>
                    <a:gd name="T4" fmla="*/ 0 w 83"/>
                    <a:gd name="T5" fmla="*/ 0 h 187"/>
                    <a:gd name="T6" fmla="*/ 0 w 83"/>
                    <a:gd name="T7" fmla="*/ 0 h 187"/>
                    <a:gd name="T8" fmla="*/ 0 w 83"/>
                    <a:gd name="T9" fmla="*/ 0 h 187"/>
                    <a:gd name="T10" fmla="*/ 0 w 83"/>
                    <a:gd name="T11" fmla="*/ 0 h 187"/>
                    <a:gd name="T12" fmla="*/ 0 w 83"/>
                    <a:gd name="T13" fmla="*/ 0 h 187"/>
                    <a:gd name="T14" fmla="*/ 0 w 83"/>
                    <a:gd name="T15" fmla="*/ 0 h 187"/>
                    <a:gd name="T16" fmla="*/ 0 w 83"/>
                    <a:gd name="T17" fmla="*/ 0 h 187"/>
                    <a:gd name="T18" fmla="*/ 0 w 83"/>
                    <a:gd name="T19" fmla="*/ 0 h 187"/>
                    <a:gd name="T20" fmla="*/ 0 w 83"/>
                    <a:gd name="T21" fmla="*/ 0 h 187"/>
                    <a:gd name="T22" fmla="*/ 0 w 83"/>
                    <a:gd name="T23" fmla="*/ 0 h 187"/>
                    <a:gd name="T24" fmla="*/ 0 w 83"/>
                    <a:gd name="T25" fmla="*/ 0 h 187"/>
                    <a:gd name="T26" fmla="*/ 0 w 83"/>
                    <a:gd name="T27" fmla="*/ 0 h 187"/>
                    <a:gd name="T28" fmla="*/ 0 w 83"/>
                    <a:gd name="T29" fmla="*/ 0 h 187"/>
                    <a:gd name="T30" fmla="*/ 0 w 83"/>
                    <a:gd name="T31" fmla="*/ 0 h 187"/>
                    <a:gd name="T32" fmla="*/ 0 w 83"/>
                    <a:gd name="T33" fmla="*/ 0 h 187"/>
                    <a:gd name="T34" fmla="*/ 0 w 83"/>
                    <a:gd name="T35" fmla="*/ 0 h 187"/>
                    <a:gd name="T36" fmla="*/ 0 w 83"/>
                    <a:gd name="T37" fmla="*/ 0 h 187"/>
                    <a:gd name="T38" fmla="*/ 0 w 83"/>
                    <a:gd name="T39" fmla="*/ 0 h 187"/>
                    <a:gd name="T40" fmla="*/ 0 w 83"/>
                    <a:gd name="T41" fmla="*/ 0 h 187"/>
                    <a:gd name="T42" fmla="*/ 0 w 83"/>
                    <a:gd name="T43" fmla="*/ 0 h 187"/>
                    <a:gd name="T44" fmla="*/ 0 w 83"/>
                    <a:gd name="T45" fmla="*/ 0 h 187"/>
                    <a:gd name="T46" fmla="*/ 0 w 83"/>
                    <a:gd name="T47" fmla="*/ 0 h 187"/>
                    <a:gd name="T48" fmla="*/ 0 w 83"/>
                    <a:gd name="T49" fmla="*/ 0 h 18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83" h="187">
                      <a:moveTo>
                        <a:pt x="31" y="14"/>
                      </a:moveTo>
                      <a:lnTo>
                        <a:pt x="29" y="8"/>
                      </a:lnTo>
                      <a:lnTo>
                        <a:pt x="25" y="3"/>
                      </a:lnTo>
                      <a:lnTo>
                        <a:pt x="19" y="1"/>
                      </a:lnTo>
                      <a:lnTo>
                        <a:pt x="14" y="0"/>
                      </a:lnTo>
                      <a:lnTo>
                        <a:pt x="8" y="2"/>
                      </a:lnTo>
                      <a:lnTo>
                        <a:pt x="3" y="5"/>
                      </a:lnTo>
                      <a:lnTo>
                        <a:pt x="0" y="11"/>
                      </a:lnTo>
                      <a:lnTo>
                        <a:pt x="0" y="17"/>
                      </a:lnTo>
                      <a:lnTo>
                        <a:pt x="5" y="42"/>
                      </a:lnTo>
                      <a:lnTo>
                        <a:pt x="15" y="71"/>
                      </a:lnTo>
                      <a:lnTo>
                        <a:pt x="27" y="100"/>
                      </a:lnTo>
                      <a:lnTo>
                        <a:pt x="41" y="127"/>
                      </a:lnTo>
                      <a:lnTo>
                        <a:pt x="55" y="151"/>
                      </a:lnTo>
                      <a:lnTo>
                        <a:pt x="68" y="171"/>
                      </a:lnTo>
                      <a:lnTo>
                        <a:pt x="77" y="184"/>
                      </a:lnTo>
                      <a:lnTo>
                        <a:pt x="83" y="187"/>
                      </a:lnTo>
                      <a:lnTo>
                        <a:pt x="80" y="174"/>
                      </a:lnTo>
                      <a:lnTo>
                        <a:pt x="75" y="158"/>
                      </a:lnTo>
                      <a:lnTo>
                        <a:pt x="68" y="138"/>
                      </a:lnTo>
                      <a:lnTo>
                        <a:pt x="59" y="113"/>
                      </a:lnTo>
                      <a:lnTo>
                        <a:pt x="51" y="88"/>
                      </a:lnTo>
                      <a:lnTo>
                        <a:pt x="43" y="63"/>
                      </a:lnTo>
                      <a:lnTo>
                        <a:pt x="36" y="38"/>
                      </a:lnTo>
                      <a:lnTo>
                        <a:pt x="3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4" name="Freeform 702"/>
                <p:cNvSpPr>
                  <a:spLocks/>
                </p:cNvSpPr>
                <p:nvPr/>
              </p:nvSpPr>
              <p:spPr bwMode="auto">
                <a:xfrm>
                  <a:off x="2647" y="2733"/>
                  <a:ext cx="7" cy="16"/>
                </a:xfrm>
                <a:custGeom>
                  <a:avLst/>
                  <a:gdLst>
                    <a:gd name="T0" fmla="*/ 0 w 44"/>
                    <a:gd name="T1" fmla="*/ 0 h 94"/>
                    <a:gd name="T2" fmla="*/ 0 w 44"/>
                    <a:gd name="T3" fmla="*/ 0 h 94"/>
                    <a:gd name="T4" fmla="*/ 0 w 44"/>
                    <a:gd name="T5" fmla="*/ 0 h 94"/>
                    <a:gd name="T6" fmla="*/ 0 w 44"/>
                    <a:gd name="T7" fmla="*/ 0 h 94"/>
                    <a:gd name="T8" fmla="*/ 0 w 44"/>
                    <a:gd name="T9" fmla="*/ 0 h 94"/>
                    <a:gd name="T10" fmla="*/ 0 w 44"/>
                    <a:gd name="T11" fmla="*/ 0 h 94"/>
                    <a:gd name="T12" fmla="*/ 0 w 44"/>
                    <a:gd name="T13" fmla="*/ 0 h 94"/>
                    <a:gd name="T14" fmla="*/ 0 w 44"/>
                    <a:gd name="T15" fmla="*/ 0 h 94"/>
                    <a:gd name="T16" fmla="*/ 0 w 44"/>
                    <a:gd name="T17" fmla="*/ 0 h 94"/>
                    <a:gd name="T18" fmla="*/ 0 w 44"/>
                    <a:gd name="T19" fmla="*/ 0 h 94"/>
                    <a:gd name="T20" fmla="*/ 0 w 44"/>
                    <a:gd name="T21" fmla="*/ 0 h 94"/>
                    <a:gd name="T22" fmla="*/ 0 w 44"/>
                    <a:gd name="T23" fmla="*/ 0 h 94"/>
                    <a:gd name="T24" fmla="*/ 0 w 44"/>
                    <a:gd name="T25" fmla="*/ 0 h 94"/>
                    <a:gd name="T26" fmla="*/ 0 w 44"/>
                    <a:gd name="T27" fmla="*/ 0 h 94"/>
                    <a:gd name="T28" fmla="*/ 0 w 44"/>
                    <a:gd name="T29" fmla="*/ 0 h 94"/>
                    <a:gd name="T30" fmla="*/ 0 w 44"/>
                    <a:gd name="T31" fmla="*/ 0 h 94"/>
                    <a:gd name="T32" fmla="*/ 0 w 44"/>
                    <a:gd name="T33" fmla="*/ 0 h 94"/>
                    <a:gd name="T34" fmla="*/ 0 w 44"/>
                    <a:gd name="T35" fmla="*/ 0 h 94"/>
                    <a:gd name="T36" fmla="*/ 0 w 44"/>
                    <a:gd name="T37" fmla="*/ 0 h 94"/>
                    <a:gd name="T38" fmla="*/ 0 w 44"/>
                    <a:gd name="T39" fmla="*/ 0 h 94"/>
                    <a:gd name="T40" fmla="*/ 0 w 44"/>
                    <a:gd name="T41" fmla="*/ 0 h 9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94">
                      <a:moveTo>
                        <a:pt x="22" y="10"/>
                      </a:moveTo>
                      <a:lnTo>
                        <a:pt x="21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24"/>
                      </a:lnTo>
                      <a:lnTo>
                        <a:pt x="4" y="38"/>
                      </a:lnTo>
                      <a:lnTo>
                        <a:pt x="8" y="52"/>
                      </a:lnTo>
                      <a:lnTo>
                        <a:pt x="14" y="65"/>
                      </a:lnTo>
                      <a:lnTo>
                        <a:pt x="21" y="78"/>
                      </a:lnTo>
                      <a:lnTo>
                        <a:pt x="28" y="87"/>
                      </a:lnTo>
                      <a:lnTo>
                        <a:pt x="37" y="93"/>
                      </a:lnTo>
                      <a:lnTo>
                        <a:pt x="42" y="94"/>
                      </a:lnTo>
                      <a:lnTo>
                        <a:pt x="44" y="76"/>
                      </a:lnTo>
                      <a:lnTo>
                        <a:pt x="38" y="54"/>
                      </a:lnTo>
                      <a:lnTo>
                        <a:pt x="31" y="32"/>
                      </a:lnTo>
                      <a:lnTo>
                        <a:pt x="22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5" name="Freeform 703"/>
                <p:cNvSpPr>
                  <a:spLocks/>
                </p:cNvSpPr>
                <p:nvPr/>
              </p:nvSpPr>
              <p:spPr bwMode="auto">
                <a:xfrm>
                  <a:off x="2641" y="2722"/>
                  <a:ext cx="6" cy="9"/>
                </a:xfrm>
                <a:custGeom>
                  <a:avLst/>
                  <a:gdLst>
                    <a:gd name="T0" fmla="*/ 0 w 38"/>
                    <a:gd name="T1" fmla="*/ 0 h 54"/>
                    <a:gd name="T2" fmla="*/ 0 w 38"/>
                    <a:gd name="T3" fmla="*/ 0 h 54"/>
                    <a:gd name="T4" fmla="*/ 0 w 38"/>
                    <a:gd name="T5" fmla="*/ 0 h 54"/>
                    <a:gd name="T6" fmla="*/ 0 w 38"/>
                    <a:gd name="T7" fmla="*/ 0 h 54"/>
                    <a:gd name="T8" fmla="*/ 0 w 38"/>
                    <a:gd name="T9" fmla="*/ 0 h 54"/>
                    <a:gd name="T10" fmla="*/ 0 w 38"/>
                    <a:gd name="T11" fmla="*/ 0 h 54"/>
                    <a:gd name="T12" fmla="*/ 0 w 38"/>
                    <a:gd name="T13" fmla="*/ 0 h 54"/>
                    <a:gd name="T14" fmla="*/ 0 w 38"/>
                    <a:gd name="T15" fmla="*/ 0 h 54"/>
                    <a:gd name="T16" fmla="*/ 0 w 38"/>
                    <a:gd name="T17" fmla="*/ 0 h 54"/>
                    <a:gd name="T18" fmla="*/ 0 w 38"/>
                    <a:gd name="T19" fmla="*/ 0 h 54"/>
                    <a:gd name="T20" fmla="*/ 0 w 38"/>
                    <a:gd name="T21" fmla="*/ 0 h 54"/>
                    <a:gd name="T22" fmla="*/ 0 w 38"/>
                    <a:gd name="T23" fmla="*/ 0 h 54"/>
                    <a:gd name="T24" fmla="*/ 0 w 38"/>
                    <a:gd name="T25" fmla="*/ 0 h 54"/>
                    <a:gd name="T26" fmla="*/ 0 w 38"/>
                    <a:gd name="T27" fmla="*/ 0 h 54"/>
                    <a:gd name="T28" fmla="*/ 0 w 38"/>
                    <a:gd name="T29" fmla="*/ 0 h 54"/>
                    <a:gd name="T30" fmla="*/ 0 w 38"/>
                    <a:gd name="T31" fmla="*/ 0 h 54"/>
                    <a:gd name="T32" fmla="*/ 0 w 38"/>
                    <a:gd name="T33" fmla="*/ 0 h 54"/>
                    <a:gd name="T34" fmla="*/ 0 w 38"/>
                    <a:gd name="T35" fmla="*/ 0 h 54"/>
                    <a:gd name="T36" fmla="*/ 0 w 38"/>
                    <a:gd name="T37" fmla="*/ 0 h 54"/>
                    <a:gd name="T38" fmla="*/ 0 w 38"/>
                    <a:gd name="T39" fmla="*/ 0 h 54"/>
                    <a:gd name="T40" fmla="*/ 0 w 38"/>
                    <a:gd name="T41" fmla="*/ 0 h 54"/>
                    <a:gd name="T42" fmla="*/ 0 w 38"/>
                    <a:gd name="T43" fmla="*/ 0 h 54"/>
                    <a:gd name="T44" fmla="*/ 0 w 38"/>
                    <a:gd name="T45" fmla="*/ 0 h 54"/>
                    <a:gd name="T46" fmla="*/ 0 w 38"/>
                    <a:gd name="T47" fmla="*/ 0 h 54"/>
                    <a:gd name="T48" fmla="*/ 0 w 38"/>
                    <a:gd name="T49" fmla="*/ 0 h 5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8" h="54">
                      <a:moveTo>
                        <a:pt x="20" y="7"/>
                      </a:moveTo>
                      <a:lnTo>
                        <a:pt x="20" y="8"/>
                      </a:lnTo>
                      <a:lnTo>
                        <a:pt x="19" y="4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4" y="1"/>
                      </a:lnTo>
                      <a:lnTo>
                        <a:pt x="1" y="4"/>
                      </a:lnTo>
                      <a:lnTo>
                        <a:pt x="0" y="8"/>
                      </a:lnTo>
                      <a:lnTo>
                        <a:pt x="0" y="11"/>
                      </a:lnTo>
                      <a:lnTo>
                        <a:pt x="1" y="17"/>
                      </a:lnTo>
                      <a:lnTo>
                        <a:pt x="4" y="24"/>
                      </a:lnTo>
                      <a:lnTo>
                        <a:pt x="8" y="32"/>
                      </a:lnTo>
                      <a:lnTo>
                        <a:pt x="14" y="39"/>
                      </a:lnTo>
                      <a:lnTo>
                        <a:pt x="20" y="46"/>
                      </a:lnTo>
                      <a:lnTo>
                        <a:pt x="27" y="50"/>
                      </a:lnTo>
                      <a:lnTo>
                        <a:pt x="33" y="54"/>
                      </a:lnTo>
                      <a:lnTo>
                        <a:pt x="38" y="54"/>
                      </a:lnTo>
                      <a:lnTo>
                        <a:pt x="36" y="42"/>
                      </a:lnTo>
                      <a:lnTo>
                        <a:pt x="32" y="29"/>
                      </a:lnTo>
                      <a:lnTo>
                        <a:pt x="25" y="16"/>
                      </a:lnTo>
                      <a:lnTo>
                        <a:pt x="2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6" name="Freeform 704"/>
                <p:cNvSpPr>
                  <a:spLocks/>
                </p:cNvSpPr>
                <p:nvPr/>
              </p:nvSpPr>
              <p:spPr bwMode="auto">
                <a:xfrm>
                  <a:off x="2636" y="2714"/>
                  <a:ext cx="8" cy="6"/>
                </a:xfrm>
                <a:custGeom>
                  <a:avLst/>
                  <a:gdLst>
                    <a:gd name="T0" fmla="*/ 0 w 52"/>
                    <a:gd name="T1" fmla="*/ 0 h 36"/>
                    <a:gd name="T2" fmla="*/ 0 w 52"/>
                    <a:gd name="T3" fmla="*/ 0 h 36"/>
                    <a:gd name="T4" fmla="*/ 0 w 52"/>
                    <a:gd name="T5" fmla="*/ 0 h 36"/>
                    <a:gd name="T6" fmla="*/ 0 w 52"/>
                    <a:gd name="T7" fmla="*/ 0 h 36"/>
                    <a:gd name="T8" fmla="*/ 0 w 52"/>
                    <a:gd name="T9" fmla="*/ 0 h 36"/>
                    <a:gd name="T10" fmla="*/ 0 w 52"/>
                    <a:gd name="T11" fmla="*/ 0 h 36"/>
                    <a:gd name="T12" fmla="*/ 0 w 52"/>
                    <a:gd name="T13" fmla="*/ 0 h 36"/>
                    <a:gd name="T14" fmla="*/ 0 w 52"/>
                    <a:gd name="T15" fmla="*/ 0 h 36"/>
                    <a:gd name="T16" fmla="*/ 0 w 52"/>
                    <a:gd name="T17" fmla="*/ 0 h 36"/>
                    <a:gd name="T18" fmla="*/ 0 w 52"/>
                    <a:gd name="T19" fmla="*/ 0 h 36"/>
                    <a:gd name="T20" fmla="*/ 0 w 52"/>
                    <a:gd name="T21" fmla="*/ 0 h 36"/>
                    <a:gd name="T22" fmla="*/ 0 w 52"/>
                    <a:gd name="T23" fmla="*/ 0 h 36"/>
                    <a:gd name="T24" fmla="*/ 0 w 52"/>
                    <a:gd name="T25" fmla="*/ 0 h 36"/>
                    <a:gd name="T26" fmla="*/ 0 w 52"/>
                    <a:gd name="T27" fmla="*/ 0 h 36"/>
                    <a:gd name="T28" fmla="*/ 0 w 52"/>
                    <a:gd name="T29" fmla="*/ 0 h 36"/>
                    <a:gd name="T30" fmla="*/ 0 w 52"/>
                    <a:gd name="T31" fmla="*/ 0 h 36"/>
                    <a:gd name="T32" fmla="*/ 0 w 52"/>
                    <a:gd name="T33" fmla="*/ 0 h 36"/>
                    <a:gd name="T34" fmla="*/ 0 w 52"/>
                    <a:gd name="T35" fmla="*/ 0 h 36"/>
                    <a:gd name="T36" fmla="*/ 0 w 52"/>
                    <a:gd name="T37" fmla="*/ 0 h 36"/>
                    <a:gd name="T38" fmla="*/ 0 w 52"/>
                    <a:gd name="T39" fmla="*/ 0 h 36"/>
                    <a:gd name="T40" fmla="*/ 0 w 52"/>
                    <a:gd name="T41" fmla="*/ 0 h 36"/>
                    <a:gd name="T42" fmla="*/ 0 w 52"/>
                    <a:gd name="T43" fmla="*/ 0 h 36"/>
                    <a:gd name="T44" fmla="*/ 0 w 52"/>
                    <a:gd name="T45" fmla="*/ 0 h 36"/>
                    <a:gd name="T46" fmla="*/ 0 w 52"/>
                    <a:gd name="T47" fmla="*/ 0 h 36"/>
                    <a:gd name="T48" fmla="*/ 0 w 52"/>
                    <a:gd name="T49" fmla="*/ 0 h 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2" h="36">
                      <a:moveTo>
                        <a:pt x="41" y="27"/>
                      </a:moveTo>
                      <a:lnTo>
                        <a:pt x="46" y="24"/>
                      </a:lnTo>
                      <a:lnTo>
                        <a:pt x="51" y="21"/>
                      </a:lnTo>
                      <a:lnTo>
                        <a:pt x="52" y="16"/>
                      </a:lnTo>
                      <a:lnTo>
                        <a:pt x="52" y="12"/>
                      </a:lnTo>
                      <a:lnTo>
                        <a:pt x="50" y="6"/>
                      </a:lnTo>
                      <a:lnTo>
                        <a:pt x="46" y="2"/>
                      </a:lnTo>
                      <a:lnTo>
                        <a:pt x="41" y="0"/>
                      </a:lnTo>
                      <a:lnTo>
                        <a:pt x="36" y="0"/>
                      </a:lnTo>
                      <a:lnTo>
                        <a:pt x="33" y="0"/>
                      </a:lnTo>
                      <a:lnTo>
                        <a:pt x="29" y="1"/>
                      </a:lnTo>
                      <a:lnTo>
                        <a:pt x="21" y="4"/>
                      </a:lnTo>
                      <a:lnTo>
                        <a:pt x="13" y="8"/>
                      </a:lnTo>
                      <a:lnTo>
                        <a:pt x="6" y="15"/>
                      </a:lnTo>
                      <a:lnTo>
                        <a:pt x="3" y="22"/>
                      </a:lnTo>
                      <a:lnTo>
                        <a:pt x="0" y="29"/>
                      </a:lnTo>
                      <a:lnTo>
                        <a:pt x="0" y="31"/>
                      </a:lnTo>
                      <a:lnTo>
                        <a:pt x="4" y="33"/>
                      </a:lnTo>
                      <a:lnTo>
                        <a:pt x="9" y="36"/>
                      </a:lnTo>
                      <a:lnTo>
                        <a:pt x="13" y="36"/>
                      </a:lnTo>
                      <a:lnTo>
                        <a:pt x="18" y="36"/>
                      </a:lnTo>
                      <a:lnTo>
                        <a:pt x="24" y="33"/>
                      </a:lnTo>
                      <a:lnTo>
                        <a:pt x="30" y="32"/>
                      </a:lnTo>
                      <a:lnTo>
                        <a:pt x="36" y="30"/>
                      </a:lnTo>
                      <a:lnTo>
                        <a:pt x="41" y="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7" name="Freeform 705"/>
                <p:cNvSpPr>
                  <a:spLocks/>
                </p:cNvSpPr>
                <p:nvPr/>
              </p:nvSpPr>
              <p:spPr bwMode="auto">
                <a:xfrm>
                  <a:off x="2596" y="2704"/>
                  <a:ext cx="33" cy="39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8" name="Freeform 706"/>
                <p:cNvSpPr>
                  <a:spLocks/>
                </p:cNvSpPr>
                <p:nvPr/>
              </p:nvSpPr>
              <p:spPr bwMode="auto">
                <a:xfrm>
                  <a:off x="2652" y="2704"/>
                  <a:ext cx="22" cy="30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9" name="Freeform 707"/>
                <p:cNvSpPr>
                  <a:spLocks/>
                </p:cNvSpPr>
                <p:nvPr/>
              </p:nvSpPr>
              <p:spPr bwMode="auto">
                <a:xfrm>
                  <a:off x="2575" y="2697"/>
                  <a:ext cx="53" cy="63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0" name="Freeform 708"/>
                <p:cNvSpPr>
                  <a:spLocks/>
                </p:cNvSpPr>
                <p:nvPr/>
              </p:nvSpPr>
              <p:spPr bwMode="auto">
                <a:xfrm>
                  <a:off x="2650" y="2695"/>
                  <a:ext cx="47" cy="42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1" name="Freeform 709"/>
                <p:cNvSpPr>
                  <a:spLocks/>
                </p:cNvSpPr>
                <p:nvPr/>
              </p:nvSpPr>
              <p:spPr bwMode="auto">
                <a:xfrm>
                  <a:off x="2556" y="2718"/>
                  <a:ext cx="19" cy="39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2" name="Freeform 710"/>
                <p:cNvSpPr>
                  <a:spLocks/>
                </p:cNvSpPr>
                <p:nvPr/>
              </p:nvSpPr>
              <p:spPr bwMode="auto">
                <a:xfrm>
                  <a:off x="2689" y="2692"/>
                  <a:ext cx="41" cy="52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9" name="Line 711"/>
              <p:cNvSpPr>
                <a:spLocks noChangeShapeType="1"/>
              </p:cNvSpPr>
              <p:nvPr/>
            </p:nvSpPr>
            <p:spPr bwMode="auto">
              <a:xfrm>
                <a:off x="4097" y="3373"/>
                <a:ext cx="317" cy="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0" name="Line 712"/>
              <p:cNvSpPr>
                <a:spLocks noChangeShapeType="1"/>
              </p:cNvSpPr>
              <p:nvPr/>
            </p:nvSpPr>
            <p:spPr bwMode="auto">
              <a:xfrm>
                <a:off x="3750" y="3332"/>
                <a:ext cx="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591" name="Group 713"/>
              <p:cNvGrpSpPr>
                <a:grpSpLocks/>
              </p:cNvGrpSpPr>
              <p:nvPr/>
            </p:nvGrpSpPr>
            <p:grpSpPr bwMode="auto">
              <a:xfrm>
                <a:off x="4995" y="3370"/>
                <a:ext cx="131" cy="258"/>
                <a:chOff x="4180" y="783"/>
                <a:chExt cx="150" cy="307"/>
              </a:xfrm>
            </p:grpSpPr>
            <p:sp>
              <p:nvSpPr>
                <p:cNvPr id="22608" name="AutoShape 714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09" name="Rectangle 715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10" name="Rectangle 716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11" name="AutoShape 717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12" name="Line 718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3" name="Line 719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4" name="Rectangle 720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15" name="Rectangle 721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 b="1">
                    <a:solidFill>
                      <a:schemeClr val="accent2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592" name="Line 722"/>
              <p:cNvSpPr>
                <a:spLocks noChangeShapeType="1"/>
              </p:cNvSpPr>
              <p:nvPr/>
            </p:nvSpPr>
            <p:spPr bwMode="auto">
              <a:xfrm flipH="1">
                <a:off x="3806" y="2401"/>
                <a:ext cx="2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3" name="Line 723"/>
              <p:cNvSpPr>
                <a:spLocks noChangeShapeType="1"/>
              </p:cNvSpPr>
              <p:nvPr/>
            </p:nvSpPr>
            <p:spPr bwMode="auto">
              <a:xfrm flipV="1">
                <a:off x="4623" y="1760"/>
                <a:ext cx="78" cy="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4" name="Line 724"/>
              <p:cNvSpPr>
                <a:spLocks noChangeShapeType="1"/>
              </p:cNvSpPr>
              <p:nvPr/>
            </p:nvSpPr>
            <p:spPr bwMode="auto">
              <a:xfrm>
                <a:off x="4514" y="1869"/>
                <a:ext cx="0" cy="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5" name="Line 725"/>
              <p:cNvSpPr>
                <a:spLocks noChangeShapeType="1"/>
              </p:cNvSpPr>
              <p:nvPr/>
            </p:nvSpPr>
            <p:spPr bwMode="auto">
              <a:xfrm flipV="1">
                <a:off x="4630" y="1804"/>
                <a:ext cx="16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6" name="Line 726"/>
              <p:cNvSpPr>
                <a:spLocks noChangeShapeType="1"/>
              </p:cNvSpPr>
              <p:nvPr/>
            </p:nvSpPr>
            <p:spPr bwMode="auto">
              <a:xfrm>
                <a:off x="4852" y="1803"/>
                <a:ext cx="0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7" name="Line 727"/>
              <p:cNvSpPr>
                <a:spLocks noChangeShapeType="1"/>
              </p:cNvSpPr>
              <p:nvPr/>
            </p:nvSpPr>
            <p:spPr bwMode="auto">
              <a:xfrm>
                <a:off x="4634" y="1996"/>
                <a:ext cx="1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8" name="Line 728"/>
              <p:cNvSpPr>
                <a:spLocks noChangeShapeType="1"/>
              </p:cNvSpPr>
              <p:nvPr/>
            </p:nvSpPr>
            <p:spPr bwMode="auto">
              <a:xfrm flipV="1">
                <a:off x="3560" y="2542"/>
                <a:ext cx="10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9" name="Line 729"/>
              <p:cNvSpPr>
                <a:spLocks noChangeShapeType="1"/>
              </p:cNvSpPr>
              <p:nvPr/>
            </p:nvSpPr>
            <p:spPr bwMode="auto">
              <a:xfrm flipV="1">
                <a:off x="4895" y="1614"/>
                <a:ext cx="15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0" name="Line 730"/>
              <p:cNvSpPr>
                <a:spLocks noChangeShapeType="1"/>
              </p:cNvSpPr>
              <p:nvPr/>
            </p:nvSpPr>
            <p:spPr bwMode="auto">
              <a:xfrm>
                <a:off x="4983" y="1990"/>
                <a:ext cx="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1" name="Line 731"/>
              <p:cNvSpPr>
                <a:spLocks noChangeShapeType="1"/>
              </p:cNvSpPr>
              <p:nvPr/>
            </p:nvSpPr>
            <p:spPr bwMode="auto">
              <a:xfrm flipH="1">
                <a:off x="4445" y="2038"/>
                <a:ext cx="62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2" name="Line 732"/>
              <p:cNvSpPr>
                <a:spLocks noChangeShapeType="1"/>
              </p:cNvSpPr>
              <p:nvPr/>
            </p:nvSpPr>
            <p:spPr bwMode="auto">
              <a:xfrm flipH="1">
                <a:off x="4817" y="2038"/>
                <a:ext cx="70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3" name="Text Box 733"/>
              <p:cNvSpPr txBox="1">
                <a:spLocks noChangeArrowheads="1"/>
              </p:cNvSpPr>
              <p:nvPr/>
            </p:nvSpPr>
            <p:spPr bwMode="auto">
              <a:xfrm>
                <a:off x="2689" y="2404"/>
                <a:ext cx="42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家庭网络</a:t>
                </a:r>
                <a:endParaRPr lang="en-US" altLang="zh-TW" sz="16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604" name="Text Box 734"/>
              <p:cNvSpPr txBox="1">
                <a:spLocks noChangeArrowheads="1"/>
              </p:cNvSpPr>
              <p:nvPr/>
            </p:nvSpPr>
            <p:spPr bwMode="auto">
              <a:xfrm>
                <a:off x="3752" y="2857"/>
                <a:ext cx="42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公共网络</a:t>
                </a:r>
                <a:endParaRPr lang="en-US" altLang="zh-TW" sz="16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605" name="Text Box 735"/>
              <p:cNvSpPr txBox="1">
                <a:spLocks noChangeArrowheads="1"/>
              </p:cNvSpPr>
              <p:nvPr/>
            </p:nvSpPr>
            <p:spPr bwMode="auto">
              <a:xfrm>
                <a:off x="3549" y="1065"/>
                <a:ext cx="42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无线网络</a:t>
                </a:r>
                <a:endParaRPr lang="en-US" altLang="zh-TW" sz="16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606" name="Text Box 736"/>
              <p:cNvSpPr txBox="1">
                <a:spLocks noChangeArrowheads="1"/>
              </p:cNvSpPr>
              <p:nvPr/>
            </p:nvSpPr>
            <p:spPr bwMode="auto">
              <a:xfrm>
                <a:off x="4749" y="1247"/>
                <a:ext cx="41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全球 </a:t>
                </a:r>
                <a:r>
                  <a:rPr lang="en-US" altLang="zh-TW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ISP</a:t>
                </a:r>
              </a:p>
            </p:txBody>
          </p:sp>
          <p:sp>
            <p:nvSpPr>
              <p:cNvPr id="22607" name="Text Box 737"/>
              <p:cNvSpPr txBox="1">
                <a:spLocks noChangeArrowheads="1"/>
              </p:cNvSpPr>
              <p:nvPr/>
            </p:nvSpPr>
            <p:spPr bwMode="auto">
              <a:xfrm>
                <a:off x="4690" y="2184"/>
                <a:ext cx="41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区域 </a:t>
                </a:r>
                <a:r>
                  <a:rPr lang="en-US" altLang="zh-CN" sz="16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ISP</a:t>
                </a:r>
                <a:endParaRPr lang="en-US" altLang="zh-TW" sz="16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>
                <a:solidFill>
                  <a:srgbClr val="008000"/>
                </a:solidFill>
              </a:rPr>
              <a:t>因特网具体构成描述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E0337B-9912-4BC6-B7B9-82909BBC2423}" type="slidenum"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36474"/>
              </p:ext>
            </p:extLst>
          </p:nvPr>
        </p:nvGraphicFramePr>
        <p:xfrm>
          <a:off x="1548468" y="1937857"/>
          <a:ext cx="6840523" cy="431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课程名称：计算机网络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主讲人：朴学峰（软件学院）、刘扬（计算机学院）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时间：周一第二大节、周五第二大节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en-US" altLang="zh-CN" b="1" dirty="0" smtClean="0">
                <a:solidFill>
                  <a:schemeClr val="accent2"/>
                </a:solidFill>
              </a:rPr>
              <a:t>10</a:t>
            </a:r>
            <a:r>
              <a:rPr lang="zh-CN" altLang="en-US" b="1" dirty="0" smtClean="0">
                <a:solidFill>
                  <a:schemeClr val="accent2"/>
                </a:solidFill>
              </a:rPr>
              <a:t>月</a:t>
            </a:r>
            <a:r>
              <a:rPr lang="en-US" altLang="zh-CN" b="1" dirty="0" smtClean="0">
                <a:solidFill>
                  <a:schemeClr val="accent2"/>
                </a:solidFill>
              </a:rPr>
              <a:t>10</a:t>
            </a:r>
            <a:r>
              <a:rPr lang="zh-CN" altLang="en-US" b="1" dirty="0" smtClean="0">
                <a:solidFill>
                  <a:schemeClr val="accent2"/>
                </a:solidFill>
              </a:rPr>
              <a:t>日</a:t>
            </a:r>
            <a:r>
              <a:rPr lang="en-US" altLang="zh-CN" b="1" dirty="0" smtClean="0">
                <a:solidFill>
                  <a:schemeClr val="accent2"/>
                </a:solidFill>
              </a:rPr>
              <a:t>- 12</a:t>
            </a:r>
            <a:r>
              <a:rPr lang="zh-CN" altLang="en-US" b="1" dirty="0" smtClean="0">
                <a:solidFill>
                  <a:schemeClr val="accent2"/>
                </a:solidFill>
              </a:rPr>
              <a:t>月</a:t>
            </a:r>
            <a:r>
              <a:rPr lang="en-US" altLang="zh-CN" b="1" dirty="0" smtClean="0">
                <a:solidFill>
                  <a:schemeClr val="accent2"/>
                </a:solidFill>
              </a:rPr>
              <a:t>30</a:t>
            </a:r>
            <a:r>
              <a:rPr lang="zh-CN" altLang="en-US" b="1" dirty="0" smtClean="0">
                <a:solidFill>
                  <a:schemeClr val="accent2"/>
                </a:solidFill>
              </a:rPr>
              <a:t>日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试验时间：通知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地点：</a:t>
            </a:r>
            <a:r>
              <a:rPr lang="en-US" altLang="zh-CN" b="1" dirty="0">
                <a:solidFill>
                  <a:schemeClr val="accent2"/>
                </a:solidFill>
              </a:rPr>
              <a:t>M</a:t>
            </a:r>
            <a:r>
              <a:rPr lang="zh-CN" altLang="en-US" b="1" dirty="0" smtClean="0">
                <a:solidFill>
                  <a:schemeClr val="accent2"/>
                </a:solidFill>
              </a:rPr>
              <a:t>楼</a:t>
            </a:r>
            <a:r>
              <a:rPr lang="en-US" altLang="zh-CN" b="1" dirty="0" smtClean="0">
                <a:solidFill>
                  <a:schemeClr val="accent2"/>
                </a:solidFill>
              </a:rPr>
              <a:t>301</a:t>
            </a: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理论：</a:t>
            </a:r>
            <a:r>
              <a:rPr lang="en-US" altLang="zh-CN" b="1" dirty="0" smtClean="0">
                <a:solidFill>
                  <a:schemeClr val="accent2"/>
                </a:solidFill>
              </a:rPr>
              <a:t>48</a:t>
            </a:r>
            <a:r>
              <a:rPr lang="zh-CN" altLang="en-US" b="1" dirty="0" smtClean="0">
                <a:solidFill>
                  <a:schemeClr val="accent2"/>
                </a:solidFill>
              </a:rPr>
              <a:t>学时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实验：</a:t>
            </a:r>
            <a:r>
              <a:rPr lang="en-US" altLang="zh-CN" b="1" dirty="0" smtClean="0">
                <a:solidFill>
                  <a:schemeClr val="accent2"/>
                </a:solidFill>
              </a:rPr>
              <a:t>12</a:t>
            </a:r>
            <a:r>
              <a:rPr lang="zh-CN" altLang="en-US" b="1" dirty="0" smtClean="0">
                <a:solidFill>
                  <a:schemeClr val="accent2"/>
                </a:solidFill>
              </a:rPr>
              <a:t>学时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助教：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0" indent="0" eaLnBrk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0DA94B-2D75-40D0-801C-60181AF723F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BB136D-E2F2-4F81-A076-B1C481BA0756}" type="slidenum">
              <a:rPr lang="en-US" altLang="zh-CN" sz="12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 b="1" smtClean="0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）计算设备</a:t>
            </a:r>
            <a:endParaRPr lang="zh-CN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49413"/>
            <a:ext cx="7772400" cy="2995612"/>
          </a:xfrm>
        </p:spPr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FF0000"/>
                </a:solidFill>
              </a:rPr>
              <a:t>主机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host</a:t>
            </a:r>
            <a:r>
              <a:rPr lang="zh-CN" altLang="en-US" sz="2000" b="1" dirty="0"/>
              <a:t>）、</a:t>
            </a:r>
            <a:r>
              <a:rPr lang="zh-CN" altLang="en-US" sz="2000" b="1" dirty="0">
                <a:solidFill>
                  <a:srgbClr val="FF0000"/>
                </a:solidFill>
              </a:rPr>
              <a:t>端系统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end system</a:t>
            </a:r>
            <a:r>
              <a:rPr lang="zh-CN" altLang="en-US" sz="2000" b="1" dirty="0"/>
              <a:t>）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lvl="1" eaLnBrk="1">
              <a:lnSpc>
                <a:spcPct val="150000"/>
              </a:lnSpc>
              <a:defRPr/>
            </a:pPr>
            <a:r>
              <a:rPr lang="zh-CN" altLang="en-US" sz="1800" b="1" u="sng" dirty="0" smtClean="0">
                <a:solidFill>
                  <a:schemeClr val="accent2"/>
                </a:solidFill>
              </a:rPr>
              <a:t>传统</a:t>
            </a:r>
            <a:r>
              <a:rPr lang="zh-CN" altLang="en-US" sz="1800" b="1" u="sng" dirty="0">
                <a:solidFill>
                  <a:schemeClr val="accent2"/>
                </a:solidFill>
              </a:rPr>
              <a:t>设备</a:t>
            </a:r>
            <a:r>
              <a:rPr lang="zh-CN" altLang="en-US" sz="1800" b="1" dirty="0">
                <a:solidFill>
                  <a:schemeClr val="accent2"/>
                </a:solidFill>
              </a:rPr>
              <a:t>：  </a:t>
            </a:r>
            <a:r>
              <a:rPr lang="en-US" altLang="zh-CN" sz="1800" b="1" dirty="0" smtClean="0"/>
              <a:t>Personal Computer </a:t>
            </a:r>
            <a:r>
              <a:rPr lang="zh-CN" altLang="en-US" sz="1800" b="1" dirty="0"/>
              <a:t>、</a:t>
            </a:r>
            <a:r>
              <a:rPr lang="zh-CN" altLang="en-US" sz="1800" b="1" dirty="0" smtClean="0"/>
              <a:t>工作站</a:t>
            </a:r>
            <a:r>
              <a:rPr lang="en-US" altLang="zh-CN" sz="1800" b="1" dirty="0" smtClean="0"/>
              <a:t>(station)</a:t>
            </a:r>
            <a:r>
              <a:rPr lang="zh-CN" altLang="en-US" sz="1800" b="1" dirty="0" smtClean="0"/>
              <a:t>、服务器</a:t>
            </a:r>
            <a:r>
              <a:rPr lang="en-US" altLang="zh-CN" sz="1800" b="1" dirty="0" smtClean="0"/>
              <a:t>(server)</a:t>
            </a:r>
            <a:r>
              <a:rPr lang="zh-CN" altLang="en-US" sz="1800" b="1" dirty="0" smtClean="0"/>
              <a:t>等</a:t>
            </a:r>
            <a:r>
              <a:rPr lang="zh-CN" altLang="en-US" sz="1800" b="1" dirty="0"/>
              <a:t>；</a:t>
            </a:r>
          </a:p>
          <a:p>
            <a:pPr lvl="1" eaLnBrk="1">
              <a:lnSpc>
                <a:spcPct val="150000"/>
              </a:lnSpc>
              <a:defRPr/>
            </a:pPr>
            <a:r>
              <a:rPr lang="zh-CN" altLang="en-US" sz="1800" b="1" u="sng" dirty="0" smtClean="0">
                <a:solidFill>
                  <a:schemeClr val="accent2"/>
                </a:solidFill>
              </a:rPr>
              <a:t>非</a:t>
            </a:r>
            <a:r>
              <a:rPr lang="zh-CN" altLang="en-US" sz="1800" b="1" u="sng" dirty="0">
                <a:solidFill>
                  <a:schemeClr val="accent2"/>
                </a:solidFill>
              </a:rPr>
              <a:t>传统设备</a:t>
            </a:r>
            <a:r>
              <a:rPr lang="zh-CN" altLang="en-US" sz="1800" b="1" dirty="0">
                <a:solidFill>
                  <a:schemeClr val="accent2"/>
                </a:solidFill>
              </a:rPr>
              <a:t>： </a:t>
            </a:r>
            <a:r>
              <a:rPr lang="en-US" altLang="zh-CN" sz="1800" b="1" dirty="0"/>
              <a:t>PDA(</a:t>
            </a:r>
            <a:r>
              <a:rPr lang="zh-CN" altLang="en-US" sz="1800" b="1" dirty="0"/>
              <a:t>个人数字助手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TV</a:t>
            </a:r>
            <a:r>
              <a:rPr lang="zh-CN" altLang="en-US" sz="1800" b="1" dirty="0"/>
              <a:t>、移动计算机、汽车等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lvl="1" eaLnBrk="1">
              <a:lnSpc>
                <a:spcPct val="150000"/>
              </a:lnSpc>
              <a:defRPr/>
            </a:pPr>
            <a:endParaRPr lang="en-US" altLang="zh-CN" sz="1800" b="1" dirty="0"/>
          </a:p>
          <a:p>
            <a:pPr marL="0" indent="0" eaLnBrk="1">
              <a:lnSpc>
                <a:spcPct val="125000"/>
              </a:lnSpc>
              <a:buClr>
                <a:srgbClr val="4D4D4D"/>
              </a:buClr>
              <a:defRPr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</a:rPr>
              <a:t>主要功能  ： </a:t>
            </a:r>
            <a:r>
              <a:rPr lang="zh-CN" altLang="en-US" sz="2000" b="1" dirty="0"/>
              <a:t>进行</a:t>
            </a:r>
            <a:r>
              <a:rPr lang="zh-CN" altLang="en-US" sz="2000" b="1" dirty="0">
                <a:solidFill>
                  <a:srgbClr val="FF0000"/>
                </a:solidFill>
              </a:rPr>
              <a:t>数据处理</a:t>
            </a:r>
            <a:r>
              <a:rPr lang="zh-CN" altLang="en-US" sz="2000" b="1" dirty="0"/>
              <a:t>、运行</a:t>
            </a:r>
            <a:r>
              <a:rPr lang="zh-CN" altLang="en-US" sz="2000" b="1" dirty="0">
                <a:solidFill>
                  <a:srgbClr val="FF0000"/>
                </a:solidFill>
              </a:rPr>
              <a:t>网络应用程序</a:t>
            </a:r>
            <a:r>
              <a:rPr lang="zh-CN" altLang="en-US" sz="2000" b="1" dirty="0"/>
              <a:t> 。</a:t>
            </a: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928688" y="4419600"/>
            <a:ext cx="69135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05DFF5-8A39-493E-A98A-4AC551D28B4C}" type="slidenum">
              <a:rPr lang="en-US" altLang="zh-CN" sz="14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 b="1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）连</a:t>
            </a:r>
            <a:r>
              <a:rPr lang="zh-CN" altLang="en-US" dirty="0"/>
              <a:t>网设备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819275"/>
            <a:ext cx="3935413" cy="3073400"/>
          </a:xfrm>
        </p:spPr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zh-CN" altLang="en-US" sz="2000" b="1" dirty="0" smtClean="0"/>
              <a:t>通信链路</a:t>
            </a:r>
            <a:endParaRPr lang="en-US" altLang="zh-CN" sz="2000" b="1" dirty="0" smtClean="0"/>
          </a:p>
          <a:p>
            <a:pPr lvl="1" eaLnBrk="1">
              <a:lnSpc>
                <a:spcPct val="125000"/>
              </a:lnSpc>
              <a:defRPr/>
            </a:pPr>
            <a:r>
              <a:rPr lang="en-US" altLang="zh-CN" b="1" dirty="0" smtClean="0"/>
              <a:t>communication link</a:t>
            </a:r>
            <a:endParaRPr lang="zh-CN" altLang="en-US" b="1" dirty="0"/>
          </a:p>
          <a:p>
            <a:pPr eaLnBrk="1">
              <a:lnSpc>
                <a:spcPct val="125000"/>
              </a:lnSpc>
              <a:defRPr/>
            </a:pPr>
            <a:r>
              <a:rPr lang="zh-CN" altLang="en-US" sz="2000" b="1" dirty="0" smtClean="0"/>
              <a:t>分组交换机</a:t>
            </a:r>
            <a:endParaRPr lang="en-US" altLang="zh-CN" sz="2000" b="1" dirty="0" smtClean="0"/>
          </a:p>
          <a:p>
            <a:pPr lvl="1" eaLnBrk="1">
              <a:lnSpc>
                <a:spcPct val="125000"/>
              </a:lnSpc>
              <a:defRPr/>
            </a:pPr>
            <a:r>
              <a:rPr lang="en-US" altLang="zh-CN" b="1" dirty="0" smtClean="0"/>
              <a:t>packet switch</a:t>
            </a:r>
          </a:p>
          <a:p>
            <a:pPr marL="0" indent="0" eaLnBrk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/>
          </a:p>
          <a:p>
            <a:pPr marL="0" indent="0" eaLnBrk="1">
              <a:lnSpc>
                <a:spcPct val="125000"/>
              </a:lnSpc>
              <a:buClr>
                <a:srgbClr val="4D4D4D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主要</a:t>
            </a:r>
            <a:r>
              <a:rPr lang="zh-CN" altLang="en-US" sz="2000" b="1" dirty="0">
                <a:solidFill>
                  <a:schemeClr val="accent2"/>
                </a:solidFill>
              </a:rPr>
              <a:t>功能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：</a:t>
            </a:r>
            <a:r>
              <a:rPr lang="zh-CN" altLang="en-US" sz="2000" b="1" dirty="0" smtClean="0"/>
              <a:t>保证</a:t>
            </a:r>
            <a:r>
              <a:rPr lang="zh-CN" altLang="en-US" sz="2000" b="1" dirty="0">
                <a:solidFill>
                  <a:srgbClr val="FF0000"/>
                </a:solidFill>
              </a:rPr>
              <a:t>高效、可靠地数据传输</a:t>
            </a:r>
            <a:r>
              <a:rPr lang="zh-CN" altLang="en-US" sz="2000" b="1" dirty="0"/>
              <a:t>。</a:t>
            </a:r>
          </a:p>
        </p:txBody>
      </p:sp>
      <p:grpSp>
        <p:nvGrpSpPr>
          <p:cNvPr id="25605" name="Group 513"/>
          <p:cNvGrpSpPr>
            <a:grpSpLocks/>
          </p:cNvGrpSpPr>
          <p:nvPr/>
        </p:nvGrpSpPr>
        <p:grpSpPr bwMode="auto">
          <a:xfrm>
            <a:off x="4421188" y="1612900"/>
            <a:ext cx="4452937" cy="3995738"/>
            <a:chOff x="2785" y="1016"/>
            <a:chExt cx="2805" cy="2517"/>
          </a:xfrm>
        </p:grpSpPr>
        <p:sp>
          <p:nvSpPr>
            <p:cNvPr id="25606" name="Freeform 7"/>
            <p:cNvSpPr>
              <a:spLocks/>
            </p:cNvSpPr>
            <p:nvPr/>
          </p:nvSpPr>
          <p:spPr bwMode="auto">
            <a:xfrm>
              <a:off x="3135" y="2078"/>
              <a:ext cx="2268" cy="1455"/>
            </a:xfrm>
            <a:custGeom>
              <a:avLst/>
              <a:gdLst>
                <a:gd name="T0" fmla="*/ 31 w 2135"/>
                <a:gd name="T1" fmla="*/ 500 h 1662"/>
                <a:gd name="T2" fmla="*/ 119 w 2135"/>
                <a:gd name="T3" fmla="*/ 59 h 1662"/>
                <a:gd name="T4" fmla="*/ 741 w 2135"/>
                <a:gd name="T5" fmla="*/ 151 h 1662"/>
                <a:gd name="T6" fmla="*/ 1364 w 2135"/>
                <a:gd name="T7" fmla="*/ 77 h 1662"/>
                <a:gd name="T8" fmla="*/ 2258 w 2135"/>
                <a:gd name="T9" fmla="*/ 311 h 1662"/>
                <a:gd name="T10" fmla="*/ 2271 w 2135"/>
                <a:gd name="T11" fmla="*/ 877 h 1662"/>
                <a:gd name="T12" fmla="*/ 1784 w 2135"/>
                <a:gd name="T13" fmla="*/ 1227 h 1662"/>
                <a:gd name="T14" fmla="*/ 918 w 2135"/>
                <a:gd name="T15" fmla="*/ 1162 h 1662"/>
                <a:gd name="T16" fmla="*/ 565 w 2135"/>
                <a:gd name="T17" fmla="*/ 974 h 1662"/>
                <a:gd name="T18" fmla="*/ 206 w 2135"/>
                <a:gd name="T19" fmla="*/ 817 h 1662"/>
                <a:gd name="T20" fmla="*/ 31 w 2135"/>
                <a:gd name="T21" fmla="*/ 50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07" name="Group 512"/>
            <p:cNvGrpSpPr>
              <a:grpSpLocks/>
            </p:cNvGrpSpPr>
            <p:nvPr/>
          </p:nvGrpSpPr>
          <p:grpSpPr bwMode="auto">
            <a:xfrm>
              <a:off x="2785" y="1016"/>
              <a:ext cx="2805" cy="2445"/>
              <a:chOff x="1774" y="1729"/>
              <a:chExt cx="2805" cy="2445"/>
            </a:xfrm>
          </p:grpSpPr>
          <p:sp>
            <p:nvSpPr>
              <p:cNvPr id="25608" name="Freeform 5"/>
              <p:cNvSpPr>
                <a:spLocks/>
              </p:cNvSpPr>
              <p:nvPr/>
            </p:nvSpPr>
            <p:spPr bwMode="auto">
              <a:xfrm>
                <a:off x="3207" y="1956"/>
                <a:ext cx="1372" cy="1098"/>
              </a:xfrm>
              <a:custGeom>
                <a:avLst/>
                <a:gdLst>
                  <a:gd name="T0" fmla="*/ 270 w 1292"/>
                  <a:gd name="T1" fmla="*/ 5 h 1255"/>
                  <a:gd name="T2" fmla="*/ 39 w 1292"/>
                  <a:gd name="T3" fmla="*/ 120 h 1255"/>
                  <a:gd name="T4" fmla="*/ 33 w 1292"/>
                  <a:gd name="T5" fmla="*/ 401 h 1255"/>
                  <a:gd name="T6" fmla="*/ 59 w 1292"/>
                  <a:gd name="T7" fmla="*/ 634 h 1255"/>
                  <a:gd name="T8" fmla="*/ 276 w 1292"/>
                  <a:gd name="T9" fmla="*/ 667 h 1255"/>
                  <a:gd name="T10" fmla="*/ 730 w 1292"/>
                  <a:gd name="T11" fmla="*/ 864 h 1255"/>
                  <a:gd name="T12" fmla="*/ 1122 w 1292"/>
                  <a:gd name="T13" fmla="*/ 947 h 1255"/>
                  <a:gd name="T14" fmla="*/ 1352 w 1292"/>
                  <a:gd name="T15" fmla="*/ 781 h 1255"/>
                  <a:gd name="T16" fmla="*/ 1434 w 1292"/>
                  <a:gd name="T17" fmla="*/ 340 h 1255"/>
                  <a:gd name="T18" fmla="*/ 1359 w 1292"/>
                  <a:gd name="T19" fmla="*/ 162 h 1255"/>
                  <a:gd name="T20" fmla="*/ 844 w 1292"/>
                  <a:gd name="T21" fmla="*/ 88 h 1255"/>
                  <a:gd name="T22" fmla="*/ 270 w 1292"/>
                  <a:gd name="T23" fmla="*/ 5 h 12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09" name="Freeform 6"/>
              <p:cNvSpPr>
                <a:spLocks/>
              </p:cNvSpPr>
              <p:nvPr/>
            </p:nvSpPr>
            <p:spPr bwMode="auto">
              <a:xfrm>
                <a:off x="1774" y="1862"/>
                <a:ext cx="1423" cy="1043"/>
              </a:xfrm>
              <a:custGeom>
                <a:avLst/>
                <a:gdLst>
                  <a:gd name="T0" fmla="*/ 620 w 1340"/>
                  <a:gd name="T1" fmla="*/ 32 h 1191"/>
                  <a:gd name="T2" fmla="*/ 92 w 1340"/>
                  <a:gd name="T3" fmla="*/ 46 h 1191"/>
                  <a:gd name="T4" fmla="*/ 66 w 1340"/>
                  <a:gd name="T5" fmla="*/ 308 h 1191"/>
                  <a:gd name="T6" fmla="*/ 32 w 1340"/>
                  <a:gd name="T7" fmla="*/ 553 h 1191"/>
                  <a:gd name="T8" fmla="*/ 126 w 1340"/>
                  <a:gd name="T9" fmla="*/ 667 h 1191"/>
                  <a:gd name="T10" fmla="*/ 606 w 1340"/>
                  <a:gd name="T11" fmla="*/ 672 h 1191"/>
                  <a:gd name="T12" fmla="*/ 722 w 1340"/>
                  <a:gd name="T13" fmla="*/ 865 h 1191"/>
                  <a:gd name="T14" fmla="*/ 1391 w 1340"/>
                  <a:gd name="T15" fmla="*/ 842 h 1191"/>
                  <a:gd name="T16" fmla="*/ 1439 w 1340"/>
                  <a:gd name="T17" fmla="*/ 437 h 1191"/>
                  <a:gd name="T18" fmla="*/ 1358 w 1340"/>
                  <a:gd name="T19" fmla="*/ 263 h 1191"/>
                  <a:gd name="T20" fmla="*/ 857 w 1340"/>
                  <a:gd name="T21" fmla="*/ 221 h 1191"/>
                  <a:gd name="T22" fmla="*/ 620 w 1340"/>
                  <a:gd name="T23" fmla="*/ 32 h 11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10" name="Group 8"/>
              <p:cNvGrpSpPr>
                <a:grpSpLocks/>
              </p:cNvGrpSpPr>
              <p:nvPr/>
            </p:nvGrpSpPr>
            <p:grpSpPr bwMode="auto">
              <a:xfrm>
                <a:off x="1863" y="1951"/>
                <a:ext cx="560" cy="210"/>
                <a:chOff x="3552" y="246"/>
                <a:chExt cx="527" cy="248"/>
              </a:xfrm>
            </p:grpSpPr>
            <p:graphicFrame>
              <p:nvGraphicFramePr>
                <p:cNvPr id="25826" name="Object 9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4" name="Clip" r:id="rId3" imgW="1307263" imgH="1084139" progId="MS_ClipArt_Gallery.2">
                        <p:embed/>
                      </p:oleObj>
                    </mc:Choice>
                    <mc:Fallback>
                      <p:oleObj name="Clip" r:id="rId3" imgW="1307263" imgH="1084139" progId="MS_ClipArt_Gallery.2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827" name="Object 10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5" name="Clip" r:id="rId5" imgW="681706" imgH="480401" progId="MS_ClipArt_Gallery.2">
                        <p:embed/>
                      </p:oleObj>
                    </mc:Choice>
                    <mc:Fallback>
                      <p:oleObj name="Clip" r:id="rId5" imgW="681706" imgH="480401" progId="MS_ClipArt_Gallery.2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82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11" name="Group 12"/>
              <p:cNvGrpSpPr>
                <a:grpSpLocks/>
              </p:cNvGrpSpPr>
              <p:nvPr/>
            </p:nvGrpSpPr>
            <p:grpSpPr bwMode="auto">
              <a:xfrm>
                <a:off x="1863" y="2342"/>
                <a:ext cx="560" cy="209"/>
                <a:chOff x="3552" y="246"/>
                <a:chExt cx="527" cy="248"/>
              </a:xfrm>
            </p:grpSpPr>
            <p:graphicFrame>
              <p:nvGraphicFramePr>
                <p:cNvPr id="25823" name="Object 13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6" name="Clip" r:id="rId7" imgW="1307263" imgH="1084139" progId="MS_ClipArt_Gallery.2">
                        <p:embed/>
                      </p:oleObj>
                    </mc:Choice>
                    <mc:Fallback>
                      <p:oleObj name="Clip" r:id="rId7" imgW="1307263" imgH="1084139" progId="MS_ClipArt_Gallery.2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824" name="Object 14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7" name="Clip" r:id="rId8" imgW="681706" imgH="480401" progId="MS_ClipArt_Gallery.2">
                        <p:embed/>
                      </p:oleObj>
                    </mc:Choice>
                    <mc:Fallback>
                      <p:oleObj name="Clip" r:id="rId8" imgW="681706" imgH="480401" progId="MS_ClipArt_Gallery.2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82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2150" y="2202"/>
                <a:ext cx="54" cy="141"/>
                <a:chOff x="3842" y="406"/>
                <a:chExt cx="51" cy="167"/>
              </a:xfrm>
            </p:grpSpPr>
            <p:sp>
              <p:nvSpPr>
                <p:cNvPr id="25820" name="Oval 17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21" name="Oval 18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22" name="Oval 19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grpSp>
            <p:nvGrpSpPr>
              <p:cNvPr id="25613" name="Group 20"/>
              <p:cNvGrpSpPr>
                <a:grpSpLocks/>
              </p:cNvGrpSpPr>
              <p:nvPr/>
            </p:nvGrpSpPr>
            <p:grpSpPr bwMode="auto">
              <a:xfrm>
                <a:off x="2509" y="2532"/>
                <a:ext cx="159" cy="259"/>
                <a:chOff x="4180" y="783"/>
                <a:chExt cx="150" cy="307"/>
              </a:xfrm>
            </p:grpSpPr>
            <p:sp>
              <p:nvSpPr>
                <p:cNvPr id="25812" name="AutoShape 2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3" name="Rectangle 2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4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5" name="AutoShape 2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6" name="Line 2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1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9" name="Rectangle 2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grpSp>
            <p:nvGrpSpPr>
              <p:cNvPr id="25614" name="Group 29"/>
              <p:cNvGrpSpPr>
                <a:grpSpLocks/>
              </p:cNvGrpSpPr>
              <p:nvPr/>
            </p:nvGrpSpPr>
            <p:grpSpPr bwMode="auto">
              <a:xfrm rot="-5400000">
                <a:off x="2752" y="2570"/>
                <a:ext cx="54" cy="177"/>
                <a:chOff x="3842" y="406"/>
                <a:chExt cx="51" cy="167"/>
              </a:xfrm>
            </p:grpSpPr>
            <p:sp>
              <p:nvSpPr>
                <p:cNvPr id="25809" name="Oval 30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0" name="Oval 31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11" name="Oval 32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sp>
            <p:nvSpPr>
              <p:cNvPr id="25615" name="Line 33"/>
              <p:cNvSpPr>
                <a:spLocks noChangeShapeType="1"/>
              </p:cNvSpPr>
              <p:nvPr/>
            </p:nvSpPr>
            <p:spPr bwMode="auto">
              <a:xfrm>
                <a:off x="2613" y="2471"/>
                <a:ext cx="37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6" name="Line 34"/>
              <p:cNvSpPr>
                <a:spLocks noChangeShapeType="1"/>
              </p:cNvSpPr>
              <p:nvPr/>
            </p:nvSpPr>
            <p:spPr bwMode="auto">
              <a:xfrm>
                <a:off x="2615" y="2470"/>
                <a:ext cx="1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35"/>
              <p:cNvSpPr>
                <a:spLocks noChangeShapeType="1"/>
              </p:cNvSpPr>
              <p:nvPr/>
            </p:nvSpPr>
            <p:spPr bwMode="auto">
              <a:xfrm>
                <a:off x="2993" y="2468"/>
                <a:ext cx="1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36"/>
              <p:cNvSpPr>
                <a:spLocks noChangeShapeType="1"/>
              </p:cNvSpPr>
              <p:nvPr/>
            </p:nvSpPr>
            <p:spPr bwMode="auto">
              <a:xfrm>
                <a:off x="2384" y="2118"/>
                <a:ext cx="221" cy="1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37"/>
              <p:cNvSpPr>
                <a:spLocks noChangeShapeType="1"/>
              </p:cNvSpPr>
              <p:nvPr/>
            </p:nvSpPr>
            <p:spPr bwMode="auto">
              <a:xfrm flipV="1">
                <a:off x="2394" y="2305"/>
                <a:ext cx="211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38"/>
              <p:cNvSpPr>
                <a:spLocks noChangeShapeType="1"/>
              </p:cNvSpPr>
              <p:nvPr/>
            </p:nvSpPr>
            <p:spPr bwMode="auto">
              <a:xfrm flipV="1">
                <a:off x="2796" y="2361"/>
                <a:ext cx="1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21" name="Group 39"/>
              <p:cNvGrpSpPr>
                <a:grpSpLocks/>
              </p:cNvGrpSpPr>
              <p:nvPr/>
            </p:nvGrpSpPr>
            <p:grpSpPr bwMode="auto">
              <a:xfrm>
                <a:off x="2887" y="2518"/>
                <a:ext cx="159" cy="259"/>
                <a:chOff x="4180" y="783"/>
                <a:chExt cx="150" cy="307"/>
              </a:xfrm>
            </p:grpSpPr>
            <p:sp>
              <p:nvSpPr>
                <p:cNvPr id="25801" name="AutoShape 40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02" name="Rectangle 41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03" name="Rectangle 42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04" name="AutoShape 43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05" name="Line 44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06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07" name="Rectangle 46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80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grpSp>
            <p:nvGrpSpPr>
              <p:cNvPr id="25622" name="Group 48"/>
              <p:cNvGrpSpPr>
                <a:grpSpLocks/>
              </p:cNvGrpSpPr>
              <p:nvPr/>
            </p:nvGrpSpPr>
            <p:grpSpPr bwMode="auto">
              <a:xfrm>
                <a:off x="2156" y="2923"/>
                <a:ext cx="366" cy="607"/>
                <a:chOff x="3314" y="1248"/>
                <a:chExt cx="344" cy="694"/>
              </a:xfrm>
            </p:grpSpPr>
            <p:graphicFrame>
              <p:nvGraphicFramePr>
                <p:cNvPr id="25792" name="Object 49"/>
                <p:cNvGraphicFramePr>
                  <a:graphicFrameLocks noChangeAspect="1"/>
                </p:cNvGraphicFramePr>
                <p:nvPr/>
              </p:nvGraphicFramePr>
              <p:xfrm>
                <a:off x="3314" y="1248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8" name="Clip" r:id="rId9" imgW="1307263" imgH="1084139" progId="MS_ClipArt_Gallery.2">
                        <p:embed/>
                      </p:oleObj>
                    </mc:Choice>
                    <mc:Fallback>
                      <p:oleObj name="Clip" r:id="rId9" imgW="1307263" imgH="1084139" progId="MS_ClipArt_Gallery.2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248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79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606" y="1433"/>
                  <a:ext cx="52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5794" name="Object 51"/>
                <p:cNvGraphicFramePr>
                  <a:graphicFrameLocks noChangeAspect="1"/>
                </p:cNvGraphicFramePr>
                <p:nvPr/>
              </p:nvGraphicFramePr>
              <p:xfrm>
                <a:off x="3314" y="1694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69" name="Clip" r:id="rId10" imgW="1307263" imgH="1084139" progId="MS_ClipArt_Gallery.2">
                        <p:embed/>
                      </p:oleObj>
                    </mc:Choice>
                    <mc:Fallback>
                      <p:oleObj name="Clip" r:id="rId10" imgW="1307263" imgH="1084139" progId="MS_ClipArt_Gallery.2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694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79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06" y="1882"/>
                  <a:ext cx="5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796" name="Group 53"/>
                <p:cNvGrpSpPr>
                  <a:grpSpLocks/>
                </p:cNvGrpSpPr>
                <p:nvPr/>
              </p:nvGrpSpPr>
              <p:grpSpPr bwMode="auto">
                <a:xfrm>
                  <a:off x="3404" y="1504"/>
                  <a:ext cx="51" cy="167"/>
                  <a:chOff x="3842" y="406"/>
                  <a:chExt cx="51" cy="167"/>
                </a:xfrm>
              </p:grpSpPr>
              <p:sp>
                <p:nvSpPr>
                  <p:cNvPr id="2579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40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/>
                  </a:p>
                </p:txBody>
              </p:sp>
              <p:sp>
                <p:nvSpPr>
                  <p:cNvPr id="2579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46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/>
                  </a:p>
                </p:txBody>
              </p:sp>
              <p:sp>
                <p:nvSpPr>
                  <p:cNvPr id="2580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52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/>
                  </a:p>
                </p:txBody>
              </p:sp>
            </p:grpSp>
            <p:sp>
              <p:nvSpPr>
                <p:cNvPr id="25797" name="Line 57"/>
                <p:cNvSpPr>
                  <a:spLocks noChangeShapeType="1"/>
                </p:cNvSpPr>
                <p:nvPr/>
              </p:nvSpPr>
              <p:spPr bwMode="auto">
                <a:xfrm>
                  <a:off x="3654" y="1431"/>
                  <a:ext cx="0" cy="4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5623" name="Object 58"/>
              <p:cNvGraphicFramePr>
                <a:graphicFrameLocks noChangeAspect="1"/>
              </p:cNvGraphicFramePr>
              <p:nvPr/>
            </p:nvGraphicFramePr>
            <p:xfrm>
              <a:off x="2819" y="3585"/>
              <a:ext cx="31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70" name="Clip" r:id="rId11" imgW="1307263" imgH="1084139" progId="MS_ClipArt_Gallery.2">
                      <p:embed/>
                    </p:oleObj>
                  </mc:Choice>
                  <mc:Fallback>
                    <p:oleObj name="Clip" r:id="rId11" imgW="1307263" imgH="1084139" progId="MS_ClipArt_Gallery.2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3585"/>
                            <a:ext cx="31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4" name="Object 59"/>
              <p:cNvGraphicFramePr>
                <a:graphicFrameLocks noChangeAspect="1"/>
              </p:cNvGraphicFramePr>
              <p:nvPr/>
            </p:nvGraphicFramePr>
            <p:xfrm>
              <a:off x="2350" y="3578"/>
              <a:ext cx="317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71" name="Clip" r:id="rId12" imgW="1307263" imgH="1084139" progId="MS_ClipArt_Gallery.2">
                      <p:embed/>
                    </p:oleObj>
                  </mc:Choice>
                  <mc:Fallback>
                    <p:oleObj name="Clip" r:id="rId12" imgW="1307263" imgH="1084139" progId="MS_ClipArt_Gallery.2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0" y="3578"/>
                            <a:ext cx="317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25" name="Oval 60"/>
              <p:cNvSpPr>
                <a:spLocks noChangeArrowheads="1"/>
              </p:cNvSpPr>
              <p:nvPr/>
            </p:nvSpPr>
            <p:spPr bwMode="auto">
              <a:xfrm rot="-5400000">
                <a:off x="2671" y="3643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/>
              </a:p>
            </p:txBody>
          </p:sp>
          <p:sp>
            <p:nvSpPr>
              <p:cNvPr id="25626" name="Oval 61"/>
              <p:cNvSpPr>
                <a:spLocks noChangeArrowheads="1"/>
              </p:cNvSpPr>
              <p:nvPr/>
            </p:nvSpPr>
            <p:spPr bwMode="auto">
              <a:xfrm rot="-5400000">
                <a:off x="2736" y="3642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/>
              </a:p>
            </p:txBody>
          </p:sp>
          <p:sp>
            <p:nvSpPr>
              <p:cNvPr id="25627" name="Oval 62"/>
              <p:cNvSpPr>
                <a:spLocks noChangeArrowheads="1"/>
              </p:cNvSpPr>
              <p:nvPr/>
            </p:nvSpPr>
            <p:spPr bwMode="auto">
              <a:xfrm rot="-5400000">
                <a:off x="2794" y="3644"/>
                <a:ext cx="42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/>
              </a:p>
            </p:txBody>
          </p:sp>
          <p:sp>
            <p:nvSpPr>
              <p:cNvPr id="25628" name="Line 63"/>
              <p:cNvSpPr>
                <a:spLocks noChangeShapeType="1"/>
              </p:cNvSpPr>
              <p:nvPr/>
            </p:nvSpPr>
            <p:spPr bwMode="auto">
              <a:xfrm rot="-5400000">
                <a:off x="2993" y="3569"/>
                <a:ext cx="3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64"/>
              <p:cNvSpPr>
                <a:spLocks noChangeShapeType="1"/>
              </p:cNvSpPr>
              <p:nvPr/>
            </p:nvSpPr>
            <p:spPr bwMode="auto">
              <a:xfrm rot="5400000" flipH="1">
                <a:off x="2516" y="3564"/>
                <a:ext cx="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65"/>
              <p:cNvSpPr>
                <a:spLocks noChangeShapeType="1"/>
              </p:cNvSpPr>
              <p:nvPr/>
            </p:nvSpPr>
            <p:spPr bwMode="auto">
              <a:xfrm rot="16200000" flipV="1">
                <a:off x="2777" y="3308"/>
                <a:ext cx="0" cy="4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66"/>
              <p:cNvSpPr>
                <a:spLocks noChangeShapeType="1"/>
              </p:cNvSpPr>
              <p:nvPr/>
            </p:nvSpPr>
            <p:spPr bwMode="auto">
              <a:xfrm flipV="1">
                <a:off x="2522" y="3301"/>
                <a:ext cx="72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Line 67"/>
              <p:cNvSpPr>
                <a:spLocks noChangeShapeType="1"/>
              </p:cNvSpPr>
              <p:nvPr/>
            </p:nvSpPr>
            <p:spPr bwMode="auto">
              <a:xfrm>
                <a:off x="2981" y="3331"/>
                <a:ext cx="231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3" name="Line 68"/>
              <p:cNvSpPr>
                <a:spLocks noChangeShapeType="1"/>
              </p:cNvSpPr>
              <p:nvPr/>
            </p:nvSpPr>
            <p:spPr bwMode="auto">
              <a:xfrm flipH="1">
                <a:off x="3588" y="3329"/>
                <a:ext cx="212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34" name="Object 69"/>
              <p:cNvGraphicFramePr>
                <a:graphicFrameLocks noChangeAspect="1"/>
              </p:cNvGraphicFramePr>
              <p:nvPr/>
            </p:nvGraphicFramePr>
            <p:xfrm>
              <a:off x="3723" y="3036"/>
              <a:ext cx="15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72" name="Clip" r:id="rId13" imgW="982811" imgH="1208363" progId="MS_ClipArt_Gallery.2">
                      <p:embed/>
                    </p:oleObj>
                  </mc:Choice>
                  <mc:Fallback>
                    <p:oleObj name="Clip" r:id="rId13" imgW="982811" imgH="1208363" progId="MS_ClipArt_Gallery.2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3036"/>
                            <a:ext cx="15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5" name="Object 70"/>
              <p:cNvGraphicFramePr>
                <a:graphicFrameLocks noChangeAspect="1"/>
              </p:cNvGraphicFramePr>
              <p:nvPr/>
            </p:nvGraphicFramePr>
            <p:xfrm>
              <a:off x="2703" y="3088"/>
              <a:ext cx="15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73" name="Clip" r:id="rId15" imgW="982811" imgH="1208363" progId="MS_ClipArt_Gallery.2">
                      <p:embed/>
                    </p:oleObj>
                  </mc:Choice>
                  <mc:Fallback>
                    <p:oleObj name="Clip" r:id="rId15" imgW="982811" imgH="1208363" progId="MS_ClipArt_Gallery.2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088"/>
                            <a:ext cx="15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6" name="Freeform 71"/>
              <p:cNvSpPr>
                <a:spLocks/>
              </p:cNvSpPr>
              <p:nvPr/>
            </p:nvSpPr>
            <p:spPr bwMode="auto">
              <a:xfrm>
                <a:off x="2766" y="2941"/>
                <a:ext cx="1032" cy="200"/>
              </a:xfrm>
              <a:custGeom>
                <a:avLst/>
                <a:gdLst>
                  <a:gd name="T0" fmla="*/ 0 w 972"/>
                  <a:gd name="T1" fmla="*/ 175 h 228"/>
                  <a:gd name="T2" fmla="*/ 487 w 972"/>
                  <a:gd name="T3" fmla="*/ 7 h 228"/>
                  <a:gd name="T4" fmla="*/ 1096 w 972"/>
                  <a:gd name="T5" fmla="*/ 132 h 2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2" h="228">
                    <a:moveTo>
                      <a:pt x="0" y="228"/>
                    </a:moveTo>
                    <a:cubicBezTo>
                      <a:pt x="135" y="123"/>
                      <a:pt x="270" y="18"/>
                      <a:pt x="432" y="9"/>
                    </a:cubicBezTo>
                    <a:cubicBezTo>
                      <a:pt x="594" y="0"/>
                      <a:pt x="783" y="85"/>
                      <a:pt x="972" y="17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37" name="Group 72"/>
              <p:cNvGrpSpPr>
                <a:grpSpLocks/>
              </p:cNvGrpSpPr>
              <p:nvPr/>
            </p:nvGrpSpPr>
            <p:grpSpPr bwMode="auto">
              <a:xfrm>
                <a:off x="2969" y="3873"/>
                <a:ext cx="310" cy="280"/>
                <a:chOff x="2870" y="1518"/>
                <a:chExt cx="292" cy="320"/>
              </a:xfrm>
            </p:grpSpPr>
            <p:graphicFrame>
              <p:nvGraphicFramePr>
                <p:cNvPr id="25790" name="Object 73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74" name="Clip" r:id="rId16" imgW="826829" imgH="840406" progId="MS_ClipArt_Gallery.2">
                        <p:embed/>
                      </p:oleObj>
                    </mc:Choice>
                    <mc:Fallback>
                      <p:oleObj name="Clip" r:id="rId16" imgW="826829" imgH="840406" progId="MS_ClipArt_Gallery.2">
                        <p:embed/>
                        <p:pic>
                          <p:nvPicPr>
                            <p:cNvPr id="0" name="Object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791" name="Object 74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75" name="Clip" r:id="rId18" imgW="1268295" imgH="1199426" progId="MS_ClipArt_Gallery.2">
                        <p:embed/>
                      </p:oleObj>
                    </mc:Choice>
                    <mc:Fallback>
                      <p:oleObj name="Clip" r:id="rId18" imgW="1268295" imgH="1199426" progId="MS_ClipArt_Gallery.2">
                        <p:embed/>
                        <p:pic>
                          <p:nvPicPr>
                            <p:cNvPr id="0" name="Object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5638" name="Group 75"/>
              <p:cNvGrpSpPr>
                <a:grpSpLocks/>
              </p:cNvGrpSpPr>
              <p:nvPr/>
            </p:nvGrpSpPr>
            <p:grpSpPr bwMode="auto">
              <a:xfrm>
                <a:off x="3562" y="3894"/>
                <a:ext cx="310" cy="280"/>
                <a:chOff x="2870" y="1518"/>
                <a:chExt cx="292" cy="320"/>
              </a:xfrm>
            </p:grpSpPr>
            <p:graphicFrame>
              <p:nvGraphicFramePr>
                <p:cNvPr id="25788" name="Object 76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76" name="Clip" r:id="rId20" imgW="826829" imgH="840406" progId="MS_ClipArt_Gallery.2">
                        <p:embed/>
                      </p:oleObj>
                    </mc:Choice>
                    <mc:Fallback>
                      <p:oleObj name="Clip" r:id="rId20" imgW="826829" imgH="840406" progId="MS_ClipArt_Gallery.2">
                        <p:embed/>
                        <p:pic>
                          <p:nvPicPr>
                            <p:cNvPr id="0" name="Object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789" name="Object 77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77" name="Clip" r:id="rId21" imgW="1268295" imgH="1199426" progId="MS_ClipArt_Gallery.2">
                        <p:embed/>
                      </p:oleObj>
                    </mc:Choice>
                    <mc:Fallback>
                      <p:oleObj name="Clip" r:id="rId21" imgW="1268295" imgH="1199426" progId="MS_ClipArt_Gallery.2">
                        <p:embed/>
                        <p:pic>
                          <p:nvPicPr>
                            <p:cNvPr id="0" name="Object 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5639" name="Group 78"/>
              <p:cNvGrpSpPr>
                <a:grpSpLocks/>
              </p:cNvGrpSpPr>
              <p:nvPr/>
            </p:nvGrpSpPr>
            <p:grpSpPr bwMode="auto">
              <a:xfrm>
                <a:off x="3246" y="3708"/>
                <a:ext cx="289" cy="247"/>
                <a:chOff x="4733" y="2082"/>
                <a:chExt cx="272" cy="282"/>
              </a:xfrm>
            </p:grpSpPr>
            <p:graphicFrame>
              <p:nvGraphicFramePr>
                <p:cNvPr id="25786" name="Object 79"/>
                <p:cNvGraphicFramePr>
                  <a:graphicFrameLocks noChangeAspect="1"/>
                </p:cNvGraphicFramePr>
                <p:nvPr/>
              </p:nvGraphicFramePr>
              <p:xfrm>
                <a:off x="4733" y="2082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578" name="Clip" r:id="rId22" imgW="826829" imgH="840406" progId="MS_ClipArt_Gallery.2">
                        <p:embed/>
                      </p:oleObj>
                    </mc:Choice>
                    <mc:Fallback>
                      <p:oleObj name="Clip" r:id="rId22" imgW="826829" imgH="840406" progId="MS_ClipArt_Gallery.2">
                        <p:embed/>
                        <p:pic>
                          <p:nvPicPr>
                            <p:cNvPr id="0" name="Object 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" y="2082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787" name="Rectangle 80"/>
                <p:cNvSpPr>
                  <a:spLocks noChangeArrowheads="1"/>
                </p:cNvSpPr>
                <p:nvPr/>
              </p:nvSpPr>
              <p:spPr bwMode="auto">
                <a:xfrm>
                  <a:off x="4812" y="2181"/>
                  <a:ext cx="192" cy="18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sp>
            <p:nvSpPr>
              <p:cNvPr id="25640" name="Line 81"/>
              <p:cNvSpPr>
                <a:spLocks noChangeShapeType="1"/>
              </p:cNvSpPr>
              <p:nvPr/>
            </p:nvSpPr>
            <p:spPr bwMode="auto">
              <a:xfrm>
                <a:off x="3480" y="3645"/>
                <a:ext cx="0" cy="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41" name="Group 82"/>
              <p:cNvGrpSpPr>
                <a:grpSpLocks/>
              </p:cNvGrpSpPr>
              <p:nvPr/>
            </p:nvGrpSpPr>
            <p:grpSpPr bwMode="auto">
              <a:xfrm>
                <a:off x="4029" y="3267"/>
                <a:ext cx="159" cy="269"/>
                <a:chOff x="4180" y="783"/>
                <a:chExt cx="150" cy="307"/>
              </a:xfrm>
            </p:grpSpPr>
            <p:sp>
              <p:nvSpPr>
                <p:cNvPr id="25778" name="AutoShape 83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9" name="Rectangle 84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80" name="Rectangle 85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81" name="AutoShape 86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82" name="Line 87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83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84" name="Rectangle 89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85" name="Rectangle 90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grpSp>
            <p:nvGrpSpPr>
              <p:cNvPr id="25642" name="Group 91"/>
              <p:cNvGrpSpPr>
                <a:grpSpLocks/>
              </p:cNvGrpSpPr>
              <p:nvPr/>
            </p:nvGrpSpPr>
            <p:grpSpPr bwMode="auto">
              <a:xfrm>
                <a:off x="4019" y="3558"/>
                <a:ext cx="160" cy="269"/>
                <a:chOff x="4180" y="783"/>
                <a:chExt cx="150" cy="307"/>
              </a:xfrm>
            </p:grpSpPr>
            <p:sp>
              <p:nvSpPr>
                <p:cNvPr id="25770" name="AutoShape 9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1" name="Rectangle 9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2" name="Rectangle 9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3" name="AutoShape 9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4" name="Line 9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75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76" name="Rectangle 9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77" name="Rectangle 9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</p:grpSp>
          <p:sp>
            <p:nvSpPr>
              <p:cNvPr id="25643" name="Line 100"/>
              <p:cNvSpPr>
                <a:spLocks noChangeShapeType="1"/>
              </p:cNvSpPr>
              <p:nvPr/>
            </p:nvSpPr>
            <p:spPr bwMode="auto">
              <a:xfrm rot="5400000" flipH="1">
                <a:off x="3766" y="3512"/>
                <a:ext cx="4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4" name="Line 101"/>
              <p:cNvSpPr>
                <a:spLocks noChangeShapeType="1"/>
              </p:cNvSpPr>
              <p:nvPr/>
            </p:nvSpPr>
            <p:spPr bwMode="auto">
              <a:xfrm rot="-5400000">
                <a:off x="4005" y="3671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Line 102"/>
              <p:cNvSpPr>
                <a:spLocks noChangeShapeType="1"/>
              </p:cNvSpPr>
              <p:nvPr/>
            </p:nvSpPr>
            <p:spPr bwMode="auto">
              <a:xfrm rot="-5400000">
                <a:off x="3997" y="3365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6" name="Line 103"/>
              <p:cNvSpPr>
                <a:spLocks noChangeShapeType="1"/>
              </p:cNvSpPr>
              <p:nvPr/>
            </p:nvSpPr>
            <p:spPr bwMode="auto">
              <a:xfrm flipV="1">
                <a:off x="2989" y="2151"/>
                <a:ext cx="351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7" name="Line 104"/>
              <p:cNvSpPr>
                <a:spLocks noChangeShapeType="1"/>
              </p:cNvSpPr>
              <p:nvPr/>
            </p:nvSpPr>
            <p:spPr bwMode="auto">
              <a:xfrm>
                <a:off x="3703" y="2140"/>
                <a:ext cx="369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8" name="Line 105"/>
              <p:cNvSpPr>
                <a:spLocks noChangeShapeType="1"/>
              </p:cNvSpPr>
              <p:nvPr/>
            </p:nvSpPr>
            <p:spPr bwMode="auto">
              <a:xfrm flipH="1">
                <a:off x="4098" y="2361"/>
                <a:ext cx="18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106"/>
              <p:cNvSpPr>
                <a:spLocks noChangeShapeType="1"/>
              </p:cNvSpPr>
              <p:nvPr/>
            </p:nvSpPr>
            <p:spPr bwMode="auto">
              <a:xfrm>
                <a:off x="3512" y="2214"/>
                <a:ext cx="0" cy="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0" name="Line 107"/>
              <p:cNvSpPr>
                <a:spLocks noChangeShapeType="1"/>
              </p:cNvSpPr>
              <p:nvPr/>
            </p:nvSpPr>
            <p:spPr bwMode="auto">
              <a:xfrm>
                <a:off x="3531" y="2639"/>
                <a:ext cx="408" cy="2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1" name="Line 108"/>
              <p:cNvSpPr>
                <a:spLocks noChangeShapeType="1"/>
              </p:cNvSpPr>
              <p:nvPr/>
            </p:nvSpPr>
            <p:spPr bwMode="auto">
              <a:xfrm flipH="1">
                <a:off x="3881" y="2944"/>
                <a:ext cx="204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2" name="Line 109"/>
              <p:cNvSpPr>
                <a:spLocks noChangeShapeType="1"/>
              </p:cNvSpPr>
              <p:nvPr/>
            </p:nvSpPr>
            <p:spPr bwMode="auto">
              <a:xfrm flipH="1">
                <a:off x="3709" y="2340"/>
                <a:ext cx="427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3" name="Line 110"/>
              <p:cNvSpPr>
                <a:spLocks noChangeShapeType="1"/>
              </p:cNvSpPr>
              <p:nvPr/>
            </p:nvSpPr>
            <p:spPr bwMode="auto">
              <a:xfrm flipH="1">
                <a:off x="3716" y="1972"/>
                <a:ext cx="267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4" name="Line 111"/>
              <p:cNvSpPr>
                <a:spLocks noChangeShapeType="1"/>
              </p:cNvSpPr>
              <p:nvPr/>
            </p:nvSpPr>
            <p:spPr bwMode="auto">
              <a:xfrm flipH="1">
                <a:off x="4264" y="2088"/>
                <a:ext cx="152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55" name="Text Box 112"/>
              <p:cNvSpPr txBox="1">
                <a:spLocks noChangeArrowheads="1"/>
              </p:cNvSpPr>
              <p:nvPr/>
            </p:nvSpPr>
            <p:spPr bwMode="auto">
              <a:xfrm>
                <a:off x="2306" y="1729"/>
                <a:ext cx="7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</a:rPr>
                  <a:t>本地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ISP</a:t>
                </a:r>
                <a:endParaRPr lang="en-US" altLang="zh-CN" sz="2400" b="1"/>
              </a:p>
            </p:txBody>
          </p:sp>
          <p:sp>
            <p:nvSpPr>
              <p:cNvPr id="25656" name="Text Box 113"/>
              <p:cNvSpPr txBox="1">
                <a:spLocks noChangeArrowheads="1"/>
              </p:cNvSpPr>
              <p:nvPr/>
            </p:nvSpPr>
            <p:spPr bwMode="auto">
              <a:xfrm>
                <a:off x="1877" y="3891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</a:rPr>
                  <a:t>公司网络</a:t>
                </a:r>
                <a:endParaRPr lang="zh-CN" altLang="en-US" sz="2400" b="1"/>
              </a:p>
            </p:txBody>
          </p:sp>
          <p:sp>
            <p:nvSpPr>
              <p:cNvPr id="25657" name="Text Box 114"/>
              <p:cNvSpPr txBox="1">
                <a:spLocks noChangeArrowheads="1"/>
              </p:cNvSpPr>
              <p:nvPr/>
            </p:nvSpPr>
            <p:spPr bwMode="auto">
              <a:xfrm>
                <a:off x="3805" y="1774"/>
                <a:ext cx="7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0000"/>
                    </a:solidFill>
                  </a:rPr>
                  <a:t>区域 </a:t>
                </a:r>
                <a:r>
                  <a:rPr lang="en-US" altLang="zh-CN" sz="2000" b="1">
                    <a:solidFill>
                      <a:srgbClr val="FF0000"/>
                    </a:solidFill>
                  </a:rPr>
                  <a:t>ISP</a:t>
                </a:r>
              </a:p>
            </p:txBody>
          </p:sp>
          <p:grpSp>
            <p:nvGrpSpPr>
              <p:cNvPr id="25658" name="Group 142"/>
              <p:cNvGrpSpPr>
                <a:grpSpLocks/>
              </p:cNvGrpSpPr>
              <p:nvPr/>
            </p:nvGrpSpPr>
            <p:grpSpPr bwMode="auto">
              <a:xfrm>
                <a:off x="2594" y="2214"/>
                <a:ext cx="382" cy="153"/>
                <a:chOff x="3600" y="219"/>
                <a:chExt cx="360" cy="175"/>
              </a:xfrm>
            </p:grpSpPr>
            <p:sp>
              <p:nvSpPr>
                <p:cNvPr id="25757" name="Oval 14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58" name="Line 14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59" name="Line 14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6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61" name="Oval 14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762" name="Group 14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67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6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6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63" name="Group 15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764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6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6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59" name="Group 156"/>
              <p:cNvGrpSpPr>
                <a:grpSpLocks/>
              </p:cNvGrpSpPr>
              <p:nvPr/>
            </p:nvGrpSpPr>
            <p:grpSpPr bwMode="auto">
              <a:xfrm>
                <a:off x="3320" y="2064"/>
                <a:ext cx="383" cy="153"/>
                <a:chOff x="3600" y="219"/>
                <a:chExt cx="360" cy="175"/>
              </a:xfrm>
            </p:grpSpPr>
            <p:sp>
              <p:nvSpPr>
                <p:cNvPr id="25744" name="Oval 15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45" name="Line 15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46" name="Line 15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4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48" name="Oval 16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749" name="Group 16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54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55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5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50" name="Group 16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751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52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53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0" name="Group 170"/>
              <p:cNvGrpSpPr>
                <a:grpSpLocks/>
              </p:cNvGrpSpPr>
              <p:nvPr/>
            </p:nvGrpSpPr>
            <p:grpSpPr bwMode="auto">
              <a:xfrm>
                <a:off x="3333" y="2495"/>
                <a:ext cx="383" cy="153"/>
                <a:chOff x="3600" y="219"/>
                <a:chExt cx="360" cy="175"/>
              </a:xfrm>
            </p:grpSpPr>
            <p:sp>
              <p:nvSpPr>
                <p:cNvPr id="25731" name="Oval 17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32" name="Line 17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33" name="Line 17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34" name="Rectangle 17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35" name="Oval 17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736" name="Group 17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41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42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43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37" name="Group 18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73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39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40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1" name="Group 184"/>
              <p:cNvGrpSpPr>
                <a:grpSpLocks/>
              </p:cNvGrpSpPr>
              <p:nvPr/>
            </p:nvGrpSpPr>
            <p:grpSpPr bwMode="auto">
              <a:xfrm>
                <a:off x="4072" y="2201"/>
                <a:ext cx="383" cy="153"/>
                <a:chOff x="3600" y="219"/>
                <a:chExt cx="360" cy="175"/>
              </a:xfrm>
            </p:grpSpPr>
            <p:sp>
              <p:nvSpPr>
                <p:cNvPr id="25718" name="Oval 18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19" name="Line 18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0" name="Line 18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21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22" name="Oval 18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723" name="Group 19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28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29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30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24" name="Group 19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725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26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2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2" name="Group 198"/>
              <p:cNvGrpSpPr>
                <a:grpSpLocks/>
              </p:cNvGrpSpPr>
              <p:nvPr/>
            </p:nvGrpSpPr>
            <p:grpSpPr bwMode="auto">
              <a:xfrm>
                <a:off x="3926" y="2789"/>
                <a:ext cx="382" cy="153"/>
                <a:chOff x="3600" y="219"/>
                <a:chExt cx="360" cy="175"/>
              </a:xfrm>
            </p:grpSpPr>
            <p:sp>
              <p:nvSpPr>
                <p:cNvPr id="25705" name="Oval 199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06" name="Line 200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7" name="Line 201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708" name="Rectangle 202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709" name="Oval 203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710" name="Group 204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15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711" name="Group 208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712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3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14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3" name="Group 212"/>
              <p:cNvGrpSpPr>
                <a:grpSpLocks/>
              </p:cNvGrpSpPr>
              <p:nvPr/>
            </p:nvGrpSpPr>
            <p:grpSpPr bwMode="auto">
              <a:xfrm>
                <a:off x="3671" y="3172"/>
                <a:ext cx="382" cy="153"/>
                <a:chOff x="3600" y="219"/>
                <a:chExt cx="360" cy="175"/>
              </a:xfrm>
            </p:grpSpPr>
            <p:sp>
              <p:nvSpPr>
                <p:cNvPr id="25692" name="Oval 21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93" name="Line 21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4" name="Line 21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95" name="Rectangle 21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96" name="Oval 21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697" name="Group 21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702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3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4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98" name="Group 22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699" name="Line 2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0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0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4" name="Group 226"/>
              <p:cNvGrpSpPr>
                <a:grpSpLocks/>
              </p:cNvGrpSpPr>
              <p:nvPr/>
            </p:nvGrpSpPr>
            <p:grpSpPr bwMode="auto">
              <a:xfrm>
                <a:off x="3206" y="3493"/>
                <a:ext cx="382" cy="153"/>
                <a:chOff x="3600" y="219"/>
                <a:chExt cx="360" cy="175"/>
              </a:xfrm>
            </p:grpSpPr>
            <p:sp>
              <p:nvSpPr>
                <p:cNvPr id="25679" name="Oval 22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80" name="Line 22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81" name="Line 22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82" name="Rectangle 23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83" name="Oval 23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684" name="Group 23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689" name="Line 2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90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91" name="Line 2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85" name="Group 23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686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7" name="Line 2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8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5665" name="Group 240"/>
              <p:cNvGrpSpPr>
                <a:grpSpLocks/>
              </p:cNvGrpSpPr>
              <p:nvPr/>
            </p:nvGrpSpPr>
            <p:grpSpPr bwMode="auto">
              <a:xfrm>
                <a:off x="2594" y="3246"/>
                <a:ext cx="382" cy="153"/>
                <a:chOff x="3600" y="219"/>
                <a:chExt cx="360" cy="175"/>
              </a:xfrm>
            </p:grpSpPr>
            <p:sp>
              <p:nvSpPr>
                <p:cNvPr id="25666" name="Oval 24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67" name="Line 24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8" name="Line 24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69" name="Rectangle 24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sp>
              <p:nvSpPr>
                <p:cNvPr id="25670" name="Oval 24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/>
                </a:p>
              </p:txBody>
            </p:sp>
            <p:grpSp>
              <p:nvGrpSpPr>
                <p:cNvPr id="25671" name="Group 24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5676" name="Line 2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7" name="Line 2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8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5672" name="Group 25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5673" name="Line 2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4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75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803370-E9B9-4F95-B177-7AAAABE0E3D7}" type="slidenum"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2.1</a:t>
            </a:r>
            <a:r>
              <a:rPr lang="zh-CN" altLang="en-US" sz="3200" dirty="0" smtClean="0"/>
              <a:t>）连网设备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通信链路</a:t>
            </a:r>
            <a:endParaRPr lang="zh-CN" altLang="en-US" sz="32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444625"/>
            <a:ext cx="7913687" cy="1800225"/>
          </a:xfrm>
        </p:spPr>
        <p:txBody>
          <a:bodyPr/>
          <a:lstStyle/>
          <a:p>
            <a:pPr marL="0" indent="0" eaLnBrk="1">
              <a:lnSpc>
                <a:spcPct val="125000"/>
              </a:lnSpc>
              <a:buNone/>
            </a:pPr>
            <a:r>
              <a:rPr lang="zh-CN" altLang="en-US" sz="2200" b="1" dirty="0" smtClean="0"/>
              <a:t>把端系统连接到一起的物理线路。</a:t>
            </a:r>
          </a:p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多种类型：</a:t>
            </a:r>
            <a:r>
              <a:rPr lang="zh-CN" altLang="en-US" sz="2000" b="1" dirty="0" smtClean="0"/>
              <a:t>同轴电缆、双绞线、光纤和无线电等。</a:t>
            </a:r>
          </a:p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多种速率：</a:t>
            </a:r>
            <a:r>
              <a:rPr lang="zh-CN" altLang="en-US" sz="2000" b="1" dirty="0" smtClean="0"/>
              <a:t>不同的链路传输数据的速率不同。</a:t>
            </a:r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solidFill>
                  <a:schemeClr val="hlink"/>
                </a:solidFill>
              </a:rPr>
              <a:t>链路传输速率：</a:t>
            </a:r>
            <a:r>
              <a:rPr lang="zh-CN" altLang="en-US" sz="2000" b="1" dirty="0" smtClean="0"/>
              <a:t>每秒传输多少位数据。单位</a:t>
            </a:r>
            <a:r>
              <a:rPr lang="en-US" altLang="zh-CN" sz="2000" b="1" dirty="0" smtClean="0"/>
              <a:t>bit/s</a:t>
            </a:r>
            <a:r>
              <a:rPr lang="zh-CN" altLang="en-US" sz="2000" b="1" dirty="0" smtClean="0"/>
              <a:t>或</a:t>
            </a:r>
            <a:r>
              <a:rPr lang="en-US" altLang="zh-CN" sz="2000" b="1" dirty="0" smtClean="0"/>
              <a:t>bps</a:t>
            </a:r>
            <a:r>
              <a:rPr lang="zh-CN" altLang="en-US" sz="2000" b="1" dirty="0" smtClean="0"/>
              <a:t>。 </a:t>
            </a:r>
          </a:p>
        </p:txBody>
      </p:sp>
      <p:grpSp>
        <p:nvGrpSpPr>
          <p:cNvPr id="26629" name="Group 4"/>
          <p:cNvGrpSpPr>
            <a:grpSpLocks/>
          </p:cNvGrpSpPr>
          <p:nvPr/>
        </p:nvGrpSpPr>
        <p:grpSpPr bwMode="auto">
          <a:xfrm>
            <a:off x="1697038" y="3706813"/>
            <a:ext cx="5827712" cy="2643187"/>
            <a:chOff x="2785" y="1149"/>
            <a:chExt cx="3027" cy="2384"/>
          </a:xfrm>
        </p:grpSpPr>
        <p:sp>
          <p:nvSpPr>
            <p:cNvPr id="26631" name="Freeform 5"/>
            <p:cNvSpPr>
              <a:spLocks/>
            </p:cNvSpPr>
            <p:nvPr/>
          </p:nvSpPr>
          <p:spPr bwMode="auto">
            <a:xfrm>
              <a:off x="3135" y="2078"/>
              <a:ext cx="2268" cy="1455"/>
            </a:xfrm>
            <a:custGeom>
              <a:avLst/>
              <a:gdLst>
                <a:gd name="T0" fmla="*/ 31 w 2135"/>
                <a:gd name="T1" fmla="*/ 500 h 1662"/>
                <a:gd name="T2" fmla="*/ 119 w 2135"/>
                <a:gd name="T3" fmla="*/ 59 h 1662"/>
                <a:gd name="T4" fmla="*/ 741 w 2135"/>
                <a:gd name="T5" fmla="*/ 151 h 1662"/>
                <a:gd name="T6" fmla="*/ 1364 w 2135"/>
                <a:gd name="T7" fmla="*/ 77 h 1662"/>
                <a:gd name="T8" fmla="*/ 2258 w 2135"/>
                <a:gd name="T9" fmla="*/ 311 h 1662"/>
                <a:gd name="T10" fmla="*/ 2271 w 2135"/>
                <a:gd name="T11" fmla="*/ 877 h 1662"/>
                <a:gd name="T12" fmla="*/ 1784 w 2135"/>
                <a:gd name="T13" fmla="*/ 1227 h 1662"/>
                <a:gd name="T14" fmla="*/ 918 w 2135"/>
                <a:gd name="T15" fmla="*/ 1162 h 1662"/>
                <a:gd name="T16" fmla="*/ 565 w 2135"/>
                <a:gd name="T17" fmla="*/ 974 h 1662"/>
                <a:gd name="T18" fmla="*/ 206 w 2135"/>
                <a:gd name="T19" fmla="*/ 817 h 1662"/>
                <a:gd name="T20" fmla="*/ 31 w 2135"/>
                <a:gd name="T21" fmla="*/ 50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632" name="Group 6"/>
            <p:cNvGrpSpPr>
              <a:grpSpLocks/>
            </p:cNvGrpSpPr>
            <p:nvPr/>
          </p:nvGrpSpPr>
          <p:grpSpPr bwMode="auto">
            <a:xfrm>
              <a:off x="2785" y="1149"/>
              <a:ext cx="3027" cy="2312"/>
              <a:chOff x="1774" y="1862"/>
              <a:chExt cx="3027" cy="2312"/>
            </a:xfrm>
          </p:grpSpPr>
          <p:sp>
            <p:nvSpPr>
              <p:cNvPr id="26633" name="Freeform 7"/>
              <p:cNvSpPr>
                <a:spLocks/>
              </p:cNvSpPr>
              <p:nvPr/>
            </p:nvSpPr>
            <p:spPr bwMode="auto">
              <a:xfrm>
                <a:off x="3207" y="1956"/>
                <a:ext cx="1372" cy="1098"/>
              </a:xfrm>
              <a:custGeom>
                <a:avLst/>
                <a:gdLst>
                  <a:gd name="T0" fmla="*/ 270 w 1292"/>
                  <a:gd name="T1" fmla="*/ 5 h 1255"/>
                  <a:gd name="T2" fmla="*/ 39 w 1292"/>
                  <a:gd name="T3" fmla="*/ 120 h 1255"/>
                  <a:gd name="T4" fmla="*/ 33 w 1292"/>
                  <a:gd name="T5" fmla="*/ 401 h 1255"/>
                  <a:gd name="T6" fmla="*/ 59 w 1292"/>
                  <a:gd name="T7" fmla="*/ 634 h 1255"/>
                  <a:gd name="T8" fmla="*/ 276 w 1292"/>
                  <a:gd name="T9" fmla="*/ 667 h 1255"/>
                  <a:gd name="T10" fmla="*/ 730 w 1292"/>
                  <a:gd name="T11" fmla="*/ 864 h 1255"/>
                  <a:gd name="T12" fmla="*/ 1122 w 1292"/>
                  <a:gd name="T13" fmla="*/ 947 h 1255"/>
                  <a:gd name="T14" fmla="*/ 1352 w 1292"/>
                  <a:gd name="T15" fmla="*/ 781 h 1255"/>
                  <a:gd name="T16" fmla="*/ 1434 w 1292"/>
                  <a:gd name="T17" fmla="*/ 340 h 1255"/>
                  <a:gd name="T18" fmla="*/ 1359 w 1292"/>
                  <a:gd name="T19" fmla="*/ 162 h 1255"/>
                  <a:gd name="T20" fmla="*/ 844 w 1292"/>
                  <a:gd name="T21" fmla="*/ 88 h 1255"/>
                  <a:gd name="T22" fmla="*/ 270 w 1292"/>
                  <a:gd name="T23" fmla="*/ 5 h 12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34" name="Freeform 8"/>
              <p:cNvSpPr>
                <a:spLocks/>
              </p:cNvSpPr>
              <p:nvPr/>
            </p:nvSpPr>
            <p:spPr bwMode="auto">
              <a:xfrm>
                <a:off x="1774" y="1862"/>
                <a:ext cx="1423" cy="1043"/>
              </a:xfrm>
              <a:custGeom>
                <a:avLst/>
                <a:gdLst>
                  <a:gd name="T0" fmla="*/ 620 w 1340"/>
                  <a:gd name="T1" fmla="*/ 32 h 1191"/>
                  <a:gd name="T2" fmla="*/ 92 w 1340"/>
                  <a:gd name="T3" fmla="*/ 46 h 1191"/>
                  <a:gd name="T4" fmla="*/ 66 w 1340"/>
                  <a:gd name="T5" fmla="*/ 308 h 1191"/>
                  <a:gd name="T6" fmla="*/ 32 w 1340"/>
                  <a:gd name="T7" fmla="*/ 553 h 1191"/>
                  <a:gd name="T8" fmla="*/ 126 w 1340"/>
                  <a:gd name="T9" fmla="*/ 667 h 1191"/>
                  <a:gd name="T10" fmla="*/ 606 w 1340"/>
                  <a:gd name="T11" fmla="*/ 672 h 1191"/>
                  <a:gd name="T12" fmla="*/ 722 w 1340"/>
                  <a:gd name="T13" fmla="*/ 865 h 1191"/>
                  <a:gd name="T14" fmla="*/ 1391 w 1340"/>
                  <a:gd name="T15" fmla="*/ 842 h 1191"/>
                  <a:gd name="T16" fmla="*/ 1439 w 1340"/>
                  <a:gd name="T17" fmla="*/ 437 h 1191"/>
                  <a:gd name="T18" fmla="*/ 1358 w 1340"/>
                  <a:gd name="T19" fmla="*/ 263 h 1191"/>
                  <a:gd name="T20" fmla="*/ 857 w 1340"/>
                  <a:gd name="T21" fmla="*/ 221 h 1191"/>
                  <a:gd name="T22" fmla="*/ 620 w 1340"/>
                  <a:gd name="T23" fmla="*/ 32 h 11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635" name="Group 9"/>
              <p:cNvGrpSpPr>
                <a:grpSpLocks/>
              </p:cNvGrpSpPr>
              <p:nvPr/>
            </p:nvGrpSpPr>
            <p:grpSpPr bwMode="auto">
              <a:xfrm>
                <a:off x="1863" y="1951"/>
                <a:ext cx="560" cy="210"/>
                <a:chOff x="3552" y="246"/>
                <a:chExt cx="527" cy="248"/>
              </a:xfrm>
            </p:grpSpPr>
            <p:graphicFrame>
              <p:nvGraphicFramePr>
                <p:cNvPr id="26851" name="Object 10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89" name="Clip" r:id="rId3" imgW="1307263" imgH="1084139" progId="MS_ClipArt_Gallery.2">
                        <p:embed/>
                      </p:oleObj>
                    </mc:Choice>
                    <mc:Fallback>
                      <p:oleObj name="Clip" r:id="rId3" imgW="1307263" imgH="1084139" progId="MS_ClipArt_Gallery.2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852" name="Object 11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0" name="Clip" r:id="rId5" imgW="681706" imgH="480401" progId="MS_ClipArt_Gallery.2">
                        <p:embed/>
                      </p:oleObj>
                    </mc:Choice>
                    <mc:Fallback>
                      <p:oleObj name="Clip" r:id="rId5" imgW="681706" imgH="480401" progId="MS_ClipArt_Gallery.2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85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36" name="Group 13"/>
              <p:cNvGrpSpPr>
                <a:grpSpLocks/>
              </p:cNvGrpSpPr>
              <p:nvPr/>
            </p:nvGrpSpPr>
            <p:grpSpPr bwMode="auto">
              <a:xfrm>
                <a:off x="1863" y="2342"/>
                <a:ext cx="560" cy="209"/>
                <a:chOff x="3552" y="246"/>
                <a:chExt cx="527" cy="248"/>
              </a:xfrm>
            </p:grpSpPr>
            <p:graphicFrame>
              <p:nvGraphicFramePr>
                <p:cNvPr id="26848" name="Object 14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1" name="Clip" r:id="rId7" imgW="1307263" imgH="1084139" progId="MS_ClipArt_Gallery.2">
                        <p:embed/>
                      </p:oleObj>
                    </mc:Choice>
                    <mc:Fallback>
                      <p:oleObj name="Clip" r:id="rId7" imgW="1307263" imgH="1084139" progId="MS_ClipArt_Gallery.2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849" name="Object 15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2" name="Clip" r:id="rId8" imgW="681706" imgH="480401" progId="MS_ClipArt_Gallery.2">
                        <p:embed/>
                      </p:oleObj>
                    </mc:Choice>
                    <mc:Fallback>
                      <p:oleObj name="Clip" r:id="rId8" imgW="681706" imgH="480401" progId="MS_ClipArt_Gallery.2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85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37" name="Group 17"/>
              <p:cNvGrpSpPr>
                <a:grpSpLocks/>
              </p:cNvGrpSpPr>
              <p:nvPr/>
            </p:nvGrpSpPr>
            <p:grpSpPr bwMode="auto">
              <a:xfrm>
                <a:off x="2150" y="2202"/>
                <a:ext cx="54" cy="141"/>
                <a:chOff x="3842" y="406"/>
                <a:chExt cx="51" cy="167"/>
              </a:xfrm>
            </p:grpSpPr>
            <p:sp>
              <p:nvSpPr>
                <p:cNvPr id="26845" name="Oval 18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6" name="Oval 19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7" name="Oval 20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38" name="Group 21"/>
              <p:cNvGrpSpPr>
                <a:grpSpLocks/>
              </p:cNvGrpSpPr>
              <p:nvPr/>
            </p:nvGrpSpPr>
            <p:grpSpPr bwMode="auto">
              <a:xfrm>
                <a:off x="2509" y="2532"/>
                <a:ext cx="159" cy="259"/>
                <a:chOff x="4180" y="783"/>
                <a:chExt cx="150" cy="307"/>
              </a:xfrm>
            </p:grpSpPr>
            <p:sp>
              <p:nvSpPr>
                <p:cNvPr id="26837" name="AutoShape 2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0" name="AutoShape 2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1" name="Line 2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3" name="Rectangle 2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44" name="Rectangle 2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39" name="Group 30"/>
              <p:cNvGrpSpPr>
                <a:grpSpLocks/>
              </p:cNvGrpSpPr>
              <p:nvPr/>
            </p:nvGrpSpPr>
            <p:grpSpPr bwMode="auto">
              <a:xfrm rot="-5400000">
                <a:off x="2752" y="2570"/>
                <a:ext cx="54" cy="177"/>
                <a:chOff x="3842" y="406"/>
                <a:chExt cx="51" cy="167"/>
              </a:xfrm>
            </p:grpSpPr>
            <p:sp>
              <p:nvSpPr>
                <p:cNvPr id="26834" name="Oval 31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5" name="Oval 32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6" name="Oval 33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640" name="Line 34"/>
              <p:cNvSpPr>
                <a:spLocks noChangeShapeType="1"/>
              </p:cNvSpPr>
              <p:nvPr/>
            </p:nvSpPr>
            <p:spPr bwMode="auto">
              <a:xfrm>
                <a:off x="2613" y="2471"/>
                <a:ext cx="37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41" name="Line 35"/>
              <p:cNvSpPr>
                <a:spLocks noChangeShapeType="1"/>
              </p:cNvSpPr>
              <p:nvPr/>
            </p:nvSpPr>
            <p:spPr bwMode="auto">
              <a:xfrm>
                <a:off x="2615" y="2470"/>
                <a:ext cx="1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42" name="Line 36"/>
              <p:cNvSpPr>
                <a:spLocks noChangeShapeType="1"/>
              </p:cNvSpPr>
              <p:nvPr/>
            </p:nvSpPr>
            <p:spPr bwMode="auto">
              <a:xfrm>
                <a:off x="2993" y="2468"/>
                <a:ext cx="1" cy="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43" name="Line 37"/>
              <p:cNvSpPr>
                <a:spLocks noChangeShapeType="1"/>
              </p:cNvSpPr>
              <p:nvPr/>
            </p:nvSpPr>
            <p:spPr bwMode="auto">
              <a:xfrm>
                <a:off x="2384" y="2118"/>
                <a:ext cx="221" cy="1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44" name="Line 38"/>
              <p:cNvSpPr>
                <a:spLocks noChangeShapeType="1"/>
              </p:cNvSpPr>
              <p:nvPr/>
            </p:nvSpPr>
            <p:spPr bwMode="auto">
              <a:xfrm flipV="1">
                <a:off x="2394" y="2305"/>
                <a:ext cx="211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45" name="Line 39"/>
              <p:cNvSpPr>
                <a:spLocks noChangeShapeType="1"/>
              </p:cNvSpPr>
              <p:nvPr/>
            </p:nvSpPr>
            <p:spPr bwMode="auto">
              <a:xfrm flipV="1">
                <a:off x="2796" y="2361"/>
                <a:ext cx="1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646" name="Group 40"/>
              <p:cNvGrpSpPr>
                <a:grpSpLocks/>
              </p:cNvGrpSpPr>
              <p:nvPr/>
            </p:nvGrpSpPr>
            <p:grpSpPr bwMode="auto">
              <a:xfrm>
                <a:off x="2887" y="2518"/>
                <a:ext cx="159" cy="259"/>
                <a:chOff x="4180" y="783"/>
                <a:chExt cx="150" cy="307"/>
              </a:xfrm>
            </p:grpSpPr>
            <p:sp>
              <p:nvSpPr>
                <p:cNvPr id="26826" name="AutoShape 4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27" name="Rectangle 4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28" name="Rectangle 4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29" name="AutoShape 4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0" name="Line 4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2" name="Rectangle 4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33" name="Rectangle 4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47" name="Group 49"/>
              <p:cNvGrpSpPr>
                <a:grpSpLocks/>
              </p:cNvGrpSpPr>
              <p:nvPr/>
            </p:nvGrpSpPr>
            <p:grpSpPr bwMode="auto">
              <a:xfrm>
                <a:off x="2156" y="2923"/>
                <a:ext cx="366" cy="607"/>
                <a:chOff x="3314" y="1248"/>
                <a:chExt cx="344" cy="694"/>
              </a:xfrm>
            </p:grpSpPr>
            <p:graphicFrame>
              <p:nvGraphicFramePr>
                <p:cNvPr id="26817" name="Object 50"/>
                <p:cNvGraphicFramePr>
                  <a:graphicFrameLocks noChangeAspect="1"/>
                </p:cNvGraphicFramePr>
                <p:nvPr/>
              </p:nvGraphicFramePr>
              <p:xfrm>
                <a:off x="3314" y="1248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3" name="Clip" r:id="rId9" imgW="1307263" imgH="1084139" progId="MS_ClipArt_Gallery.2">
                        <p:embed/>
                      </p:oleObj>
                    </mc:Choice>
                    <mc:Fallback>
                      <p:oleObj name="Clip" r:id="rId9" imgW="1307263" imgH="1084139" progId="MS_ClipArt_Gallery.2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248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818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6" y="1433"/>
                  <a:ext cx="52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26819" name="Object 52"/>
                <p:cNvGraphicFramePr>
                  <a:graphicFrameLocks noChangeAspect="1"/>
                </p:cNvGraphicFramePr>
                <p:nvPr/>
              </p:nvGraphicFramePr>
              <p:xfrm>
                <a:off x="3314" y="1694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4" name="Clip" r:id="rId10" imgW="1307263" imgH="1084139" progId="MS_ClipArt_Gallery.2">
                        <p:embed/>
                      </p:oleObj>
                    </mc:Choice>
                    <mc:Fallback>
                      <p:oleObj name="Clip" r:id="rId10" imgW="1307263" imgH="1084139" progId="MS_ClipArt_Gallery.2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694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82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606" y="1882"/>
                  <a:ext cx="5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821" name="Group 54"/>
                <p:cNvGrpSpPr>
                  <a:grpSpLocks/>
                </p:cNvGrpSpPr>
                <p:nvPr/>
              </p:nvGrpSpPr>
              <p:grpSpPr bwMode="auto">
                <a:xfrm>
                  <a:off x="3404" y="1504"/>
                  <a:ext cx="51" cy="167"/>
                  <a:chOff x="3842" y="406"/>
                  <a:chExt cx="51" cy="167"/>
                </a:xfrm>
              </p:grpSpPr>
              <p:sp>
                <p:nvSpPr>
                  <p:cNvPr id="2682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40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400" b="1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2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46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400" b="1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2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52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5000"/>
                      <a:buFont typeface="Wingdings" panose="05000000000000000000" pitchFamily="2" charset="2"/>
                      <a:buChar char="q"/>
                      <a:defRPr sz="28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5000"/>
                      <a:buFont typeface="ZapfDingbats" pitchFamily="82" charset="2"/>
                      <a:buChar char="m"/>
                      <a:defRPr sz="24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方正大标宋简体" panose="02010601030101010101" pitchFamily="2" charset="-122"/>
                        <a:ea typeface="方正大标宋简体" panose="02010601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400" b="1">
                      <a:solidFill>
                        <a:schemeClr val="accent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6822" name="Line 58"/>
                <p:cNvSpPr>
                  <a:spLocks noChangeShapeType="1"/>
                </p:cNvSpPr>
                <p:nvPr/>
              </p:nvSpPr>
              <p:spPr bwMode="auto">
                <a:xfrm>
                  <a:off x="3654" y="1431"/>
                  <a:ext cx="0" cy="4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aphicFrame>
            <p:nvGraphicFramePr>
              <p:cNvPr id="26648" name="Object 59"/>
              <p:cNvGraphicFramePr>
                <a:graphicFrameLocks noChangeAspect="1"/>
              </p:cNvGraphicFramePr>
              <p:nvPr/>
            </p:nvGraphicFramePr>
            <p:xfrm>
              <a:off x="2819" y="3585"/>
              <a:ext cx="318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95" name="Clip" r:id="rId11" imgW="1307263" imgH="1084139" progId="MS_ClipArt_Gallery.2">
                      <p:embed/>
                    </p:oleObj>
                  </mc:Choice>
                  <mc:Fallback>
                    <p:oleObj name="Clip" r:id="rId11" imgW="1307263" imgH="1084139" progId="MS_ClipArt_Gallery.2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9" y="3585"/>
                            <a:ext cx="318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60"/>
              <p:cNvGraphicFramePr>
                <a:graphicFrameLocks noChangeAspect="1"/>
              </p:cNvGraphicFramePr>
              <p:nvPr/>
            </p:nvGraphicFramePr>
            <p:xfrm>
              <a:off x="2350" y="3578"/>
              <a:ext cx="317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96" name="Clip" r:id="rId12" imgW="1307263" imgH="1084139" progId="MS_ClipArt_Gallery.2">
                      <p:embed/>
                    </p:oleObj>
                  </mc:Choice>
                  <mc:Fallback>
                    <p:oleObj name="Clip" r:id="rId12" imgW="1307263" imgH="1084139" progId="MS_ClipArt_Gallery.2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0" y="3578"/>
                            <a:ext cx="317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50" name="Oval 61"/>
              <p:cNvSpPr>
                <a:spLocks noChangeArrowheads="1"/>
              </p:cNvSpPr>
              <p:nvPr/>
            </p:nvSpPr>
            <p:spPr bwMode="auto">
              <a:xfrm rot="-5400000">
                <a:off x="2671" y="3643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1" name="Oval 62"/>
              <p:cNvSpPr>
                <a:spLocks noChangeArrowheads="1"/>
              </p:cNvSpPr>
              <p:nvPr/>
            </p:nvSpPr>
            <p:spPr bwMode="auto">
              <a:xfrm rot="-5400000">
                <a:off x="2736" y="3642"/>
                <a:ext cx="41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2" name="Oval 63"/>
              <p:cNvSpPr>
                <a:spLocks noChangeArrowheads="1"/>
              </p:cNvSpPr>
              <p:nvPr/>
            </p:nvSpPr>
            <p:spPr bwMode="auto">
              <a:xfrm rot="-5400000">
                <a:off x="2794" y="3644"/>
                <a:ext cx="42" cy="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3" name="Line 64"/>
              <p:cNvSpPr>
                <a:spLocks noChangeShapeType="1"/>
              </p:cNvSpPr>
              <p:nvPr/>
            </p:nvSpPr>
            <p:spPr bwMode="auto">
              <a:xfrm rot="-5400000">
                <a:off x="2993" y="3569"/>
                <a:ext cx="3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4" name="Line 65"/>
              <p:cNvSpPr>
                <a:spLocks noChangeShapeType="1"/>
              </p:cNvSpPr>
              <p:nvPr/>
            </p:nvSpPr>
            <p:spPr bwMode="auto">
              <a:xfrm rot="5400000" flipH="1">
                <a:off x="2516" y="3564"/>
                <a:ext cx="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5" name="Line 66"/>
              <p:cNvSpPr>
                <a:spLocks noChangeShapeType="1"/>
              </p:cNvSpPr>
              <p:nvPr/>
            </p:nvSpPr>
            <p:spPr bwMode="auto">
              <a:xfrm rot="16200000" flipV="1">
                <a:off x="2777" y="3308"/>
                <a:ext cx="0" cy="4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6" name="Line 67"/>
              <p:cNvSpPr>
                <a:spLocks noChangeShapeType="1"/>
              </p:cNvSpPr>
              <p:nvPr/>
            </p:nvSpPr>
            <p:spPr bwMode="auto">
              <a:xfrm flipV="1">
                <a:off x="2522" y="3301"/>
                <a:ext cx="72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7" name="Line 68"/>
              <p:cNvSpPr>
                <a:spLocks noChangeShapeType="1"/>
              </p:cNvSpPr>
              <p:nvPr/>
            </p:nvSpPr>
            <p:spPr bwMode="auto">
              <a:xfrm>
                <a:off x="2981" y="3331"/>
                <a:ext cx="231" cy="2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58" name="Line 69"/>
              <p:cNvSpPr>
                <a:spLocks noChangeShapeType="1"/>
              </p:cNvSpPr>
              <p:nvPr/>
            </p:nvSpPr>
            <p:spPr bwMode="auto">
              <a:xfrm flipH="1">
                <a:off x="3588" y="3329"/>
                <a:ext cx="212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6659" name="Object 70"/>
              <p:cNvGraphicFramePr>
                <a:graphicFrameLocks noChangeAspect="1"/>
              </p:cNvGraphicFramePr>
              <p:nvPr/>
            </p:nvGraphicFramePr>
            <p:xfrm>
              <a:off x="3723" y="3036"/>
              <a:ext cx="15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97" name="Clip" r:id="rId13" imgW="982811" imgH="1208363" progId="MS_ClipArt_Gallery.2">
                      <p:embed/>
                    </p:oleObj>
                  </mc:Choice>
                  <mc:Fallback>
                    <p:oleObj name="Clip" r:id="rId13" imgW="982811" imgH="1208363" progId="MS_ClipArt_Gallery.2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3" y="3036"/>
                            <a:ext cx="15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0" name="Object 71"/>
              <p:cNvGraphicFramePr>
                <a:graphicFrameLocks noChangeAspect="1"/>
              </p:cNvGraphicFramePr>
              <p:nvPr/>
            </p:nvGraphicFramePr>
            <p:xfrm>
              <a:off x="2703" y="3088"/>
              <a:ext cx="15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98" name="Clip" r:id="rId15" imgW="982811" imgH="1208363" progId="MS_ClipArt_Gallery.2">
                      <p:embed/>
                    </p:oleObj>
                  </mc:Choice>
                  <mc:Fallback>
                    <p:oleObj name="Clip" r:id="rId15" imgW="982811" imgH="1208363" progId="MS_ClipArt_Gallery.2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3" y="3088"/>
                            <a:ext cx="15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61" name="Freeform 72"/>
              <p:cNvSpPr>
                <a:spLocks/>
              </p:cNvSpPr>
              <p:nvPr/>
            </p:nvSpPr>
            <p:spPr bwMode="auto">
              <a:xfrm>
                <a:off x="2766" y="2941"/>
                <a:ext cx="1032" cy="200"/>
              </a:xfrm>
              <a:custGeom>
                <a:avLst/>
                <a:gdLst>
                  <a:gd name="T0" fmla="*/ 0 w 972"/>
                  <a:gd name="T1" fmla="*/ 175 h 228"/>
                  <a:gd name="T2" fmla="*/ 487 w 972"/>
                  <a:gd name="T3" fmla="*/ 7 h 228"/>
                  <a:gd name="T4" fmla="*/ 1096 w 972"/>
                  <a:gd name="T5" fmla="*/ 132 h 2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72" h="228">
                    <a:moveTo>
                      <a:pt x="0" y="228"/>
                    </a:moveTo>
                    <a:cubicBezTo>
                      <a:pt x="135" y="123"/>
                      <a:pt x="270" y="18"/>
                      <a:pt x="432" y="9"/>
                    </a:cubicBezTo>
                    <a:cubicBezTo>
                      <a:pt x="594" y="0"/>
                      <a:pt x="783" y="85"/>
                      <a:pt x="972" y="171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662" name="Group 73"/>
              <p:cNvGrpSpPr>
                <a:grpSpLocks/>
              </p:cNvGrpSpPr>
              <p:nvPr/>
            </p:nvGrpSpPr>
            <p:grpSpPr bwMode="auto">
              <a:xfrm>
                <a:off x="2969" y="3873"/>
                <a:ext cx="310" cy="280"/>
                <a:chOff x="2870" y="1518"/>
                <a:chExt cx="292" cy="320"/>
              </a:xfrm>
            </p:grpSpPr>
            <p:graphicFrame>
              <p:nvGraphicFramePr>
                <p:cNvPr id="26815" name="Object 74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99" name="Clip" r:id="rId16" imgW="826829" imgH="840406" progId="MS_ClipArt_Gallery.2">
                        <p:embed/>
                      </p:oleObj>
                    </mc:Choice>
                    <mc:Fallback>
                      <p:oleObj name="Clip" r:id="rId16" imgW="826829" imgH="840406" progId="MS_ClipArt_Gallery.2">
                        <p:embed/>
                        <p:pic>
                          <p:nvPicPr>
                            <p:cNvPr id="0" name="Object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816" name="Object 75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00" name="Clip" r:id="rId18" imgW="1268295" imgH="1199426" progId="MS_ClipArt_Gallery.2">
                        <p:embed/>
                      </p:oleObj>
                    </mc:Choice>
                    <mc:Fallback>
                      <p:oleObj name="Clip" r:id="rId18" imgW="1268295" imgH="1199426" progId="MS_ClipArt_Gallery.2">
                        <p:embed/>
                        <p:pic>
                          <p:nvPicPr>
                            <p:cNvPr id="0" name="Object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663" name="Group 76"/>
              <p:cNvGrpSpPr>
                <a:grpSpLocks/>
              </p:cNvGrpSpPr>
              <p:nvPr/>
            </p:nvGrpSpPr>
            <p:grpSpPr bwMode="auto">
              <a:xfrm>
                <a:off x="3562" y="3894"/>
                <a:ext cx="310" cy="280"/>
                <a:chOff x="2870" y="1518"/>
                <a:chExt cx="292" cy="320"/>
              </a:xfrm>
            </p:grpSpPr>
            <p:graphicFrame>
              <p:nvGraphicFramePr>
                <p:cNvPr id="26813" name="Object 7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01" name="Clip" r:id="rId20" imgW="826829" imgH="840406" progId="MS_ClipArt_Gallery.2">
                        <p:embed/>
                      </p:oleObj>
                    </mc:Choice>
                    <mc:Fallback>
                      <p:oleObj name="Clip" r:id="rId20" imgW="826829" imgH="840406" progId="MS_ClipArt_Gallery.2">
                        <p:embed/>
                        <p:pic>
                          <p:nvPicPr>
                            <p:cNvPr id="0" name="Object 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814" name="Object 7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02" name="Clip" r:id="rId21" imgW="1268295" imgH="1199426" progId="MS_ClipArt_Gallery.2">
                        <p:embed/>
                      </p:oleObj>
                    </mc:Choice>
                    <mc:Fallback>
                      <p:oleObj name="Clip" r:id="rId21" imgW="1268295" imgH="1199426" progId="MS_ClipArt_Gallery.2">
                        <p:embed/>
                        <p:pic>
                          <p:nvPicPr>
                            <p:cNvPr id="0" name="Object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6664" name="Group 79"/>
              <p:cNvGrpSpPr>
                <a:grpSpLocks/>
              </p:cNvGrpSpPr>
              <p:nvPr/>
            </p:nvGrpSpPr>
            <p:grpSpPr bwMode="auto">
              <a:xfrm>
                <a:off x="3246" y="3708"/>
                <a:ext cx="289" cy="247"/>
                <a:chOff x="4733" y="2082"/>
                <a:chExt cx="272" cy="282"/>
              </a:xfrm>
            </p:grpSpPr>
            <p:graphicFrame>
              <p:nvGraphicFramePr>
                <p:cNvPr id="26811" name="Object 80"/>
                <p:cNvGraphicFramePr>
                  <a:graphicFrameLocks noChangeAspect="1"/>
                </p:cNvGraphicFramePr>
                <p:nvPr/>
              </p:nvGraphicFramePr>
              <p:xfrm>
                <a:off x="4733" y="2082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03" name="Clip" r:id="rId22" imgW="826829" imgH="840406" progId="MS_ClipArt_Gallery.2">
                        <p:embed/>
                      </p:oleObj>
                    </mc:Choice>
                    <mc:Fallback>
                      <p:oleObj name="Clip" r:id="rId22" imgW="826829" imgH="840406" progId="MS_ClipArt_Gallery.2">
                        <p:embed/>
                        <p:pic>
                          <p:nvPicPr>
                            <p:cNvPr id="0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" y="2082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812" name="Rectangle 81"/>
                <p:cNvSpPr>
                  <a:spLocks noChangeArrowheads="1"/>
                </p:cNvSpPr>
                <p:nvPr/>
              </p:nvSpPr>
              <p:spPr bwMode="auto">
                <a:xfrm>
                  <a:off x="4812" y="2181"/>
                  <a:ext cx="192" cy="18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665" name="Line 82"/>
              <p:cNvSpPr>
                <a:spLocks noChangeShapeType="1"/>
              </p:cNvSpPr>
              <p:nvPr/>
            </p:nvSpPr>
            <p:spPr bwMode="auto">
              <a:xfrm>
                <a:off x="3480" y="3645"/>
                <a:ext cx="0" cy="1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666" name="Group 83"/>
              <p:cNvGrpSpPr>
                <a:grpSpLocks/>
              </p:cNvGrpSpPr>
              <p:nvPr/>
            </p:nvGrpSpPr>
            <p:grpSpPr bwMode="auto">
              <a:xfrm>
                <a:off x="4029" y="3267"/>
                <a:ext cx="159" cy="269"/>
                <a:chOff x="4180" y="783"/>
                <a:chExt cx="150" cy="307"/>
              </a:xfrm>
            </p:grpSpPr>
            <p:sp>
              <p:nvSpPr>
                <p:cNvPr id="26803" name="AutoShape 84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4" name="Rectangle 85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5" name="Rectangle 86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6" name="AutoShape 87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7" name="Line 88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8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9" name="Rectangle 90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10" name="Rectangle 91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667" name="Group 92"/>
              <p:cNvGrpSpPr>
                <a:grpSpLocks/>
              </p:cNvGrpSpPr>
              <p:nvPr/>
            </p:nvGrpSpPr>
            <p:grpSpPr bwMode="auto">
              <a:xfrm>
                <a:off x="4019" y="3558"/>
                <a:ext cx="160" cy="269"/>
                <a:chOff x="4180" y="783"/>
                <a:chExt cx="150" cy="307"/>
              </a:xfrm>
            </p:grpSpPr>
            <p:sp>
              <p:nvSpPr>
                <p:cNvPr id="26795" name="AutoShape 93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96" name="Rectangle 94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97" name="Rectangle 95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98" name="AutoShape 96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99" name="Line 97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1" name="Rectangle 99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80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6668" name="Line 101"/>
              <p:cNvSpPr>
                <a:spLocks noChangeShapeType="1"/>
              </p:cNvSpPr>
              <p:nvPr/>
            </p:nvSpPr>
            <p:spPr bwMode="auto">
              <a:xfrm rot="5400000" flipH="1">
                <a:off x="3766" y="3512"/>
                <a:ext cx="4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69" name="Line 102"/>
              <p:cNvSpPr>
                <a:spLocks noChangeShapeType="1"/>
              </p:cNvSpPr>
              <p:nvPr/>
            </p:nvSpPr>
            <p:spPr bwMode="auto">
              <a:xfrm rot="-5400000">
                <a:off x="4005" y="3671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0" name="Line 103"/>
              <p:cNvSpPr>
                <a:spLocks noChangeShapeType="1"/>
              </p:cNvSpPr>
              <p:nvPr/>
            </p:nvSpPr>
            <p:spPr bwMode="auto">
              <a:xfrm rot="-5400000">
                <a:off x="3997" y="3365"/>
                <a:ext cx="0" cy="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1" name="Line 104"/>
              <p:cNvSpPr>
                <a:spLocks noChangeShapeType="1"/>
              </p:cNvSpPr>
              <p:nvPr/>
            </p:nvSpPr>
            <p:spPr bwMode="auto">
              <a:xfrm flipV="1">
                <a:off x="2989" y="2151"/>
                <a:ext cx="351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2" name="Line 105"/>
              <p:cNvSpPr>
                <a:spLocks noChangeShapeType="1"/>
              </p:cNvSpPr>
              <p:nvPr/>
            </p:nvSpPr>
            <p:spPr bwMode="auto">
              <a:xfrm>
                <a:off x="3703" y="2140"/>
                <a:ext cx="369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3" name="Line 106"/>
              <p:cNvSpPr>
                <a:spLocks noChangeShapeType="1"/>
              </p:cNvSpPr>
              <p:nvPr/>
            </p:nvSpPr>
            <p:spPr bwMode="auto">
              <a:xfrm flipH="1">
                <a:off x="4098" y="2361"/>
                <a:ext cx="18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4" name="Line 107"/>
              <p:cNvSpPr>
                <a:spLocks noChangeShapeType="1"/>
              </p:cNvSpPr>
              <p:nvPr/>
            </p:nvSpPr>
            <p:spPr bwMode="auto">
              <a:xfrm>
                <a:off x="3512" y="2214"/>
                <a:ext cx="0" cy="2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5" name="Line 108"/>
              <p:cNvSpPr>
                <a:spLocks noChangeShapeType="1"/>
              </p:cNvSpPr>
              <p:nvPr/>
            </p:nvSpPr>
            <p:spPr bwMode="auto">
              <a:xfrm>
                <a:off x="3531" y="2639"/>
                <a:ext cx="408" cy="2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6" name="Line 109"/>
              <p:cNvSpPr>
                <a:spLocks noChangeShapeType="1"/>
              </p:cNvSpPr>
              <p:nvPr/>
            </p:nvSpPr>
            <p:spPr bwMode="auto">
              <a:xfrm flipH="1">
                <a:off x="3881" y="2944"/>
                <a:ext cx="204" cy="2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7" name="Line 110"/>
              <p:cNvSpPr>
                <a:spLocks noChangeShapeType="1"/>
              </p:cNvSpPr>
              <p:nvPr/>
            </p:nvSpPr>
            <p:spPr bwMode="auto">
              <a:xfrm flipH="1">
                <a:off x="3709" y="2340"/>
                <a:ext cx="427" cy="2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8" name="Line 111"/>
              <p:cNvSpPr>
                <a:spLocks noChangeShapeType="1"/>
              </p:cNvSpPr>
              <p:nvPr/>
            </p:nvSpPr>
            <p:spPr bwMode="auto">
              <a:xfrm flipH="1">
                <a:off x="3716" y="1972"/>
                <a:ext cx="267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79" name="Line 112"/>
              <p:cNvSpPr>
                <a:spLocks noChangeShapeType="1"/>
              </p:cNvSpPr>
              <p:nvPr/>
            </p:nvSpPr>
            <p:spPr bwMode="auto">
              <a:xfrm flipH="1">
                <a:off x="4264" y="2088"/>
                <a:ext cx="152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0" name="Text Box 113"/>
              <p:cNvSpPr txBox="1">
                <a:spLocks noChangeArrowheads="1"/>
              </p:cNvSpPr>
              <p:nvPr/>
            </p:nvSpPr>
            <p:spPr bwMode="auto">
              <a:xfrm>
                <a:off x="2496" y="1896"/>
                <a:ext cx="430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</a:t>
                </a:r>
                <a:r>
                  <a:rPr lang="en-US" altLang="zh-CN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sp>
            <p:nvSpPr>
              <p:cNvPr id="26681" name="Text Box 114"/>
              <p:cNvSpPr txBox="1">
                <a:spLocks noChangeArrowheads="1"/>
              </p:cNvSpPr>
              <p:nvPr/>
            </p:nvSpPr>
            <p:spPr bwMode="auto">
              <a:xfrm>
                <a:off x="2105" y="3812"/>
                <a:ext cx="469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公司网络</a:t>
                </a:r>
              </a:p>
            </p:txBody>
          </p:sp>
          <p:sp>
            <p:nvSpPr>
              <p:cNvPr id="26682" name="Text Box 115"/>
              <p:cNvSpPr txBox="1">
                <a:spLocks noChangeArrowheads="1"/>
              </p:cNvSpPr>
              <p:nvPr/>
            </p:nvSpPr>
            <p:spPr bwMode="auto">
              <a:xfrm>
                <a:off x="4340" y="2490"/>
                <a:ext cx="461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区域 </a:t>
                </a:r>
                <a:r>
                  <a:rPr lang="en-US" altLang="zh-CN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grpSp>
            <p:nvGrpSpPr>
              <p:cNvPr id="26683" name="Group 116"/>
              <p:cNvGrpSpPr>
                <a:grpSpLocks/>
              </p:cNvGrpSpPr>
              <p:nvPr/>
            </p:nvGrpSpPr>
            <p:grpSpPr bwMode="auto">
              <a:xfrm>
                <a:off x="2594" y="2214"/>
                <a:ext cx="382" cy="153"/>
                <a:chOff x="3600" y="219"/>
                <a:chExt cx="360" cy="175"/>
              </a:xfrm>
            </p:grpSpPr>
            <p:sp>
              <p:nvSpPr>
                <p:cNvPr id="26782" name="Oval 11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83" name="Line 11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84" name="Line 11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85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86" name="Oval 12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87" name="Group 12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92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93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94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88" name="Group 12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89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90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91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4" name="Group 130"/>
              <p:cNvGrpSpPr>
                <a:grpSpLocks/>
              </p:cNvGrpSpPr>
              <p:nvPr/>
            </p:nvGrpSpPr>
            <p:grpSpPr bwMode="auto">
              <a:xfrm>
                <a:off x="3320" y="2064"/>
                <a:ext cx="383" cy="153"/>
                <a:chOff x="3600" y="219"/>
                <a:chExt cx="360" cy="175"/>
              </a:xfrm>
            </p:grpSpPr>
            <p:sp>
              <p:nvSpPr>
                <p:cNvPr id="26769" name="Oval 13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70" name="Line 13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71" name="Line 13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72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73" name="Oval 13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74" name="Group 13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79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80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81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75" name="Group 14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76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7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78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5" name="Group 144"/>
              <p:cNvGrpSpPr>
                <a:grpSpLocks/>
              </p:cNvGrpSpPr>
              <p:nvPr/>
            </p:nvGrpSpPr>
            <p:grpSpPr bwMode="auto">
              <a:xfrm>
                <a:off x="3333" y="2495"/>
                <a:ext cx="383" cy="153"/>
                <a:chOff x="3600" y="219"/>
                <a:chExt cx="360" cy="175"/>
              </a:xfrm>
            </p:grpSpPr>
            <p:sp>
              <p:nvSpPr>
                <p:cNvPr id="26756" name="Oval 14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57" name="Line 14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58" name="Line 14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5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60" name="Oval 14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61" name="Group 15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6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67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68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62" name="Group 15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63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64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65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6" name="Group 158"/>
              <p:cNvGrpSpPr>
                <a:grpSpLocks/>
              </p:cNvGrpSpPr>
              <p:nvPr/>
            </p:nvGrpSpPr>
            <p:grpSpPr bwMode="auto">
              <a:xfrm>
                <a:off x="4072" y="2201"/>
                <a:ext cx="383" cy="153"/>
                <a:chOff x="3600" y="219"/>
                <a:chExt cx="360" cy="175"/>
              </a:xfrm>
            </p:grpSpPr>
            <p:sp>
              <p:nvSpPr>
                <p:cNvPr id="26743" name="Oval 159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44" name="Line 160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45" name="Line 161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46" name="Rectangle 162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47" name="Oval 163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48" name="Group 164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53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54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55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49" name="Group 168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50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51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52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7" name="Group 172"/>
              <p:cNvGrpSpPr>
                <a:grpSpLocks/>
              </p:cNvGrpSpPr>
              <p:nvPr/>
            </p:nvGrpSpPr>
            <p:grpSpPr bwMode="auto">
              <a:xfrm>
                <a:off x="3926" y="2789"/>
                <a:ext cx="382" cy="153"/>
                <a:chOff x="3600" y="219"/>
                <a:chExt cx="360" cy="175"/>
              </a:xfrm>
            </p:grpSpPr>
            <p:sp>
              <p:nvSpPr>
                <p:cNvPr id="26730" name="Oval 17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1" name="Line 17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2" name="Line 17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3" name="Rectangle 17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34" name="Oval 17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35" name="Group 17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40" name="Line 1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41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42" name="Line 18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36" name="Group 18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37" name="Line 1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38" name="Line 18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39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8" name="Group 186"/>
              <p:cNvGrpSpPr>
                <a:grpSpLocks/>
              </p:cNvGrpSpPr>
              <p:nvPr/>
            </p:nvGrpSpPr>
            <p:grpSpPr bwMode="auto">
              <a:xfrm>
                <a:off x="3671" y="3172"/>
                <a:ext cx="382" cy="153"/>
                <a:chOff x="3600" y="219"/>
                <a:chExt cx="360" cy="175"/>
              </a:xfrm>
            </p:grpSpPr>
            <p:sp>
              <p:nvSpPr>
                <p:cNvPr id="26717" name="Oval 18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18" name="Line 18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19" name="Line 18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20" name="Rectangle 19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21" name="Oval 19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22" name="Group 19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27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8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9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23" name="Group 19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24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5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6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89" name="Group 200"/>
              <p:cNvGrpSpPr>
                <a:grpSpLocks/>
              </p:cNvGrpSpPr>
              <p:nvPr/>
            </p:nvGrpSpPr>
            <p:grpSpPr bwMode="auto">
              <a:xfrm>
                <a:off x="3206" y="3493"/>
                <a:ext cx="382" cy="153"/>
                <a:chOff x="3600" y="219"/>
                <a:chExt cx="360" cy="175"/>
              </a:xfrm>
            </p:grpSpPr>
            <p:sp>
              <p:nvSpPr>
                <p:cNvPr id="26704" name="Oval 20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05" name="Line 20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06" name="Line 20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07" name="Rectangle 20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708" name="Oval 20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709" name="Group 20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14" name="Line 2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15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16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710" name="Group 21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711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12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13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6690" name="Group 214"/>
              <p:cNvGrpSpPr>
                <a:grpSpLocks/>
              </p:cNvGrpSpPr>
              <p:nvPr/>
            </p:nvGrpSpPr>
            <p:grpSpPr bwMode="auto">
              <a:xfrm>
                <a:off x="2594" y="3246"/>
                <a:ext cx="382" cy="153"/>
                <a:chOff x="3600" y="219"/>
                <a:chExt cx="360" cy="175"/>
              </a:xfrm>
            </p:grpSpPr>
            <p:sp>
              <p:nvSpPr>
                <p:cNvPr id="26691" name="Oval 21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692" name="Line 21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693" name="Line 21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694" name="Rectangle 21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695" name="Oval 21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ZapfDingbats" pitchFamily="82" charset="2"/>
                    <a:buChar char="m"/>
                    <a:defRPr sz="24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方正大标宋简体" panose="02010601030101010101" pitchFamily="2" charset="-122"/>
                      <a:ea typeface="方正大标宋简体" panose="02010601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 b="1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6696" name="Group 22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26701" name="Line 2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02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03" name="Line 2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6697" name="Group 22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26698" name="Line 2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99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00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26630" name="AutoShape 228"/>
          <p:cNvSpPr>
            <a:spLocks noChangeArrowheads="1"/>
          </p:cNvSpPr>
          <p:nvPr/>
        </p:nvSpPr>
        <p:spPr bwMode="auto">
          <a:xfrm>
            <a:off x="5619750" y="3440113"/>
            <a:ext cx="931863" cy="319087"/>
          </a:xfrm>
          <a:prstGeom prst="wedgeRoundRectCallout">
            <a:avLst>
              <a:gd name="adj1" fmla="val -27514"/>
              <a:gd name="adj2" fmla="val 1587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75" y="303213"/>
            <a:ext cx="7772400" cy="831850"/>
          </a:xfr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/>
              <a:t>通信链路物理类型</a:t>
            </a:r>
            <a:endParaRPr lang="zh-CN" altLang="en-US" sz="3200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7772400" cy="568325"/>
          </a:xfrm>
        </p:spPr>
        <p:txBody>
          <a:bodyPr/>
          <a:lstStyle/>
          <a:p>
            <a:pPr eaLnBrk="1"/>
            <a:r>
              <a:rPr lang="zh-CN" altLang="en-US" b="1" smtClean="0"/>
              <a:t>双绞线</a:t>
            </a:r>
            <a:r>
              <a:rPr lang="en-US" altLang="zh-CN" b="1" smtClean="0"/>
              <a:t>(Twisted Pair, TP)</a:t>
            </a:r>
            <a:endParaRPr lang="zh-CN" altLang="en-US" b="1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F7649C-E237-4C2D-92FB-AA3F4A19EEF2}" type="slidenum"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160588"/>
            <a:ext cx="2276475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内容占位符 2"/>
          <p:cNvSpPr txBox="1">
            <a:spLocks/>
          </p:cNvSpPr>
          <p:nvPr/>
        </p:nvSpPr>
        <p:spPr bwMode="auto">
          <a:xfrm>
            <a:off x="4640263" y="2649538"/>
            <a:ext cx="44005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eaLnBrk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同轴电缆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(coaxial cable)	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5" name="Picture 4" descr="co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3248025"/>
            <a:ext cx="27638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内容占位符 2"/>
          <p:cNvSpPr txBox="1">
            <a:spLocks/>
          </p:cNvSpPr>
          <p:nvPr/>
        </p:nvSpPr>
        <p:spPr bwMode="auto">
          <a:xfrm>
            <a:off x="631825" y="4343400"/>
            <a:ext cx="44005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eaLnBrk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(fiber optical cable)	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7" name="Picture 6" descr="f-pi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4838700"/>
            <a:ext cx="23717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内容占位符 2"/>
          <p:cNvSpPr txBox="1">
            <a:spLocks/>
          </p:cNvSpPr>
          <p:nvPr/>
        </p:nvSpPr>
        <p:spPr bwMode="auto">
          <a:xfrm>
            <a:off x="4640263" y="5387975"/>
            <a:ext cx="440055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eaLnBrk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无线电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(radio)	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BF1DD4-3FFA-43D6-98C7-7AA8B1F4283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 smtClean="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2.2</a:t>
            </a:r>
            <a:r>
              <a:rPr lang="zh-CN" altLang="en-US" sz="3200" dirty="0" smtClean="0"/>
              <a:t>）连</a:t>
            </a:r>
            <a:r>
              <a:rPr lang="zh-CN" altLang="en-US" sz="3200" dirty="0"/>
              <a:t>网</a:t>
            </a:r>
            <a:r>
              <a:rPr lang="zh-CN" altLang="en-US" sz="3200" dirty="0" smtClean="0"/>
              <a:t>设备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分组交换机</a:t>
            </a:r>
            <a:endParaRPr lang="zh-CN" altLang="en-US" sz="3200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6850"/>
            <a:ext cx="7772400" cy="4560888"/>
          </a:xfrm>
        </p:spPr>
        <p:txBody>
          <a:bodyPr/>
          <a:lstStyle/>
          <a:p>
            <a:pPr marL="0" indent="0" eaLnBrk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连接</a:t>
            </a:r>
            <a:r>
              <a:rPr lang="zh-CN" altLang="en-US" b="1" dirty="0"/>
              <a:t>端系统的</a:t>
            </a:r>
            <a:r>
              <a:rPr lang="zh-CN" altLang="en-US" b="1" dirty="0">
                <a:solidFill>
                  <a:srgbClr val="FF0000"/>
                </a:solidFill>
              </a:rPr>
              <a:t>中间交换设备</a:t>
            </a:r>
            <a:r>
              <a:rPr lang="zh-CN" altLang="en-US" b="1" dirty="0"/>
              <a:t>。 端系统之间很少</a:t>
            </a:r>
            <a:r>
              <a:rPr lang="zh-CN" altLang="en-US" b="1" dirty="0" smtClean="0"/>
              <a:t>直接连接</a:t>
            </a:r>
            <a:r>
              <a:rPr lang="zh-CN" altLang="en-US" b="1" dirty="0"/>
              <a:t>，通常都是通过分组交换机间接相连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263525" indent="-263525" eaLnBrk="1">
              <a:lnSpc>
                <a:spcPct val="125000"/>
              </a:lnSpc>
              <a:spcBef>
                <a:spcPct val="15000"/>
              </a:spcBef>
              <a:buClr>
                <a:srgbClr val="4D4D4D"/>
              </a:buClr>
              <a:defRPr/>
            </a:pPr>
            <a:r>
              <a:rPr lang="zh-CN" altLang="en-US" sz="2000" b="1" dirty="0" smtClean="0"/>
              <a:t> </a:t>
            </a:r>
            <a:r>
              <a:rPr lang="zh-CN" altLang="en-US" sz="2000" b="1" dirty="0">
                <a:solidFill>
                  <a:schemeClr val="accent2"/>
                </a:solidFill>
              </a:rPr>
              <a:t>功能：</a:t>
            </a:r>
            <a:r>
              <a:rPr lang="zh-CN" altLang="en-US" sz="2000" b="1" dirty="0">
                <a:solidFill>
                  <a:srgbClr val="FF0000"/>
                </a:solidFill>
              </a:rPr>
              <a:t>接收、转发分组</a:t>
            </a:r>
            <a:r>
              <a:rPr lang="zh-CN" altLang="en-US" sz="2000" b="1" dirty="0">
                <a:solidFill>
                  <a:schemeClr val="tx2"/>
                </a:solidFill>
              </a:rPr>
              <a:t>。从一条（入）通信链路</a:t>
            </a:r>
            <a:r>
              <a:rPr lang="zh-CN" altLang="en-US" sz="2000" b="1" dirty="0">
                <a:solidFill>
                  <a:srgbClr val="FF0000"/>
                </a:solidFill>
              </a:rPr>
              <a:t>接收分组、并保存</a:t>
            </a:r>
            <a:r>
              <a:rPr lang="zh-CN" altLang="en-US" sz="2000" b="1" dirty="0">
                <a:solidFill>
                  <a:schemeClr val="tx2"/>
                </a:solidFill>
              </a:rPr>
              <a:t>，再从另一条（出）通信链路</a:t>
            </a:r>
            <a:r>
              <a:rPr lang="zh-CN" altLang="en-US" sz="2000" b="1" dirty="0">
                <a:solidFill>
                  <a:srgbClr val="FF0000"/>
                </a:solidFill>
              </a:rPr>
              <a:t>转发</a:t>
            </a:r>
            <a:r>
              <a:rPr lang="zh-CN" altLang="en-US" sz="2000" b="1" dirty="0">
                <a:solidFill>
                  <a:schemeClr val="tx2"/>
                </a:solidFill>
              </a:rPr>
              <a:t>出去。</a:t>
            </a:r>
          </a:p>
          <a:p>
            <a:pPr marL="263525" indent="-263525" eaLnBrk="1">
              <a:lnSpc>
                <a:spcPct val="125000"/>
              </a:lnSpc>
              <a:spcBef>
                <a:spcPct val="15000"/>
              </a:spcBef>
              <a:buClr>
                <a:srgbClr val="4D4D4D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           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263525" indent="-263525" eaLnBrk="1">
              <a:lnSpc>
                <a:spcPct val="125000"/>
              </a:lnSpc>
              <a:spcBef>
                <a:spcPct val="15000"/>
              </a:spcBef>
              <a:buClr>
                <a:srgbClr val="4D4D4D"/>
              </a:buClr>
              <a:defRPr/>
            </a:pPr>
            <a:r>
              <a:rPr lang="zh-CN" altLang="en-US" sz="2000" b="1" dirty="0">
                <a:solidFill>
                  <a:schemeClr val="accent2"/>
                </a:solidFill>
              </a:rPr>
              <a:t> 类型：</a:t>
            </a:r>
          </a:p>
          <a:p>
            <a:pPr marL="263525" indent="-263525" eaLnBrk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/>
              <a:t>路由器（</a:t>
            </a:r>
            <a:r>
              <a:rPr lang="en-US" altLang="zh-CN" sz="2000" b="1" dirty="0"/>
              <a:t>router</a:t>
            </a:r>
            <a:r>
              <a:rPr lang="zh-CN" altLang="en-US" sz="2000" b="1" dirty="0"/>
              <a:t>）</a:t>
            </a:r>
          </a:p>
          <a:p>
            <a:pPr marL="263525" indent="-263525" eaLnBrk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/>
              <a:t>链路层交换机（</a:t>
            </a:r>
            <a:r>
              <a:rPr lang="en-US" altLang="zh-CN" sz="2000" b="1" dirty="0"/>
              <a:t>link-layer switch</a:t>
            </a:r>
            <a:r>
              <a:rPr lang="zh-CN" altLang="en-US" sz="2000" b="1" dirty="0"/>
              <a:t>） </a:t>
            </a:r>
          </a:p>
        </p:txBody>
      </p:sp>
      <p:sp>
        <p:nvSpPr>
          <p:cNvPr id="28677" name="AutoShape 7"/>
          <p:cNvSpPr>
            <a:spLocks noChangeArrowheads="1"/>
          </p:cNvSpPr>
          <p:nvPr/>
        </p:nvSpPr>
        <p:spPr bwMode="auto">
          <a:xfrm>
            <a:off x="4884738" y="3746500"/>
            <a:ext cx="3136900" cy="609600"/>
          </a:xfrm>
          <a:prstGeom prst="wedgeRoundRectCallout">
            <a:avLst>
              <a:gd name="adj1" fmla="val -61792"/>
              <a:gd name="adj2" fmla="val -8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</a:rPr>
              <a:t>采用分组交换技术</a:t>
            </a:r>
            <a:r>
              <a:rPr lang="zh-CN" altLang="en-US" sz="2400">
                <a:solidFill>
                  <a:srgbClr val="CC3300"/>
                </a:solidFill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71A5C1-B8B2-48E6-A848-5A75310AED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 smtClean="0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（</a:t>
            </a:r>
            <a:r>
              <a:rPr lang="en-US" altLang="zh-CN" sz="3200" dirty="0" smtClean="0"/>
              <a:t>2.2</a:t>
            </a:r>
            <a:r>
              <a:rPr lang="zh-CN" altLang="en-US" sz="3200" dirty="0" smtClean="0"/>
              <a:t>）连网设备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分组交换技术 </a:t>
            </a:r>
            <a:endParaRPr lang="zh-CN" altLang="en-US" sz="3200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4163"/>
            <a:ext cx="8153400" cy="4935537"/>
          </a:xfrm>
        </p:spPr>
        <p:txBody>
          <a:bodyPr/>
          <a:lstStyle/>
          <a:p>
            <a:pPr marL="0" indent="0" eaLnBrk="1">
              <a:lnSpc>
                <a:spcPct val="125000"/>
              </a:lnSpc>
              <a:buClr>
                <a:srgbClr val="CC00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/>
              <a:t>发送</a:t>
            </a:r>
            <a:r>
              <a:rPr lang="zh-CN" altLang="en-US" sz="2000" b="1" dirty="0"/>
              <a:t>端将要发送的数据分成若干较小的</a:t>
            </a:r>
            <a:r>
              <a:rPr lang="zh-CN" altLang="en-US" sz="2000" b="1" dirty="0">
                <a:solidFill>
                  <a:srgbClr val="FF0000"/>
                </a:solidFill>
              </a:rPr>
              <a:t>块，添加首部形成分组（包</a:t>
            </a:r>
            <a:r>
              <a:rPr lang="en-US" altLang="zh-CN" sz="2000" b="1" dirty="0">
                <a:solidFill>
                  <a:srgbClr val="FF0000"/>
                </a:solidFill>
              </a:rPr>
              <a:t>packet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b="1" dirty="0"/>
              <a:t> ，分别发送到目的端，再组装恢复原数据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pPr marL="0" indent="0" eaLnBrk="1">
              <a:lnSpc>
                <a:spcPct val="125000"/>
              </a:lnSpc>
              <a:buClr>
                <a:srgbClr val="CC0066"/>
              </a:buClr>
              <a:buFont typeface="Wingdings" panose="05000000000000000000" pitchFamily="2" charset="2"/>
              <a:buNone/>
              <a:defRPr/>
            </a:pPr>
            <a:endParaRPr lang="zh-CN" altLang="en-US" sz="2000" b="1" dirty="0"/>
          </a:p>
          <a:p>
            <a:pPr eaLnBrk="1">
              <a:lnSpc>
                <a:spcPct val="125000"/>
              </a:lnSpc>
              <a:buClr>
                <a:srgbClr val="CC0066"/>
              </a:buClr>
              <a:defRPr/>
            </a:pPr>
            <a:r>
              <a:rPr lang="zh-CN" altLang="en-US" sz="2000" b="1" dirty="0">
                <a:solidFill>
                  <a:srgbClr val="CC0066"/>
                </a:solidFill>
              </a:rPr>
              <a:t>路径（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route </a:t>
            </a:r>
            <a:r>
              <a:rPr lang="zh-CN" altLang="en-US" sz="2000" b="1" dirty="0" smtClean="0">
                <a:solidFill>
                  <a:srgbClr val="CC0066"/>
                </a:solidFill>
              </a:rPr>
              <a:t>或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path</a:t>
            </a:r>
            <a:r>
              <a:rPr lang="zh-CN" altLang="en-US" sz="2000" b="1" dirty="0">
                <a:solidFill>
                  <a:srgbClr val="CC0066"/>
                </a:solidFill>
              </a:rPr>
              <a:t>）：</a:t>
            </a:r>
            <a:r>
              <a:rPr lang="zh-CN" altLang="en-US" sz="2000" b="1" dirty="0"/>
              <a:t>一个分组从发送端系统传输到接收端系统，所经过的一系列通信链路和分组交换机。</a:t>
            </a:r>
          </a:p>
          <a:p>
            <a:pPr lvl="1" eaLnBrk="1">
              <a:lnSpc>
                <a:spcPct val="125000"/>
              </a:lnSpc>
              <a:defRPr/>
            </a:pPr>
            <a:r>
              <a:rPr lang="zh-CN" altLang="en-US" b="1" dirty="0"/>
              <a:t>端系统之间通信的</a:t>
            </a:r>
            <a:r>
              <a:rPr lang="zh-CN" altLang="en-US" b="1" dirty="0">
                <a:solidFill>
                  <a:srgbClr val="FF0000"/>
                </a:solidFill>
              </a:rPr>
              <a:t>路径不专用。</a:t>
            </a:r>
            <a:endParaRPr lang="zh-CN" altLang="en-US" b="1" dirty="0"/>
          </a:p>
          <a:p>
            <a:pPr lvl="1" eaLnBrk="1">
              <a:lnSpc>
                <a:spcPct val="125000"/>
              </a:lnSpc>
              <a:defRPr/>
            </a:pPr>
            <a:r>
              <a:rPr lang="zh-CN" altLang="en-US" b="1" dirty="0"/>
              <a:t>多个通信端系统</a:t>
            </a:r>
            <a:r>
              <a:rPr lang="zh-CN" altLang="en-US" b="1" dirty="0">
                <a:solidFill>
                  <a:srgbClr val="FF0000"/>
                </a:solidFill>
              </a:rPr>
              <a:t>同时共享一条路径或一部分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 eaLnBrk="1">
              <a:lnSpc>
                <a:spcPct val="125000"/>
              </a:lnSpc>
              <a:defRPr/>
            </a:pPr>
            <a:endParaRPr lang="zh-CN" altLang="en-US" sz="1600" b="1" dirty="0"/>
          </a:p>
          <a:p>
            <a:pPr marL="0" indent="0" eaLnBrk="1">
              <a:lnSpc>
                <a:spcPct val="125000"/>
              </a:lnSpc>
              <a:buClr>
                <a:srgbClr val="CC0066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chemeClr val="accent2"/>
                </a:solidFill>
              </a:rPr>
              <a:t>TIPS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：第一</a:t>
            </a:r>
            <a:r>
              <a:rPr lang="zh-CN" altLang="en-US" sz="2000" b="1" dirty="0">
                <a:solidFill>
                  <a:schemeClr val="accent2"/>
                </a:solidFill>
              </a:rPr>
              <a:t>个分组交换网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络为</a:t>
            </a:r>
            <a:r>
              <a:rPr lang="en-US" altLang="zh-CN" sz="2000" b="1" dirty="0" smtClean="0"/>
              <a:t>ARPA</a:t>
            </a:r>
            <a:r>
              <a:rPr lang="zh-CN" altLang="en-US" sz="2000" b="1" dirty="0"/>
              <a:t>网，产生于</a:t>
            </a:r>
            <a:r>
              <a:rPr lang="en-US" altLang="zh-CN" sz="2000" b="1" dirty="0"/>
              <a:t>20 </a:t>
            </a:r>
            <a:r>
              <a:rPr lang="zh-CN" altLang="en-US" sz="2000" b="1" dirty="0"/>
              <a:t>世纪</a:t>
            </a:r>
            <a:r>
              <a:rPr lang="en-US" altLang="zh-CN" sz="2000" b="1" dirty="0"/>
              <a:t>70</a:t>
            </a:r>
            <a:r>
              <a:rPr lang="zh-CN" altLang="en-US" sz="2000" b="1" dirty="0"/>
              <a:t>年代，是因特网的“最早祖先” 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F1333F-CC41-4996-A0DF-216EB5CA2D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 smtClean="0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96996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）因特网</a:t>
            </a:r>
            <a:r>
              <a:rPr lang="zh-CN" altLang="en-US" dirty="0"/>
              <a:t>服务提供</a:t>
            </a:r>
            <a:r>
              <a:rPr lang="zh-CN" altLang="en-US" dirty="0" smtClean="0"/>
              <a:t>商 </a:t>
            </a:r>
            <a:r>
              <a:rPr lang="en-US" altLang="zh-CN" dirty="0" smtClean="0">
                <a:hlinkClick r:id="" action="ppaction://customshow?id=0&amp;return=true"/>
              </a:rPr>
              <a:t>ISP</a:t>
            </a:r>
            <a:endParaRPr lang="zh-CN" alt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7325"/>
            <a:ext cx="7772400" cy="4833938"/>
          </a:xfrm>
        </p:spPr>
        <p:txBody>
          <a:bodyPr/>
          <a:lstStyle/>
          <a:p>
            <a:pPr eaLnBrk="1">
              <a:lnSpc>
                <a:spcPct val="120000"/>
              </a:lnSpc>
              <a:defRPr/>
            </a:pPr>
            <a:r>
              <a:rPr lang="zh-CN" altLang="en-US" sz="2200" b="1" dirty="0"/>
              <a:t> </a:t>
            </a:r>
            <a:r>
              <a:rPr lang="zh-CN" altLang="en-US" sz="2200" b="1" dirty="0" smtClean="0">
                <a:solidFill>
                  <a:srgbClr val="CC0066"/>
                </a:solidFill>
              </a:rPr>
              <a:t>一</a:t>
            </a:r>
            <a:r>
              <a:rPr lang="zh-CN" altLang="en-US" sz="2200" b="1" dirty="0">
                <a:solidFill>
                  <a:srgbClr val="CC0066"/>
                </a:solidFill>
              </a:rPr>
              <a:t>个由多个分组交换机和多段通信链路组成的网络</a:t>
            </a:r>
            <a:r>
              <a:rPr lang="zh-CN" altLang="en-US" sz="2200" b="1" dirty="0" smtClean="0">
                <a:solidFill>
                  <a:srgbClr val="CC0066"/>
                </a:solidFill>
              </a:rPr>
              <a:t>。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端系统</a:t>
            </a:r>
            <a:r>
              <a:rPr lang="zh-CN" altLang="en-US" sz="2200" b="1" dirty="0">
                <a:solidFill>
                  <a:schemeClr val="tx2"/>
                </a:solidFill>
              </a:rPr>
              <a:t>通过</a:t>
            </a:r>
            <a:r>
              <a:rPr lang="en-US" altLang="zh-CN" sz="2200" b="1" dirty="0" smtClean="0">
                <a:solidFill>
                  <a:schemeClr val="tx2"/>
                </a:solidFill>
              </a:rPr>
              <a:t>ISP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接入</a:t>
            </a:r>
            <a:r>
              <a:rPr lang="zh-CN" altLang="en-US" sz="2200" b="1" dirty="0">
                <a:solidFill>
                  <a:schemeClr val="tx2"/>
                </a:solidFill>
              </a:rPr>
              <a:t>因特网</a:t>
            </a:r>
            <a:r>
              <a:rPr lang="zh-CN" altLang="en-US" sz="2200" b="1" dirty="0"/>
              <a:t>，如住宅区</a:t>
            </a:r>
            <a:r>
              <a:rPr lang="en-US" altLang="zh-CN" sz="2200" b="1" dirty="0"/>
              <a:t>ISP</a:t>
            </a:r>
            <a:r>
              <a:rPr lang="zh-CN" altLang="en-US" sz="2200" b="1" dirty="0"/>
              <a:t>、大学</a:t>
            </a:r>
            <a:r>
              <a:rPr lang="en-US" altLang="zh-CN" sz="2200" b="1" dirty="0"/>
              <a:t>ISP</a:t>
            </a:r>
            <a:r>
              <a:rPr lang="zh-CN" altLang="en-US" sz="2200" b="1" dirty="0"/>
              <a:t>、公司</a:t>
            </a:r>
            <a:r>
              <a:rPr lang="en-US" altLang="zh-CN" sz="2200" b="1" dirty="0"/>
              <a:t>ISP</a:t>
            </a:r>
            <a:r>
              <a:rPr lang="zh-CN" altLang="en-US" sz="2200" b="1" dirty="0"/>
              <a:t>等。</a:t>
            </a:r>
          </a:p>
          <a:p>
            <a:pPr lvl="1" eaLnBrk="1">
              <a:lnSpc>
                <a:spcPct val="120000"/>
              </a:lnSpc>
              <a:buClr>
                <a:srgbClr val="CC0066"/>
              </a:buClr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不同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</a:rPr>
              <a:t>ISP</a:t>
            </a:r>
            <a:r>
              <a:rPr lang="zh-CN" altLang="en-US" b="1" dirty="0">
                <a:solidFill>
                  <a:schemeClr val="accent2"/>
                </a:solidFill>
              </a:rPr>
              <a:t>提供各种不同类型的网络接入：</a:t>
            </a:r>
            <a:r>
              <a:rPr lang="zh-CN" altLang="en-US" b="1" dirty="0"/>
              <a:t>如电话接入</a:t>
            </a:r>
            <a:endParaRPr lang="en-US" altLang="zh-CN" b="1" dirty="0"/>
          </a:p>
          <a:p>
            <a:pPr lvl="1" eaLnBrk="1">
              <a:lnSpc>
                <a:spcPct val="120000"/>
              </a:lnSpc>
              <a:buClr>
                <a:srgbClr val="CC0066"/>
              </a:buClr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对</a:t>
            </a:r>
            <a:r>
              <a:rPr lang="zh-CN" altLang="en-US" b="1" dirty="0">
                <a:solidFill>
                  <a:schemeClr val="accent2"/>
                </a:solidFill>
              </a:rPr>
              <a:t>内容提供者提供接入：</a:t>
            </a:r>
            <a:r>
              <a:rPr lang="zh-CN" altLang="en-US" b="1" dirty="0"/>
              <a:t>如发布信息。</a:t>
            </a:r>
            <a:endParaRPr lang="en-US" altLang="zh-CN" b="1" dirty="0"/>
          </a:p>
          <a:p>
            <a:pPr lvl="1" eaLnBrk="1">
              <a:lnSpc>
                <a:spcPct val="120000"/>
              </a:lnSpc>
              <a:buClr>
                <a:srgbClr val="CC0066"/>
              </a:buClr>
              <a:defRPr/>
            </a:pPr>
            <a:r>
              <a:rPr lang="zh-CN" altLang="en-US" b="1" dirty="0" smtClean="0">
                <a:solidFill>
                  <a:schemeClr val="accent2"/>
                </a:solidFill>
              </a:rPr>
              <a:t>低层次</a:t>
            </a:r>
            <a:r>
              <a:rPr lang="zh-CN" altLang="en-US" b="1" dirty="0">
                <a:solidFill>
                  <a:schemeClr val="accent2"/>
                </a:solidFill>
              </a:rPr>
              <a:t>的</a:t>
            </a:r>
            <a:r>
              <a:rPr lang="en-US" altLang="zh-CN" b="1" dirty="0">
                <a:solidFill>
                  <a:schemeClr val="accent2"/>
                </a:solidFill>
              </a:rPr>
              <a:t>ISP</a:t>
            </a:r>
            <a:r>
              <a:rPr lang="zh-CN" altLang="en-US" b="1" dirty="0">
                <a:solidFill>
                  <a:schemeClr val="accent2"/>
                </a:solidFill>
              </a:rPr>
              <a:t>通过国家、国际的高层</a:t>
            </a:r>
            <a:r>
              <a:rPr lang="en-US" altLang="zh-CN" b="1" dirty="0">
                <a:solidFill>
                  <a:schemeClr val="accent2"/>
                </a:solidFill>
              </a:rPr>
              <a:t>ISP</a:t>
            </a:r>
            <a:r>
              <a:rPr lang="zh-CN" altLang="en-US" b="1" dirty="0">
                <a:solidFill>
                  <a:schemeClr val="accent2"/>
                </a:solidFill>
              </a:rPr>
              <a:t>互联</a:t>
            </a:r>
            <a:r>
              <a:rPr lang="zh-CN" altLang="en-US" b="1" dirty="0" smtClean="0">
                <a:solidFill>
                  <a:schemeClr val="accent2"/>
                </a:solidFill>
              </a:rPr>
              <a:t>：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>
              <a:lnSpc>
                <a:spcPct val="120000"/>
              </a:lnSpc>
              <a:buClr>
                <a:srgbClr val="CC0066"/>
              </a:buClr>
              <a:defRPr/>
            </a:pPr>
            <a:r>
              <a:rPr lang="zh-CN" altLang="en-US" sz="2200" b="1" dirty="0" smtClean="0"/>
              <a:t>实现</a:t>
            </a:r>
            <a:r>
              <a:rPr lang="zh-CN" altLang="en-US" sz="2200" b="1" dirty="0"/>
              <a:t>世界范围的通信。高层</a:t>
            </a:r>
            <a:r>
              <a:rPr lang="en-US" altLang="zh-CN" sz="2200" b="1" dirty="0"/>
              <a:t>ISP</a:t>
            </a:r>
            <a:r>
              <a:rPr lang="zh-CN" altLang="en-US" sz="2200" b="1" dirty="0"/>
              <a:t>由一些用高速光纤链路互联的高速路由器组成。</a:t>
            </a:r>
          </a:p>
          <a:p>
            <a:pPr marL="400050" lvl="1" indent="0" eaLnBrk="1">
              <a:lnSpc>
                <a:spcPct val="120000"/>
              </a:lnSpc>
              <a:buClr>
                <a:srgbClr val="CC0066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每个</a:t>
            </a:r>
            <a:r>
              <a:rPr lang="en-US" altLang="zh-CN" b="1" dirty="0">
                <a:solidFill>
                  <a:schemeClr val="accent2"/>
                </a:solidFill>
              </a:rPr>
              <a:t>ISP</a:t>
            </a:r>
            <a:r>
              <a:rPr lang="zh-CN" altLang="en-US" b="1" dirty="0">
                <a:solidFill>
                  <a:schemeClr val="accent2"/>
                </a:solidFill>
              </a:rPr>
              <a:t>独立管理，运行</a:t>
            </a:r>
            <a:r>
              <a:rPr lang="en-US" altLang="zh-CN" b="1" dirty="0">
                <a:solidFill>
                  <a:schemeClr val="accent2"/>
                </a:solidFill>
              </a:rPr>
              <a:t>ISP</a:t>
            </a:r>
            <a:r>
              <a:rPr lang="zh-CN" altLang="en-US" b="1" dirty="0">
                <a:solidFill>
                  <a:schemeClr val="accent2"/>
                </a:solidFill>
              </a:rPr>
              <a:t>协议：</a:t>
            </a:r>
            <a:r>
              <a:rPr lang="zh-CN" altLang="en-US" b="1" dirty="0"/>
              <a:t>遵从一定的命名和地址规则。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7559675" y="88900"/>
            <a:ext cx="1492250" cy="1235075"/>
          </a:xfrm>
          <a:prstGeom prst="wedgeRoundRectCallout">
            <a:avLst>
              <a:gd name="adj1" fmla="val -79042"/>
              <a:gd name="adj2" fmla="val -115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Internet  Service  Provider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/>
            <a:endParaRPr lang="zh-CN" altLang="en-US" smtClean="0"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C5EC4-170F-4AD4-8BA0-906F99E8B3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smtClean="0"/>
          </a:p>
        </p:txBody>
      </p:sp>
      <p:pic>
        <p:nvPicPr>
          <p:cNvPr id="31749" name="Picture 5" descr="12009402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34475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5"/>
          <p:cNvSpPr>
            <a:spLocks noChangeArrowheads="1"/>
          </p:cNvSpPr>
          <p:nvPr/>
        </p:nvSpPr>
        <p:spPr bwMode="auto">
          <a:xfrm>
            <a:off x="58738" y="171450"/>
            <a:ext cx="245586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全球光缆分布图 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6E5F9-71A3-4EEF-82AC-67B91A3AA6D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）协议</a:t>
            </a:r>
            <a:r>
              <a:rPr lang="zh-CN" altLang="en-US" dirty="0"/>
              <a:t>（</a:t>
            </a:r>
            <a:r>
              <a:rPr lang="en-US" altLang="zh-CN" dirty="0"/>
              <a:t>protocol</a:t>
            </a:r>
            <a:r>
              <a:rPr lang="zh-CN" altLang="en-US" dirty="0"/>
              <a:t>）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65275"/>
            <a:ext cx="8093075" cy="4105275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200" b="1" dirty="0" smtClean="0">
                <a:solidFill>
                  <a:srgbClr val="FF0000"/>
                </a:solidFill>
              </a:rPr>
              <a:t>控制</a:t>
            </a:r>
            <a:r>
              <a:rPr lang="zh-CN" altLang="en-US" sz="2200" b="1" dirty="0">
                <a:solidFill>
                  <a:srgbClr val="FF0000"/>
                </a:solidFill>
              </a:rPr>
              <a:t>网络中信息接收和发送的一组软件</a:t>
            </a:r>
            <a:r>
              <a:rPr lang="zh-CN" altLang="en-US" sz="2200" b="1" dirty="0"/>
              <a:t>。每个端系统、路由器和其他因特网部件都要运行。</a:t>
            </a:r>
          </a:p>
          <a:p>
            <a:pPr eaLnBrk="1">
              <a:lnSpc>
                <a:spcPct val="120000"/>
              </a:lnSpc>
              <a:buClr>
                <a:srgbClr val="4D4D4D"/>
              </a:buClr>
              <a:defRPr/>
            </a:pPr>
            <a:r>
              <a:rPr lang="zh-CN" altLang="en-US" sz="2200" b="1" dirty="0">
                <a:solidFill>
                  <a:schemeClr val="accent2"/>
                </a:solidFill>
              </a:rPr>
              <a:t>因特网协议：</a:t>
            </a:r>
            <a:r>
              <a:rPr lang="en-US" altLang="zh-CN" sz="2200" b="1" dirty="0">
                <a:solidFill>
                  <a:srgbClr val="FF0000"/>
                </a:solidFill>
              </a:rPr>
              <a:t>TCP/IP</a:t>
            </a:r>
            <a:r>
              <a:rPr lang="zh-CN" altLang="en-US" sz="2200" b="1" dirty="0">
                <a:solidFill>
                  <a:srgbClr val="FF0000"/>
                </a:solidFill>
              </a:rPr>
              <a:t>协议</a:t>
            </a:r>
            <a:r>
              <a:rPr lang="zh-CN" altLang="en-US" sz="2200" b="1" dirty="0"/>
              <a:t>。</a:t>
            </a:r>
          </a:p>
          <a:p>
            <a:pPr lvl="1" eaLnBrk="1">
              <a:lnSpc>
                <a:spcPct val="120000"/>
              </a:lnSpc>
              <a:buClr>
                <a:schemeClr val="hlink"/>
              </a:buClr>
              <a:buFontTx/>
              <a:buChar char="•"/>
              <a:defRPr/>
            </a:pPr>
            <a:r>
              <a:rPr lang="en-US" altLang="zh-CN" b="1" dirty="0" smtClean="0"/>
              <a:t>TCP</a:t>
            </a:r>
            <a:r>
              <a:rPr lang="en-US" altLang="zh-CN" b="1" dirty="0"/>
              <a:t>(</a:t>
            </a:r>
            <a:r>
              <a:rPr lang="en-US" altLang="zh-CN" b="1" dirty="0" smtClean="0"/>
              <a:t>Transmission </a:t>
            </a:r>
            <a:r>
              <a:rPr lang="en-US" altLang="zh-CN" b="1" dirty="0"/>
              <a:t>Control </a:t>
            </a:r>
            <a:r>
              <a:rPr lang="en-US" altLang="zh-CN" b="1" dirty="0" smtClean="0"/>
              <a:t>Protocol</a:t>
            </a:r>
            <a:r>
              <a:rPr lang="en-US" altLang="zh-CN" b="1" dirty="0"/>
              <a:t>)</a:t>
            </a:r>
            <a:r>
              <a:rPr lang="zh-CN" altLang="en-US" b="1" dirty="0" smtClean="0"/>
              <a:t>传输控制协议</a:t>
            </a:r>
            <a:endParaRPr lang="zh-CN" altLang="en-US" b="1" dirty="0"/>
          </a:p>
          <a:p>
            <a:pPr lvl="1" eaLnBrk="1">
              <a:lnSpc>
                <a:spcPct val="120000"/>
              </a:lnSpc>
              <a:buClr>
                <a:schemeClr val="hlink"/>
              </a:buClr>
              <a:buFontTx/>
              <a:buChar char="•"/>
              <a:defRPr/>
            </a:pPr>
            <a:r>
              <a:rPr lang="en-US" altLang="zh-CN" b="1" dirty="0" smtClean="0"/>
              <a:t>IP(Internet Protocol</a:t>
            </a:r>
            <a:r>
              <a:rPr lang="en-US" altLang="zh-CN" b="1" dirty="0"/>
              <a:t>)</a:t>
            </a:r>
            <a:r>
              <a:rPr lang="zh-CN" altLang="en-US" b="1" dirty="0" smtClean="0"/>
              <a:t>网际协议</a:t>
            </a:r>
            <a:endParaRPr lang="zh-CN" altLang="en-US" b="1" dirty="0"/>
          </a:p>
          <a:p>
            <a:pPr eaLnBrk="1">
              <a:lnSpc>
                <a:spcPct val="120000"/>
              </a:lnSpc>
              <a:buClr>
                <a:srgbClr val="4D4D4D"/>
              </a:buClr>
              <a:defRPr/>
            </a:pPr>
            <a:r>
              <a:rPr lang="zh-CN" altLang="en-US" sz="2200" b="1" dirty="0">
                <a:solidFill>
                  <a:schemeClr val="accent2"/>
                </a:solidFill>
              </a:rPr>
              <a:t>因特网标准：</a:t>
            </a:r>
            <a:r>
              <a:rPr lang="zh-CN" altLang="en-US" sz="2200" b="1" dirty="0" smtClean="0"/>
              <a:t>由因特网工程任务组</a:t>
            </a:r>
            <a:r>
              <a:rPr lang="en-US" altLang="zh-CN" sz="2200" b="1" dirty="0" smtClean="0"/>
              <a:t>(Internet Engineering Task Force</a:t>
            </a:r>
            <a:r>
              <a:rPr lang="zh-CN" altLang="en-US" sz="2200" b="1" dirty="0" smtClean="0"/>
              <a:t>，</a:t>
            </a:r>
            <a:r>
              <a:rPr lang="en-US" altLang="zh-CN" sz="2200" b="1" dirty="0"/>
              <a:t> </a:t>
            </a:r>
            <a:r>
              <a:rPr lang="en-US" altLang="zh-CN" sz="2200" b="1" dirty="0" smtClean="0"/>
              <a:t>IETF</a:t>
            </a:r>
            <a:r>
              <a:rPr lang="en-US" altLang="zh-CN" sz="2200" b="1" dirty="0"/>
              <a:t>)</a:t>
            </a:r>
            <a:r>
              <a:rPr lang="zh-CN" altLang="en-US" sz="2200" b="1" dirty="0" smtClean="0"/>
              <a:t>制定</a:t>
            </a:r>
            <a:r>
              <a:rPr lang="zh-CN" altLang="en-US" sz="2200" b="1" dirty="0"/>
              <a:t>的</a:t>
            </a:r>
            <a:r>
              <a:rPr lang="zh-CN" altLang="en-US" sz="2200" b="1" dirty="0">
                <a:solidFill>
                  <a:srgbClr val="FF0000"/>
                </a:solidFill>
              </a:rPr>
              <a:t>标准文档</a:t>
            </a:r>
            <a:r>
              <a:rPr lang="en-US" altLang="zh-CN" sz="2200" b="1" dirty="0">
                <a:solidFill>
                  <a:srgbClr val="FF0000"/>
                </a:solidFill>
              </a:rPr>
              <a:t>RFC</a:t>
            </a:r>
            <a:r>
              <a:rPr lang="zh-CN" altLang="en-US" sz="2200" b="1" dirty="0"/>
              <a:t>。</a:t>
            </a:r>
          </a:p>
          <a:p>
            <a:pPr lvl="1" eaLnBrk="1">
              <a:lnSpc>
                <a:spcPct val="120000"/>
              </a:lnSpc>
              <a:buFontTx/>
              <a:buChar char="•"/>
              <a:defRPr/>
            </a:pPr>
            <a:r>
              <a:rPr lang="en-US" altLang="zh-CN" b="1" dirty="0" smtClean="0"/>
              <a:t>IETF</a:t>
            </a:r>
            <a:r>
              <a:rPr lang="zh-CN" altLang="en-US" b="1" dirty="0" smtClean="0"/>
              <a:t>的标准文档称为 </a:t>
            </a:r>
            <a:r>
              <a:rPr lang="en-US" altLang="zh-CN" b="1" dirty="0" smtClean="0"/>
              <a:t>RFC(Request </a:t>
            </a:r>
            <a:r>
              <a:rPr lang="en-US" altLang="zh-CN" b="1" dirty="0"/>
              <a:t>For </a:t>
            </a:r>
            <a:r>
              <a:rPr lang="en-US" altLang="zh-CN" b="1" dirty="0" smtClean="0"/>
              <a:t>Comments</a:t>
            </a:r>
            <a:r>
              <a:rPr lang="en-US" altLang="zh-CN" b="1" dirty="0"/>
              <a:t>)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457200" lvl="1" indent="0" eaLnBrk="1">
              <a:lnSpc>
                <a:spcPct val="120000"/>
              </a:lnSpc>
              <a:buFont typeface="ZapfDingbats" pitchFamily="82" charset="2"/>
              <a:buNone/>
              <a:defRPr/>
            </a:pPr>
            <a:r>
              <a:rPr lang="zh-CN" altLang="en-US" b="1" dirty="0" smtClean="0"/>
              <a:t>最初是作为普通的请求评论，以解决因特网先驱者们面临的体系结构问题。</a:t>
            </a:r>
            <a:r>
              <a:rPr lang="en-US" altLang="zh-CN" b="1" dirty="0" smtClean="0"/>
              <a:t>RFC</a:t>
            </a:r>
            <a:r>
              <a:rPr lang="zh-CN" altLang="en-US" b="1" dirty="0"/>
              <a:t>有近</a:t>
            </a:r>
            <a:r>
              <a:rPr lang="en-US" altLang="zh-CN" b="1" dirty="0"/>
              <a:t>5000</a:t>
            </a:r>
            <a:r>
              <a:rPr lang="zh-CN" altLang="en-US" b="1" dirty="0"/>
              <a:t>个，不断更新完善。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）协议（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/>
            <a:r>
              <a:rPr lang="en-US" altLang="zh-CN" b="1" dirty="0" smtClean="0"/>
              <a:t>RFC</a:t>
            </a:r>
            <a:r>
              <a:rPr lang="zh-CN" altLang="en-US" b="1" dirty="0" smtClean="0"/>
              <a:t>定义了诸如 </a:t>
            </a:r>
            <a:r>
              <a:rPr lang="en-US" altLang="zh-CN" b="1" dirty="0" smtClean="0"/>
              <a:t>TCP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HTTP</a:t>
            </a:r>
            <a:r>
              <a:rPr lang="zh-CN" altLang="en-US" b="1" dirty="0" smtClean="0"/>
              <a:t>（用于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）、</a:t>
            </a:r>
            <a:r>
              <a:rPr lang="en-US" altLang="zh-CN" b="1" dirty="0" smtClean="0"/>
              <a:t>SMTP</a:t>
            </a:r>
            <a:r>
              <a:rPr lang="zh-CN" altLang="en-US" b="1" dirty="0" smtClean="0"/>
              <a:t>（用于电子邮件的开放标准）等</a:t>
            </a:r>
            <a:endParaRPr lang="en-US" altLang="zh-CN" b="1" dirty="0" smtClean="0"/>
          </a:p>
          <a:p>
            <a:pPr eaLnBrk="1"/>
            <a:endParaRPr lang="en-US" altLang="zh-CN" b="1" dirty="0" smtClean="0"/>
          </a:p>
          <a:p>
            <a:pPr eaLnBrk="1"/>
            <a:r>
              <a:rPr lang="en-US" altLang="zh-CN" b="1" dirty="0" smtClean="0"/>
              <a:t>IETF</a:t>
            </a:r>
            <a:r>
              <a:rPr lang="zh-CN" altLang="en-US" b="1" dirty="0" smtClean="0"/>
              <a:t>也对运行在因特网主机（</a:t>
            </a:r>
            <a:r>
              <a:rPr lang="en-US" altLang="zh-CN" b="1" dirty="0" smtClean="0"/>
              <a:t>RFC 1122, RFC1123</a:t>
            </a:r>
            <a:r>
              <a:rPr lang="zh-CN" altLang="en-US" b="1" dirty="0" smtClean="0"/>
              <a:t>）和因特网路由器（</a:t>
            </a:r>
            <a:r>
              <a:rPr lang="en-US" altLang="zh-CN" b="1" dirty="0" smtClean="0"/>
              <a:t>RFC1812</a:t>
            </a:r>
            <a:r>
              <a:rPr lang="zh-CN" altLang="en-US" b="1" dirty="0" smtClean="0"/>
              <a:t>）上的协议进行了标准化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111576-7C61-41E3-AF7D-ACB2D07EC03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6300A-4FA5-41C9-8CA0-2BBBEE741522}" type="slidenum">
              <a:rPr lang="en-US" altLang="zh-CN" sz="1400" b="1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 b="1" smtClean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8000"/>
                </a:solidFill>
              </a:rPr>
              <a:t>教学目标和方式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 eaLnBrk="1">
              <a:lnSpc>
                <a:spcPct val="130000"/>
              </a:lnSpc>
              <a:defRPr/>
            </a:pPr>
            <a:r>
              <a:rPr lang="en-US" altLang="zh-CN" b="1" dirty="0"/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教学</a:t>
            </a:r>
            <a:r>
              <a:rPr lang="zh-CN" altLang="en-US" b="1" dirty="0" smtClean="0">
                <a:solidFill>
                  <a:schemeClr val="accent2"/>
                </a:solidFill>
              </a:rPr>
              <a:t>目标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0" indent="0" eaLnBrk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以</a:t>
            </a:r>
            <a:r>
              <a:rPr lang="zh-CN" altLang="en-US" b="1" dirty="0"/>
              <a:t>因特网为中心，深入学习和讲授计算机网络的理论</a:t>
            </a:r>
            <a:r>
              <a:rPr lang="zh-CN" altLang="en-US" b="1" dirty="0" smtClean="0"/>
              <a:t>知识。</a:t>
            </a:r>
            <a:endParaRPr lang="zh-CN" altLang="en-US" b="1" dirty="0"/>
          </a:p>
          <a:p>
            <a:pPr eaLnBrk="1">
              <a:lnSpc>
                <a:spcPct val="130000"/>
              </a:lnSpc>
              <a:defRPr/>
            </a:pPr>
            <a:r>
              <a:rPr lang="en-US" altLang="zh-CN" b="1" dirty="0"/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基本</a:t>
            </a:r>
            <a:r>
              <a:rPr lang="zh-CN" altLang="en-US" b="1" dirty="0" smtClean="0">
                <a:solidFill>
                  <a:schemeClr val="accent2"/>
                </a:solidFill>
              </a:rPr>
              <a:t>要求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marL="0" indent="0" eaLnBrk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熟练</a:t>
            </a:r>
            <a:r>
              <a:rPr lang="zh-CN" altLang="en-US" b="1" dirty="0">
                <a:solidFill>
                  <a:srgbClr val="FF0000"/>
                </a:solidFill>
              </a:rPr>
              <a:t>掌握计算机网络的基本概念和相关知识、基本组成和工作原理</a:t>
            </a:r>
            <a:r>
              <a:rPr lang="zh-CN" altLang="en-US" b="1" dirty="0" smtClean="0">
                <a:solidFill>
                  <a:srgbClr val="FF0000"/>
                </a:solidFill>
              </a:rPr>
              <a:t>、体系结构</a:t>
            </a:r>
            <a:r>
              <a:rPr lang="zh-CN" altLang="en-US" b="1" dirty="0">
                <a:solidFill>
                  <a:srgbClr val="FF0000"/>
                </a:solidFill>
              </a:rPr>
              <a:t>及相关协议等。</a:t>
            </a:r>
          </a:p>
          <a:p>
            <a:pPr algn="just" eaLnBrk="1">
              <a:lnSpc>
                <a:spcPct val="130000"/>
              </a:lnSpc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教学方式</a:t>
            </a:r>
            <a:r>
              <a:rPr lang="zh-CN" altLang="en-US" b="1" u="sng" dirty="0">
                <a:solidFill>
                  <a:srgbClr val="0000FF"/>
                </a:solidFill>
              </a:rPr>
              <a:t> </a:t>
            </a:r>
          </a:p>
          <a:p>
            <a:pPr algn="just" eaLnBrk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课堂</a:t>
            </a:r>
            <a:r>
              <a:rPr lang="zh-CN" altLang="en-US" b="1" dirty="0"/>
              <a:t>讲授、课后作业及辅导答疑等。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AFC264-50E1-455F-9465-AD6906C8F2A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smtClean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）内</a:t>
            </a:r>
            <a:r>
              <a:rPr lang="zh-CN" altLang="en-US" dirty="0"/>
              <a:t>联网（</a:t>
            </a:r>
            <a:r>
              <a:rPr lang="en-US" altLang="zh-CN" dirty="0"/>
              <a:t>Intranet</a:t>
            </a:r>
            <a:r>
              <a:rPr lang="zh-CN" altLang="en-US" dirty="0"/>
              <a:t>）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专用</a:t>
            </a:r>
            <a:r>
              <a:rPr lang="zh-CN" altLang="en-US" b="1" dirty="0">
                <a:solidFill>
                  <a:srgbClr val="FF0000"/>
                </a:solidFill>
              </a:rPr>
              <a:t>的内部网络。</a:t>
            </a:r>
            <a:r>
              <a:rPr lang="zh-CN" altLang="en-US" b="1" dirty="0"/>
              <a:t>如</a:t>
            </a:r>
            <a:r>
              <a:rPr lang="zh-CN" altLang="en-US" b="1" dirty="0" smtClean="0"/>
              <a:t>公司、学校、政府、公安网络。</a:t>
            </a:r>
            <a:endParaRPr lang="en-US" altLang="zh-CN" b="1" dirty="0" smtClean="0"/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/>
          </a:p>
          <a:p>
            <a:pPr eaLnBrk="1">
              <a:lnSpc>
                <a:spcPct val="125000"/>
              </a:lnSpc>
              <a:defRPr/>
            </a:pPr>
            <a:r>
              <a:rPr lang="zh-CN" altLang="en-US" b="1" dirty="0"/>
              <a:t>所用主机、路由器、链路和协议等与因特网相同。</a:t>
            </a:r>
          </a:p>
          <a:p>
            <a:pPr eaLnBrk="1">
              <a:lnSpc>
                <a:spcPct val="125000"/>
              </a:lnSpc>
              <a:defRPr/>
            </a:pPr>
            <a:r>
              <a:rPr lang="zh-CN" altLang="en-US" b="1" dirty="0"/>
              <a:t>专网内的主机不</a:t>
            </a:r>
            <a:r>
              <a:rPr lang="zh-CN" altLang="en-US" b="1" dirty="0">
                <a:solidFill>
                  <a:srgbClr val="FF0000"/>
                </a:solidFill>
              </a:rPr>
              <a:t>能随意与专网外部的主机交换信息</a:t>
            </a:r>
            <a:r>
              <a:rPr lang="en-US" altLang="zh-CN" b="1" dirty="0"/>
              <a:t>(</a:t>
            </a:r>
            <a:r>
              <a:rPr lang="zh-CN" altLang="en-US" b="1" dirty="0"/>
              <a:t>由防火墙控制</a:t>
            </a:r>
            <a:r>
              <a:rPr lang="en-US" altLang="zh-CN" b="1" dirty="0"/>
              <a:t>)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1">
              <a:lnSpc>
                <a:spcPct val="125000"/>
              </a:lnSpc>
              <a:defRPr/>
            </a:pPr>
            <a:endParaRPr lang="en-US" altLang="zh-CN" b="1" dirty="0"/>
          </a:p>
          <a:p>
            <a:pPr marL="0" indent="0" eaLnBrk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如，边界系统（物理防火墙）</a:t>
            </a:r>
            <a:endParaRPr lang="zh-CN" altLang="en-US" b="1" dirty="0"/>
          </a:p>
          <a:p>
            <a:pPr eaLnBrk="1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endParaRPr lang="zh-CN" altLang="en-US" sz="2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11C3B8-48B2-4982-98A7-82DB9CD6BD7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smtClean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937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1.1.2   </a:t>
            </a:r>
            <a:r>
              <a:rPr lang="zh-CN" altLang="en-US" dirty="0" smtClean="0"/>
              <a:t>因特网提供的服务</a:t>
            </a:r>
            <a:r>
              <a:rPr lang="zh-CN" altLang="en-US" dirty="0"/>
              <a:t>描述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22363"/>
            <a:ext cx="8112125" cy="5380037"/>
          </a:xfrm>
        </p:spPr>
        <p:txBody>
          <a:bodyPr/>
          <a:lstStyle/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分布式应用程序（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distributed application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）：</a:t>
            </a:r>
            <a:r>
              <a:rPr lang="zh-CN" altLang="en-US" sz="2200" b="1" dirty="0" smtClean="0"/>
              <a:t>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端系统</a:t>
            </a:r>
            <a:r>
              <a:rPr lang="zh-CN" altLang="en-US" sz="2200" b="1" dirty="0" smtClean="0"/>
              <a:t>上运行，彼此可以通信。实现因特网的各种应用，如电子邮件、</a:t>
            </a:r>
            <a:r>
              <a:rPr lang="en-US" altLang="zh-CN" sz="2200" b="1" dirty="0" smtClean="0"/>
              <a:t>Web</a:t>
            </a:r>
            <a:r>
              <a:rPr lang="zh-CN" altLang="en-US" sz="2200" b="1" dirty="0" smtClean="0"/>
              <a:t>应用、远程注册等等。</a:t>
            </a:r>
          </a:p>
          <a:p>
            <a:pPr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提供两种服务：</a:t>
            </a:r>
          </a:p>
          <a:p>
            <a:pPr lvl="1"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b="1" dirty="0" smtClean="0">
                <a:solidFill>
                  <a:srgbClr val="FF0066"/>
                </a:solidFill>
              </a:rPr>
              <a:t>面向连接的可靠服务</a:t>
            </a:r>
            <a:r>
              <a:rPr lang="en-US" altLang="zh-CN" b="1" dirty="0" smtClean="0">
                <a:solidFill>
                  <a:srgbClr val="FF0066"/>
                </a:solidFill>
              </a:rPr>
              <a:t>(connection oriented reliable service)</a:t>
            </a:r>
            <a:r>
              <a:rPr lang="zh-CN" altLang="en-US" b="1" dirty="0" smtClean="0">
                <a:solidFill>
                  <a:srgbClr val="FF0066"/>
                </a:solidFill>
              </a:rPr>
              <a:t>：</a:t>
            </a:r>
            <a:r>
              <a:rPr lang="zh-CN" altLang="en-US" b="1" dirty="0" smtClean="0"/>
              <a:t>确保从发送方发出的数据最终按顺序完整地交付给接收方。</a:t>
            </a:r>
          </a:p>
          <a:p>
            <a:pPr lvl="1" eaLnBrk="1">
              <a:lnSpc>
                <a:spcPct val="125000"/>
              </a:lnSpc>
              <a:buClr>
                <a:srgbClr val="4D4D4D"/>
              </a:buClr>
            </a:pPr>
            <a:r>
              <a:rPr lang="zh-CN" altLang="en-US" b="1" dirty="0" smtClean="0">
                <a:solidFill>
                  <a:srgbClr val="FF0066"/>
                </a:solidFill>
              </a:rPr>
              <a:t>无连接的不可靠的服务</a:t>
            </a:r>
            <a:r>
              <a:rPr lang="en-US" altLang="zh-CN" b="1" dirty="0" smtClean="0">
                <a:solidFill>
                  <a:srgbClr val="FF0066"/>
                </a:solidFill>
              </a:rPr>
              <a:t>(</a:t>
            </a:r>
            <a:r>
              <a:rPr lang="en-US" altLang="zh-CN" b="1" dirty="0" err="1" smtClean="0">
                <a:solidFill>
                  <a:srgbClr val="FF0066"/>
                </a:solidFill>
              </a:rPr>
              <a:t>conncectionless</a:t>
            </a:r>
            <a:r>
              <a:rPr lang="en-US" altLang="zh-CN" b="1" dirty="0" smtClean="0">
                <a:solidFill>
                  <a:srgbClr val="FF0066"/>
                </a:solidFill>
              </a:rPr>
              <a:t> unreliable service)</a:t>
            </a:r>
            <a:r>
              <a:rPr lang="zh-CN" altLang="en-US" b="1" dirty="0" smtClean="0">
                <a:solidFill>
                  <a:srgbClr val="FF0066"/>
                </a:solidFill>
              </a:rPr>
              <a:t>：</a:t>
            </a:r>
            <a:r>
              <a:rPr lang="zh-CN" altLang="en-US" b="1" dirty="0" smtClean="0"/>
              <a:t>不能对最终交付作任何保证。</a:t>
            </a:r>
          </a:p>
          <a:p>
            <a:pPr lvl="1" eaLnBrk="1">
              <a:lnSpc>
                <a:spcPct val="125000"/>
              </a:lnSpc>
              <a:buClr>
                <a:srgbClr val="4D4D4D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/>
                </a:solidFill>
              </a:rPr>
              <a:t>任何一种分布式应用程序只能使用其中一种服务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。</a:t>
            </a:r>
          </a:p>
          <a:p>
            <a:pPr eaLnBrk="1">
              <a:buClr>
                <a:srgbClr val="4D4D4D"/>
              </a:buClr>
            </a:pPr>
            <a:r>
              <a:rPr lang="zh-CN" altLang="en-US" sz="2200" b="1" dirty="0" smtClean="0">
                <a:solidFill>
                  <a:schemeClr val="accent2"/>
                </a:solidFill>
              </a:rPr>
              <a:t>不提供“传输时间固定”的服务</a:t>
            </a:r>
          </a:p>
          <a:p>
            <a:pPr eaLnBrk="1">
              <a:buFont typeface="Wingdings" panose="05000000000000000000" pitchFamily="2" charset="2"/>
              <a:buNone/>
            </a:pPr>
            <a:r>
              <a:rPr lang="zh-CN" altLang="en-US" sz="2200" b="1" dirty="0" smtClean="0"/>
              <a:t>    即从发送方传递数据到接收方所需时间不确定。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E99AD1-1082-4730-9DDC-096DD13CA114}" type="slidenum"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1.1.3    </a:t>
            </a:r>
            <a:r>
              <a:rPr lang="zh-CN" altLang="en-US"/>
              <a:t>什么是协议</a:t>
            </a:r>
            <a:endParaRPr lang="en-US" altLang="zh-CN"/>
          </a:p>
        </p:txBody>
      </p:sp>
      <p:sp>
        <p:nvSpPr>
          <p:cNvPr id="36868" name="Text Box 56"/>
          <p:cNvSpPr txBox="1">
            <a:spLocks noChangeArrowheads="1"/>
          </p:cNvSpPr>
          <p:nvPr/>
        </p:nvSpPr>
        <p:spPr bwMode="auto">
          <a:xfrm>
            <a:off x="533400" y="1866900"/>
            <a:ext cx="81280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控制网络中信息接收和发送的一组软件。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9" name="Text Box 57"/>
          <p:cNvSpPr txBox="1">
            <a:spLocks noChangeArrowheads="1"/>
          </p:cNvSpPr>
          <p:nvPr/>
        </p:nvSpPr>
        <p:spPr bwMode="auto">
          <a:xfrm>
            <a:off x="1295400" y="3163888"/>
            <a:ext cx="6850063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为什么要有协议？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协议作用？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50B92-0D47-4AD1-A146-CC25F5278825}" type="slidenum"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人类和网络工作对比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772400" cy="685800"/>
          </a:xfrm>
        </p:spPr>
        <p:txBody>
          <a:bodyPr/>
          <a:lstStyle/>
          <a:p>
            <a:pPr eaLnBrk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accent2"/>
                </a:solidFill>
              </a:rPr>
              <a:t>      </a:t>
            </a:r>
            <a:r>
              <a:rPr lang="zh-CN" altLang="en-US" b="1" u="sng" smtClean="0">
                <a:solidFill>
                  <a:schemeClr val="accent2"/>
                </a:solidFill>
              </a:rPr>
              <a:t>人类协议 </a:t>
            </a:r>
            <a:r>
              <a:rPr lang="zh-CN" altLang="en-US" b="1" smtClean="0">
                <a:solidFill>
                  <a:schemeClr val="accent2"/>
                </a:solidFill>
              </a:rPr>
              <a:t>              </a:t>
            </a:r>
            <a:r>
              <a:rPr lang="zh-CN" altLang="en-US" b="1" u="sng" smtClean="0">
                <a:solidFill>
                  <a:schemeClr val="accent2"/>
                </a:solidFill>
              </a:rPr>
              <a:t>网络协议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18" name="Group 5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3895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6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6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6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6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89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4856"/>
              </p:ext>
            </p:extLst>
          </p:nvPr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0" name="Picture 15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6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 Box 17"/>
          <p:cNvSpPr txBox="1">
            <a:spLocks noChangeArrowheads="1"/>
          </p:cNvSpPr>
          <p:nvPr/>
        </p:nvSpPr>
        <p:spPr bwMode="auto">
          <a:xfrm>
            <a:off x="1698625" y="2484438"/>
            <a:ext cx="505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3" name="Line 18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4" name="Text Box 19"/>
          <p:cNvSpPr txBox="1">
            <a:spLocks noChangeArrowheads="1"/>
          </p:cNvSpPr>
          <p:nvPr/>
        </p:nvSpPr>
        <p:spPr bwMode="auto">
          <a:xfrm>
            <a:off x="1689100" y="3141663"/>
            <a:ext cx="505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25" name="Line 2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26" name="Group 21"/>
          <p:cNvGrpSpPr>
            <a:grpSpLocks/>
          </p:cNvGrpSpPr>
          <p:nvPr/>
        </p:nvGrpSpPr>
        <p:grpSpPr bwMode="auto">
          <a:xfrm>
            <a:off x="1073150" y="3694113"/>
            <a:ext cx="1587500" cy="620712"/>
            <a:chOff x="580" y="2747"/>
            <a:chExt cx="1000" cy="391"/>
          </a:xfrm>
        </p:grpSpPr>
        <p:sp>
          <p:nvSpPr>
            <p:cNvPr id="38954" name="Rectangle 22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5" name="Text Box 23"/>
            <p:cNvSpPr txBox="1">
              <a:spLocks noChangeArrowheads="1"/>
            </p:cNvSpPr>
            <p:nvPr/>
          </p:nvSpPr>
          <p:spPr bwMode="auto">
            <a:xfrm>
              <a:off x="580" y="2747"/>
              <a:ext cx="10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请问几点了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27" name="Line 24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28" name="Group 25"/>
          <p:cNvGrpSpPr>
            <a:grpSpLocks/>
          </p:cNvGrpSpPr>
          <p:nvPr/>
        </p:nvGrpSpPr>
        <p:grpSpPr bwMode="auto">
          <a:xfrm>
            <a:off x="1431926" y="4360863"/>
            <a:ext cx="801688" cy="461962"/>
            <a:chOff x="1046" y="2771"/>
            <a:chExt cx="505" cy="291"/>
          </a:xfrm>
        </p:grpSpPr>
        <p:sp>
          <p:nvSpPr>
            <p:cNvPr id="38952" name="Rectangle 26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3" name="Text Box 27"/>
            <p:cNvSpPr txBox="1">
              <a:spLocks noChangeArrowheads="1"/>
            </p:cNvSpPr>
            <p:nvPr/>
          </p:nvSpPr>
          <p:spPr bwMode="auto">
            <a:xfrm>
              <a:off x="1046" y="2771"/>
              <a:ext cx="5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2:00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29" name="Text Box 28"/>
          <p:cNvSpPr txBox="1">
            <a:spLocks noChangeArrowheads="1"/>
          </p:cNvSpPr>
          <p:nvPr/>
        </p:nvSpPr>
        <p:spPr bwMode="auto">
          <a:xfrm>
            <a:off x="5175250" y="2655888"/>
            <a:ext cx="18249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0" name="Line 29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1" name="Line 30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33" name="Group 32"/>
          <p:cNvGrpSpPr>
            <a:grpSpLocks/>
          </p:cNvGrpSpPr>
          <p:nvPr/>
        </p:nvGrpSpPr>
        <p:grpSpPr bwMode="auto">
          <a:xfrm>
            <a:off x="5156200" y="3408363"/>
            <a:ext cx="1749425" cy="400050"/>
            <a:chOff x="3248" y="2147"/>
            <a:chExt cx="1102" cy="252"/>
          </a:xfrm>
        </p:grpSpPr>
        <p:sp>
          <p:nvSpPr>
            <p:cNvPr id="38950" name="Rectangle 33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51" name="Text Box 34"/>
            <p:cNvSpPr txBox="1">
              <a:spLocks noChangeArrowheads="1"/>
            </p:cNvSpPr>
            <p:nvPr/>
          </p:nvSpPr>
          <p:spPr bwMode="auto">
            <a:xfrm>
              <a:off x="3248" y="2147"/>
              <a:ext cx="11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连接响应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34" name="Line 35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35" name="Group 36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38948" name="Rectangle 37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9" name="Text Box 38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 http://www.awl.com/kurose-ross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36" name="Group 39"/>
          <p:cNvGrpSpPr>
            <a:grpSpLocks/>
          </p:cNvGrpSpPr>
          <p:nvPr/>
        </p:nvGrpSpPr>
        <p:grpSpPr bwMode="auto">
          <a:xfrm>
            <a:off x="5784850" y="4656138"/>
            <a:ext cx="1255713" cy="461962"/>
            <a:chOff x="1046" y="2771"/>
            <a:chExt cx="791" cy="291"/>
          </a:xfrm>
        </p:grpSpPr>
        <p:sp>
          <p:nvSpPr>
            <p:cNvPr id="38946" name="Rectangle 40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7" name="Text Box 41"/>
            <p:cNvSpPr txBox="1">
              <a:spLocks noChangeArrowheads="1"/>
            </p:cNvSpPr>
            <p:nvPr/>
          </p:nvSpPr>
          <p:spPr bwMode="auto">
            <a:xfrm>
              <a:off x="1046" y="2771"/>
              <a:ext cx="7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r>
                <a:rPr lang="en-US" altLang="zh-CN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37" name="Line 42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938" name="Group 43"/>
          <p:cNvGrpSpPr>
            <a:grpSpLocks/>
          </p:cNvGrpSpPr>
          <p:nvPr/>
        </p:nvGrpSpPr>
        <p:grpSpPr bwMode="auto">
          <a:xfrm>
            <a:off x="3679825" y="5068888"/>
            <a:ext cx="793750" cy="457200"/>
            <a:chOff x="2198" y="3205"/>
            <a:chExt cx="500" cy="288"/>
          </a:xfrm>
        </p:grpSpPr>
        <p:sp>
          <p:nvSpPr>
            <p:cNvPr id="38944" name="Rectangle 4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45" name="Text Box 45"/>
            <p:cNvSpPr txBox="1">
              <a:spLocks noChangeArrowheads="1"/>
            </p:cNvSpPr>
            <p:nvPr/>
          </p:nvSpPr>
          <p:spPr bwMode="auto">
            <a:xfrm>
              <a:off x="2198" y="32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939" name="AutoShape 46"/>
          <p:cNvSpPr>
            <a:spLocks noChangeArrowheads="1"/>
          </p:cNvSpPr>
          <p:nvPr/>
        </p:nvSpPr>
        <p:spPr bwMode="auto">
          <a:xfrm>
            <a:off x="2660650" y="2376488"/>
            <a:ext cx="1812925" cy="557212"/>
          </a:xfrm>
          <a:prstGeom prst="wedgeRoundRectCallout">
            <a:avLst>
              <a:gd name="adj1" fmla="val 57792"/>
              <a:gd name="adj2" fmla="val 124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握手报文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40" name="AutoShape 47"/>
          <p:cNvSpPr>
            <a:spLocks noChangeArrowheads="1"/>
          </p:cNvSpPr>
          <p:nvPr/>
        </p:nvSpPr>
        <p:spPr bwMode="auto">
          <a:xfrm>
            <a:off x="2333625" y="4597400"/>
            <a:ext cx="1812925" cy="565150"/>
          </a:xfrm>
          <a:prstGeom prst="wedgeRoundRectCallout">
            <a:avLst>
              <a:gd name="adj1" fmla="val 75833"/>
              <a:gd name="adj2" fmla="val -435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数据报文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8941" name="AutoShape 48"/>
          <p:cNvSpPr>
            <a:spLocks/>
          </p:cNvSpPr>
          <p:nvPr/>
        </p:nvSpPr>
        <p:spPr bwMode="auto">
          <a:xfrm>
            <a:off x="4711700" y="4151313"/>
            <a:ext cx="184150" cy="917575"/>
          </a:xfrm>
          <a:prstGeom prst="leftBrace">
            <a:avLst>
              <a:gd name="adj1" fmla="val 4152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42" name="AutoShape 49"/>
          <p:cNvSpPr>
            <a:spLocks/>
          </p:cNvSpPr>
          <p:nvPr/>
        </p:nvSpPr>
        <p:spPr bwMode="auto">
          <a:xfrm>
            <a:off x="4711700" y="2887663"/>
            <a:ext cx="184150" cy="917575"/>
          </a:xfrm>
          <a:prstGeom prst="leftBrace">
            <a:avLst>
              <a:gd name="adj1" fmla="val 4152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43" name="文本框 1"/>
          <p:cNvSpPr txBox="1">
            <a:spLocks noChangeArrowheads="1"/>
          </p:cNvSpPr>
          <p:nvPr/>
        </p:nvSpPr>
        <p:spPr bwMode="auto">
          <a:xfrm>
            <a:off x="7321297" y="1763713"/>
            <a:ext cx="1661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报文：</a:t>
            </a:r>
            <a:r>
              <a:rPr lang="en-US" altLang="zh-CN" sz="1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sz="16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FCDF4-3789-4547-AD79-C5BFA7AB4F4E}" type="slidenum"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）人类</a:t>
            </a:r>
            <a:r>
              <a:rPr lang="zh-CN" altLang="en-US" dirty="0"/>
              <a:t>活动类比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419600" cy="2054225"/>
          </a:xfrm>
        </p:spPr>
        <p:txBody>
          <a:bodyPr/>
          <a:lstStyle/>
          <a:p>
            <a:pPr eaLnBrk="1"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</a:rPr>
              <a:t>人类任何时候都在执行协议。</a:t>
            </a:r>
          </a:p>
          <a:p>
            <a:pPr eaLnBrk="1">
              <a:buFont typeface="Wingdings" panose="05000000000000000000" pitchFamily="2" charset="2"/>
              <a:buNone/>
            </a:pPr>
            <a:r>
              <a:rPr lang="zh-CN" altLang="en-US" b="1" smtClean="0"/>
              <a:t>例：问时间。</a:t>
            </a:r>
          </a:p>
          <a:p>
            <a:pPr lvl="1" eaLnBrk="1">
              <a:buClr>
                <a:srgbClr val="4D4D4D"/>
              </a:buClr>
            </a:pPr>
            <a:r>
              <a:rPr lang="zh-CN" altLang="en-US" b="1" smtClean="0">
                <a:solidFill>
                  <a:schemeClr val="accent2"/>
                </a:solidFill>
              </a:rPr>
              <a:t>正常情况：</a:t>
            </a:r>
            <a:r>
              <a:rPr lang="zh-CN" altLang="en-US" b="1" smtClean="0">
                <a:hlinkClick r:id="" action="ppaction://customshow?id=4&amp;return=true"/>
              </a:rPr>
              <a:t>如图</a:t>
            </a:r>
            <a:r>
              <a:rPr lang="en-US" altLang="zh-CN" b="1" smtClean="0">
                <a:hlinkClick r:id="" action="ppaction://customshow?id=4&amp;return=true"/>
              </a:rPr>
              <a:t>1-2 </a:t>
            </a:r>
            <a:endParaRPr lang="en-US" altLang="zh-CN" b="1" smtClean="0"/>
          </a:p>
          <a:p>
            <a:pPr lvl="1" eaLnBrk="1">
              <a:buClr>
                <a:srgbClr val="4D4D4D"/>
              </a:buClr>
            </a:pPr>
            <a:r>
              <a:rPr lang="zh-CN" altLang="en-US" b="1" smtClean="0">
                <a:solidFill>
                  <a:schemeClr val="accent2"/>
                </a:solidFill>
              </a:rPr>
              <a:t>不正常情况：</a:t>
            </a:r>
            <a:r>
              <a:rPr lang="zh-CN" altLang="en-US" b="1" smtClean="0"/>
              <a:t>  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 rot="2700000">
            <a:off x="1621632" y="4477544"/>
            <a:ext cx="236537" cy="568325"/>
          </a:xfrm>
          <a:prstGeom prst="downArrow">
            <a:avLst>
              <a:gd name="adj1" fmla="val 50000"/>
              <a:gd name="adj2" fmla="val 600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6" name="AutoShape 25"/>
          <p:cNvSpPr>
            <a:spLocks noChangeArrowheads="1"/>
          </p:cNvSpPr>
          <p:nvPr/>
        </p:nvSpPr>
        <p:spPr bwMode="auto">
          <a:xfrm rot="-2700000">
            <a:off x="3732213" y="4478338"/>
            <a:ext cx="236537" cy="568325"/>
          </a:xfrm>
          <a:prstGeom prst="downArrow">
            <a:avLst>
              <a:gd name="adj1" fmla="val 50000"/>
              <a:gd name="adj2" fmla="val 600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67" name="Text Box 26"/>
          <p:cNvSpPr txBox="1">
            <a:spLocks noChangeArrowheads="1"/>
          </p:cNvSpPr>
          <p:nvPr/>
        </p:nvSpPr>
        <p:spPr bwMode="auto">
          <a:xfrm>
            <a:off x="304800" y="5241925"/>
            <a:ext cx="27051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“不要烦我”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“我不会说英语”</a:t>
            </a:r>
          </a:p>
        </p:txBody>
      </p:sp>
      <p:sp>
        <p:nvSpPr>
          <p:cNvPr id="40968" name="Text Box 27"/>
          <p:cNvSpPr txBox="1">
            <a:spLocks noChangeArrowheads="1"/>
          </p:cNvSpPr>
          <p:nvPr/>
        </p:nvSpPr>
        <p:spPr bwMode="auto">
          <a:xfrm>
            <a:off x="3359150" y="5241925"/>
            <a:ext cx="16906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eaLnBrk="1">
              <a:buFont typeface="Wingdings" panose="05000000000000000000" pitchFamily="2" charset="2"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得不到任何回答</a:t>
            </a:r>
          </a:p>
        </p:txBody>
      </p:sp>
      <p:sp>
        <p:nvSpPr>
          <p:cNvPr id="40969" name="Text Box 29"/>
          <p:cNvSpPr txBox="1">
            <a:spLocks noChangeArrowheads="1"/>
          </p:cNvSpPr>
          <p:nvPr/>
        </p:nvSpPr>
        <p:spPr bwMode="auto">
          <a:xfrm>
            <a:off x="1385888" y="3851275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“你好”</a:t>
            </a:r>
          </a:p>
        </p:txBody>
      </p:sp>
      <p:sp>
        <p:nvSpPr>
          <p:cNvPr id="40970" name="Text Box 30"/>
          <p:cNvSpPr txBox="1">
            <a:spLocks noChangeArrowheads="1"/>
          </p:cNvSpPr>
          <p:nvPr/>
        </p:nvSpPr>
        <p:spPr bwMode="auto">
          <a:xfrm>
            <a:off x="5100638" y="1798638"/>
            <a:ext cx="3830637" cy="363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u="sng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协议过程：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发送“特定”报文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根据收到的“应答”报文或其他事件采取动作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u="sng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协议的核心：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报文的传输、接收及所采取的动作。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双方执行不同的协议，就不能互动，不能完成工作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091054-B373-46BF-A11C-346417E9C018}" type="slidenum"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）网络协议（</a:t>
            </a:r>
            <a:r>
              <a:rPr lang="en-US" altLang="zh-CN" dirty="0" smtClean="0"/>
              <a:t>internet protocol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03363"/>
            <a:ext cx="7772400" cy="2597150"/>
          </a:xfrm>
        </p:spPr>
        <p:txBody>
          <a:bodyPr/>
          <a:lstStyle/>
          <a:p>
            <a:pPr eaLnBrk="1">
              <a:lnSpc>
                <a:spcPct val="125000"/>
              </a:lnSpc>
            </a:pPr>
            <a:r>
              <a:rPr lang="zh-CN" altLang="en-US" sz="2000" b="1" smtClean="0"/>
              <a:t>类似人类协议：由某些设备的</a:t>
            </a:r>
            <a:r>
              <a:rPr lang="zh-CN" altLang="en-US" sz="2000" b="1" smtClean="0">
                <a:solidFill>
                  <a:srgbClr val="FF0000"/>
                </a:solidFill>
              </a:rPr>
              <a:t>硬件或软件执行</a:t>
            </a:r>
            <a:r>
              <a:rPr lang="zh-CN" altLang="en-US" sz="2000" b="1" smtClean="0"/>
              <a:t>。</a:t>
            </a:r>
          </a:p>
          <a:p>
            <a:pPr eaLnBrk="1">
              <a:lnSpc>
                <a:spcPct val="125000"/>
              </a:lnSpc>
            </a:pPr>
            <a:r>
              <a:rPr lang="zh-CN" altLang="en-US" sz="2000" b="1" smtClean="0">
                <a:solidFill>
                  <a:srgbClr val="FF0000"/>
                </a:solidFill>
              </a:rPr>
              <a:t>因特网中的所有活动，都受协议制约。</a:t>
            </a:r>
            <a:r>
              <a:rPr lang="zh-CN" altLang="en-US" sz="2000" b="1" smtClean="0"/>
              <a:t>例如，网卡中的协议、端系统中的拥塞控制协议等等。</a:t>
            </a:r>
          </a:p>
          <a:p>
            <a:pPr eaLnBrk="1">
              <a:lnSpc>
                <a:spcPct val="125000"/>
              </a:lnSpc>
            </a:pPr>
            <a:r>
              <a:rPr lang="zh-CN" altLang="en-US" sz="2000" b="1" smtClean="0"/>
              <a:t>因特网的运行离不开协议。</a:t>
            </a:r>
          </a:p>
          <a:p>
            <a:pPr eaLnBrk="1"/>
            <a:r>
              <a:rPr lang="zh-CN" altLang="en-US" sz="2000" b="1" smtClean="0"/>
              <a:t>例，用户通过因特网访问某一个网页。</a:t>
            </a:r>
            <a:r>
              <a:rPr lang="zh-CN" altLang="en-US" sz="2000" b="1" smtClean="0">
                <a:hlinkClick r:id="" action="ppaction://customshow?id=4&amp;return=true"/>
              </a:rPr>
              <a:t>如图</a:t>
            </a:r>
            <a:r>
              <a:rPr lang="en-US" altLang="zh-CN" sz="2000" b="1" smtClean="0">
                <a:hlinkClick r:id="" action="ppaction://customshow?id=4&amp;return=true"/>
              </a:rPr>
              <a:t>1-2</a:t>
            </a:r>
            <a:r>
              <a:rPr lang="zh-CN" altLang="en-US" sz="2000" b="1" smtClean="0"/>
              <a:t>。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47700" y="4100513"/>
            <a:ext cx="7720013" cy="15700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控制网络中信息的发送和接收。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定义了通信实体之间发送、接收报文的格式和传输顺序，以及收到报文所采取的动作。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不同的协议完成不同的通信任务。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3463A7-5B57-44BE-946C-25722EBACBF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8000"/>
                </a:solidFill>
              </a:rPr>
              <a:t>课堂</a:t>
            </a:r>
            <a:r>
              <a:rPr lang="zh-CN" altLang="en-US" dirty="0" smtClean="0">
                <a:solidFill>
                  <a:srgbClr val="008000"/>
                </a:solidFill>
              </a:rPr>
              <a:t>要求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9075"/>
            <a:ext cx="8397875" cy="4759325"/>
          </a:xfrm>
        </p:spPr>
        <p:txBody>
          <a:bodyPr/>
          <a:lstStyle/>
          <a:p>
            <a:pPr eaLnBrk="1">
              <a:lnSpc>
                <a:spcPct val="140000"/>
              </a:lnSpc>
            </a:pPr>
            <a:r>
              <a:rPr lang="zh-CN" altLang="en-US" b="1" dirty="0" smtClean="0"/>
              <a:t>上课保持安静、关闭通信设备及其他有声设备。</a:t>
            </a:r>
          </a:p>
          <a:p>
            <a:pPr eaLnBrk="1">
              <a:lnSpc>
                <a:spcPct val="140000"/>
              </a:lnSpc>
            </a:pPr>
            <a:r>
              <a:rPr lang="zh-CN" altLang="en-US" b="1" dirty="0" smtClean="0"/>
              <a:t> 到课率、作业将作为期末平时成绩。</a:t>
            </a:r>
          </a:p>
          <a:p>
            <a:pPr eaLnBrk="1">
              <a:lnSpc>
                <a:spcPct val="140000"/>
              </a:lnSpc>
            </a:pPr>
            <a:r>
              <a:rPr lang="zh-CN" altLang="en-US" b="1" dirty="0" smtClean="0"/>
              <a:t> 欢迎课后提问、及与老师共同讨论。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5708C-8E2B-4372-A3B1-BC52A9FD175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1163"/>
            <a:ext cx="8397875" cy="83185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本书特色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876300"/>
            <a:ext cx="5554663" cy="5567363"/>
          </a:xfrm>
        </p:spPr>
        <p:txBody>
          <a:bodyPr/>
          <a:lstStyle/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endParaRPr lang="zh-CN" altLang="en-US" sz="2000" b="1" dirty="0" smtClean="0">
              <a:solidFill>
                <a:srgbClr val="FF0000"/>
              </a:solidFill>
            </a:endParaRP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 以因特网为研究目标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以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因特网为中心</a:t>
            </a:r>
            <a:r>
              <a:rPr lang="zh-CN" altLang="en-US" sz="2000" b="1" dirty="0" smtClean="0"/>
              <a:t>。围绕因特网体系结构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层模型学习，了解掌握计算机网络的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基本概念和基本原理</a:t>
            </a:r>
            <a:r>
              <a:rPr lang="zh-CN" altLang="en-US" sz="2000" b="1" dirty="0" smtClean="0"/>
              <a:t>。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000" b="1" dirty="0" smtClean="0">
                <a:solidFill>
                  <a:schemeClr val="accent2"/>
                </a:solidFill>
              </a:rPr>
              <a:t>自顶向下方法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自上而下组织介绍内容，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从应用层开始向下逐层讲解到物理层。</a:t>
            </a:r>
            <a:endParaRPr lang="zh-CN" altLang="en-US" sz="2000" b="1" dirty="0" smtClean="0"/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</a:pPr>
            <a:r>
              <a:rPr lang="zh-CN" altLang="en-US" sz="2000" b="1" dirty="0" smtClean="0"/>
              <a:t> </a:t>
            </a:r>
            <a:r>
              <a:rPr lang="zh-CN" altLang="en-US" sz="2000" b="1" dirty="0" smtClean="0">
                <a:solidFill>
                  <a:schemeClr val="accent2"/>
                </a:solidFill>
              </a:rPr>
              <a:t>着重原理</a:t>
            </a:r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网络基础</a:t>
            </a:r>
            <a:r>
              <a:rPr lang="zh-CN" altLang="en-US" sz="2000" b="1" dirty="0" smtClean="0"/>
              <a:t>问题及解决方法和技术。</a:t>
            </a:r>
            <a:endParaRPr lang="en-US" altLang="zh-CN" sz="2000" b="1" dirty="0" smtClean="0"/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endParaRPr lang="en-US" altLang="zh-CN" sz="2000" b="1" dirty="0" smtClean="0"/>
          </a:p>
          <a:p>
            <a:pPr marL="0" indent="0" eaLnBrk="1">
              <a:lnSpc>
                <a:spcPct val="120000"/>
              </a:lnSpc>
              <a:buClr>
                <a:srgbClr val="4D4D4D"/>
              </a:buCl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</a:t>
            </a:r>
          </a:p>
        </p:txBody>
      </p:sp>
      <p:grpSp>
        <p:nvGrpSpPr>
          <p:cNvPr id="8197" name="Group 11"/>
          <p:cNvGrpSpPr>
            <a:grpSpLocks/>
          </p:cNvGrpSpPr>
          <p:nvPr/>
        </p:nvGrpSpPr>
        <p:grpSpPr bwMode="auto">
          <a:xfrm>
            <a:off x="6553200" y="2005013"/>
            <a:ext cx="1987550" cy="3644900"/>
            <a:chOff x="4084" y="1080"/>
            <a:chExt cx="1252" cy="2296"/>
          </a:xfrm>
        </p:grpSpPr>
        <p:sp>
          <p:nvSpPr>
            <p:cNvPr id="8202" name="Rectangle 12"/>
            <p:cNvSpPr>
              <a:spLocks noChangeArrowheads="1"/>
            </p:cNvSpPr>
            <p:nvPr/>
          </p:nvSpPr>
          <p:spPr bwMode="auto">
            <a:xfrm>
              <a:off x="4144" y="1080"/>
              <a:ext cx="1192" cy="222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方正大标宋简体" panose="02010601030101010101" pitchFamily="2" charset="-122"/>
                  <a:ea typeface="方正大标宋简体" panose="02010601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03" name="Group 13"/>
            <p:cNvGrpSpPr>
              <a:grpSpLocks/>
            </p:cNvGrpSpPr>
            <p:nvPr/>
          </p:nvGrpSpPr>
          <p:grpSpPr bwMode="auto">
            <a:xfrm>
              <a:off x="4084" y="1152"/>
              <a:ext cx="1251" cy="2224"/>
              <a:chOff x="3060" y="888"/>
              <a:chExt cx="1251" cy="2224"/>
            </a:xfrm>
          </p:grpSpPr>
          <p:sp>
            <p:nvSpPr>
              <p:cNvPr id="8204" name="Rectangle 14"/>
              <p:cNvSpPr>
                <a:spLocks noChangeArrowheads="1"/>
              </p:cNvSpPr>
              <p:nvPr/>
            </p:nvSpPr>
            <p:spPr bwMode="auto">
              <a:xfrm>
                <a:off x="3080" y="888"/>
                <a:ext cx="1192" cy="22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5" name="Text Box 15"/>
              <p:cNvSpPr txBox="1">
                <a:spLocks noChangeArrowheads="1"/>
              </p:cNvSpPr>
              <p:nvPr/>
            </p:nvSpPr>
            <p:spPr bwMode="auto">
              <a:xfrm>
                <a:off x="3060" y="933"/>
                <a:ext cx="1251" cy="2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方正大标宋简体" panose="02010601030101010101" pitchFamily="2" charset="-122"/>
                    <a:ea typeface="方正大标宋简体" panose="02010601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Application Layer</a:t>
                </a: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运输层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Transport Layer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Network Layer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链路层</a:t>
                </a: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 Link Layer</a:t>
                </a: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物理层</a:t>
                </a:r>
                <a:endPara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Physical Layer</a:t>
                </a: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6" name="Line 16"/>
              <p:cNvSpPr>
                <a:spLocks noChangeShapeType="1"/>
              </p:cNvSpPr>
              <p:nvPr/>
            </p:nvSpPr>
            <p:spPr bwMode="auto">
              <a:xfrm>
                <a:off x="3076" y="132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7" name="Line 17"/>
              <p:cNvSpPr>
                <a:spLocks noChangeShapeType="1"/>
              </p:cNvSpPr>
              <p:nvPr/>
            </p:nvSpPr>
            <p:spPr bwMode="auto">
              <a:xfrm>
                <a:off x="3076" y="1768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8" name="Line 18"/>
              <p:cNvSpPr>
                <a:spLocks noChangeShapeType="1"/>
              </p:cNvSpPr>
              <p:nvPr/>
            </p:nvSpPr>
            <p:spPr bwMode="auto">
              <a:xfrm>
                <a:off x="3076" y="2216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09" name="Line 19"/>
              <p:cNvSpPr>
                <a:spLocks noChangeShapeType="1"/>
              </p:cNvSpPr>
              <p:nvPr/>
            </p:nvSpPr>
            <p:spPr bwMode="auto">
              <a:xfrm>
                <a:off x="3076" y="266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198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94663" y="6443663"/>
            <a:ext cx="369887" cy="219075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199" name="Line 21"/>
          <p:cNvSpPr>
            <a:spLocks noChangeShapeType="1"/>
          </p:cNvSpPr>
          <p:nvPr/>
        </p:nvSpPr>
        <p:spPr bwMode="auto">
          <a:xfrm>
            <a:off x="6261100" y="2190750"/>
            <a:ext cx="0" cy="30289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AutoShape 22"/>
          <p:cNvSpPr>
            <a:spLocks noChangeArrowheads="1"/>
          </p:cNvSpPr>
          <p:nvPr/>
        </p:nvSpPr>
        <p:spPr bwMode="auto">
          <a:xfrm>
            <a:off x="7067550" y="508000"/>
            <a:ext cx="1473200" cy="1028700"/>
          </a:xfrm>
          <a:prstGeom prst="wedgeRoundRectCallout">
            <a:avLst>
              <a:gd name="adj1" fmla="val -55389"/>
              <a:gd name="adj2" fmla="val 1182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</a:rPr>
              <a:t>各种网络应用</a:t>
            </a:r>
            <a:r>
              <a:rPr lang="zh-CN" altLang="en-US" sz="2400"/>
              <a:t> </a:t>
            </a:r>
          </a:p>
        </p:txBody>
      </p:sp>
      <p:sp>
        <p:nvSpPr>
          <p:cNvPr id="8201" name="文本框 1"/>
          <p:cNvSpPr txBox="1">
            <a:spLocks noChangeArrowheads="1"/>
          </p:cNvSpPr>
          <p:nvPr/>
        </p:nvSpPr>
        <p:spPr bwMode="auto">
          <a:xfrm>
            <a:off x="6043613" y="5911850"/>
            <a:ext cx="295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计算机网络体系结构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138" y="285750"/>
            <a:ext cx="7772400" cy="792163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OSI(Open System Interconnection)  7 Layers</a:t>
            </a:r>
            <a:endParaRPr lang="zh-CN" altLang="en-US" sz="2800" dirty="0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41C567-571A-48E6-9096-80EB5B88364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 smtClean="0"/>
          </a:p>
        </p:txBody>
      </p:sp>
      <p:pic>
        <p:nvPicPr>
          <p:cNvPr id="9220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252538"/>
            <a:ext cx="7394575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矩形 2"/>
          <p:cNvSpPr>
            <a:spLocks noChangeArrowheads="1"/>
          </p:cNvSpPr>
          <p:nvPr/>
        </p:nvSpPr>
        <p:spPr bwMode="auto">
          <a:xfrm>
            <a:off x="365125" y="1077913"/>
            <a:ext cx="8253413" cy="24653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563" y="828675"/>
            <a:ext cx="7573962" cy="5905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互联网的高速发展</a:t>
            </a:r>
            <a:r>
              <a:rPr lang="en-US" altLang="zh-CN" dirty="0" smtClean="0"/>
              <a:t>(2014)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74813"/>
            <a:ext cx="8224837" cy="33670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20000"/>
              </a:lnSpc>
              <a:buClr>
                <a:schemeClr val="tx2"/>
              </a:buClr>
              <a:tabLst>
                <a:tab pos="354013" algn="l"/>
              </a:tabLst>
            </a:pPr>
            <a:r>
              <a:rPr lang="zh-CN" altLang="en-US" b="1" dirty="0" smtClean="0"/>
              <a:t>中国互联网络信息中心中国互联网络发展状况统计报告显示：</a:t>
            </a:r>
          </a:p>
          <a:p>
            <a:pPr eaLnBrk="1">
              <a:lnSpc>
                <a:spcPct val="120000"/>
              </a:lnSpc>
              <a:buClr>
                <a:schemeClr val="hlink"/>
              </a:buClr>
              <a:tabLst>
                <a:tab pos="354013" algn="l"/>
              </a:tabLst>
            </a:pPr>
            <a:r>
              <a:rPr lang="zh-CN" altLang="en-US" b="1" dirty="0" smtClean="0"/>
              <a:t>截至</a:t>
            </a:r>
            <a:r>
              <a:rPr lang="en-US" altLang="zh-CN" b="1" dirty="0" smtClean="0"/>
              <a:t>2014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月底，中国网民规模</a:t>
            </a:r>
            <a:r>
              <a:rPr lang="en-US" altLang="zh-CN" b="1" dirty="0" smtClean="0"/>
              <a:t>6.49</a:t>
            </a:r>
            <a:r>
              <a:rPr lang="zh-CN" altLang="en-US" b="1" dirty="0" smtClean="0"/>
              <a:t>亿，手机网民规模达</a:t>
            </a:r>
            <a:r>
              <a:rPr lang="en-US" altLang="zh-CN" b="1" dirty="0" smtClean="0"/>
              <a:t>5.57</a:t>
            </a:r>
            <a:r>
              <a:rPr lang="zh-CN" altLang="en-US" b="1" dirty="0" smtClean="0"/>
              <a:t>亿人，全年新增网民</a:t>
            </a:r>
            <a:r>
              <a:rPr lang="en-US" altLang="zh-CN" b="1" dirty="0" smtClean="0"/>
              <a:t>5672</a:t>
            </a:r>
            <a:r>
              <a:rPr lang="zh-CN" altLang="en-US" b="1" dirty="0" smtClean="0"/>
              <a:t>万。</a:t>
            </a:r>
          </a:p>
          <a:p>
            <a:pPr eaLnBrk="1">
              <a:lnSpc>
                <a:spcPct val="120000"/>
              </a:lnSpc>
              <a:buClr>
                <a:schemeClr val="hlink"/>
              </a:buClr>
              <a:tabLst>
                <a:tab pos="354013" algn="l"/>
              </a:tabLst>
            </a:pPr>
            <a:r>
              <a:rPr lang="zh-CN" altLang="en-US" b="1" dirty="0" smtClean="0"/>
              <a:t>互联网普及率较上年底提升</a:t>
            </a:r>
            <a:r>
              <a:rPr lang="en-US" altLang="zh-CN" b="1" dirty="0" smtClean="0"/>
              <a:t>2.1%</a:t>
            </a:r>
            <a:r>
              <a:rPr lang="zh-CN" altLang="en-US" b="1" dirty="0" smtClean="0"/>
              <a:t>，达到</a:t>
            </a:r>
            <a:r>
              <a:rPr lang="en-US" altLang="zh-CN" b="1" dirty="0" smtClean="0"/>
              <a:t>47.9%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3027363" y="5548313"/>
            <a:ext cx="365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方正小标宋简体" panose="02010601030101010101" pitchFamily="2" charset="-122"/>
                <a:ea typeface="方正小标宋简体" panose="02010601030101010101" pitchFamily="2" charset="-122"/>
                <a:cs typeface="Times New Roman" panose="02020603050405020304" pitchFamily="18" charset="0"/>
              </a:rPr>
              <a:t>手机上网网民规模 </a:t>
            </a:r>
          </a:p>
        </p:txBody>
      </p:sp>
      <p:pic>
        <p:nvPicPr>
          <p:cNvPr id="11267" name="Picture 5" descr="c:\users\lqm\appdata\roaming\360se6\User Data\temp\1-1502060102195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715963"/>
            <a:ext cx="8888413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823913"/>
            <a:ext cx="7437438" cy="83185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互联网的高速发展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668463"/>
            <a:ext cx="7772400" cy="41449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>
              <a:lnSpc>
                <a:spcPct val="120000"/>
              </a:lnSpc>
              <a:buClr>
                <a:schemeClr val="hlink"/>
              </a:buClr>
            </a:pPr>
            <a:r>
              <a:rPr lang="zh-CN" altLang="en-US" sz="2400" b="1" dirty="0" smtClean="0"/>
              <a:t>截至</a:t>
            </a:r>
            <a:r>
              <a:rPr lang="en-US" altLang="zh-CN" sz="2400" b="1" dirty="0" smtClean="0"/>
              <a:t>2014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月底，我国域名总数为</a:t>
            </a:r>
            <a:r>
              <a:rPr lang="en-US" altLang="zh-CN" sz="2400" b="1" dirty="0" smtClean="0"/>
              <a:t>2060</a:t>
            </a:r>
            <a:r>
              <a:rPr lang="zh-CN" altLang="en-US" sz="2400" b="1" dirty="0" smtClean="0"/>
              <a:t>万个，其中“</a:t>
            </a:r>
            <a:r>
              <a:rPr lang="en-US" altLang="zh-CN" sz="2400" b="1" dirty="0" smtClean="0"/>
              <a:t>.CN”</a:t>
            </a:r>
            <a:r>
              <a:rPr lang="zh-CN" altLang="en-US" sz="2400" b="1" dirty="0" smtClean="0"/>
              <a:t>域名总数较去年同期增长</a:t>
            </a:r>
            <a:r>
              <a:rPr lang="en-US" altLang="zh-CN" sz="2400" b="1" dirty="0" smtClean="0"/>
              <a:t>2.4%</a:t>
            </a:r>
            <a:r>
              <a:rPr lang="zh-CN" altLang="en-US" sz="2400" b="1" dirty="0" smtClean="0"/>
              <a:t>，达到</a:t>
            </a:r>
            <a:r>
              <a:rPr lang="en-US" altLang="zh-CN" sz="2400" b="1" dirty="0" smtClean="0"/>
              <a:t>1109</a:t>
            </a:r>
            <a:r>
              <a:rPr lang="zh-CN" altLang="en-US" sz="2400" b="1" dirty="0" smtClean="0"/>
              <a:t>万，在中国域名总数中占比达</a:t>
            </a:r>
            <a:r>
              <a:rPr lang="en-US" altLang="zh-CN" sz="2400" b="1" dirty="0" smtClean="0"/>
              <a:t>53.8%</a:t>
            </a:r>
            <a:r>
              <a:rPr lang="zh-CN" altLang="en-US" sz="2400" b="1" dirty="0" smtClean="0"/>
              <a:t>。我国网站总数为</a:t>
            </a:r>
            <a:r>
              <a:rPr lang="en-US" altLang="zh-CN" sz="2400" b="1" dirty="0" smtClean="0"/>
              <a:t>335</a:t>
            </a:r>
            <a:r>
              <a:rPr lang="zh-CN" altLang="en-US" sz="2400" b="1" dirty="0" smtClean="0"/>
              <a:t>万个</a:t>
            </a:r>
            <a:r>
              <a:rPr lang="en-US" altLang="zh-CN" sz="2400" b="1" dirty="0" smtClean="0"/>
              <a:t>.</a:t>
            </a:r>
            <a:endParaRPr lang="zh-CN" altLang="en-US" sz="2400" b="1" dirty="0" smtClean="0"/>
          </a:p>
          <a:p>
            <a:pPr eaLnBrk="1">
              <a:lnSpc>
                <a:spcPct val="120000"/>
              </a:lnSpc>
              <a:buClr>
                <a:schemeClr val="hlink"/>
              </a:buClr>
            </a:pPr>
            <a:r>
              <a:rPr lang="zh-CN" altLang="en-US" sz="2400" b="1" dirty="0" smtClean="0"/>
              <a:t>截至</a:t>
            </a:r>
            <a:r>
              <a:rPr lang="en-US" altLang="zh-CN" sz="2400" b="1" dirty="0" smtClean="0"/>
              <a:t>2014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月，我国</a:t>
            </a:r>
            <a:r>
              <a:rPr lang="en-US" altLang="zh-CN" sz="2400" b="1" dirty="0" smtClean="0"/>
              <a:t>IPv4</a:t>
            </a:r>
            <a:r>
              <a:rPr lang="zh-CN" altLang="en-US" sz="2400" b="1" dirty="0" smtClean="0"/>
              <a:t>地址数量为</a:t>
            </a:r>
            <a:r>
              <a:rPr lang="en-US" altLang="zh-CN" sz="2400" b="1" dirty="0" smtClean="0"/>
              <a:t>3.32</a:t>
            </a:r>
            <a:r>
              <a:rPr lang="zh-CN" altLang="en-US" sz="2400" b="1" dirty="0" smtClean="0"/>
              <a:t>亿，拥有</a:t>
            </a:r>
            <a:r>
              <a:rPr lang="en-US" altLang="zh-CN" sz="2400" b="1" dirty="0" smtClean="0"/>
              <a:t>IPv6</a:t>
            </a:r>
            <a:r>
              <a:rPr lang="zh-CN" altLang="en-US" sz="2400" b="1" dirty="0" smtClean="0"/>
              <a:t>地址</a:t>
            </a:r>
            <a:r>
              <a:rPr lang="en-US" altLang="zh-CN" sz="2400" b="1" dirty="0" smtClean="0"/>
              <a:t>18797</a:t>
            </a:r>
            <a:r>
              <a:rPr lang="zh-CN" altLang="en-US" sz="2400" b="1" dirty="0" smtClean="0"/>
              <a:t>块</a:t>
            </a:r>
            <a:r>
              <a:rPr lang="en-US" altLang="zh-CN" sz="2400" b="1" dirty="0" smtClean="0"/>
              <a:t>/32</a:t>
            </a:r>
            <a:r>
              <a:rPr lang="zh-CN" altLang="en-US" sz="2400" b="1" dirty="0" smtClean="0"/>
              <a:t>。 </a:t>
            </a:r>
          </a:p>
          <a:p>
            <a:pPr eaLnBrk="1">
              <a:lnSpc>
                <a:spcPct val="120000"/>
              </a:lnSpc>
              <a:buClr>
                <a:schemeClr val="hlink"/>
              </a:buClr>
            </a:pPr>
            <a:r>
              <a:rPr lang="zh-CN" altLang="en-US" sz="2400" b="1" dirty="0" smtClean="0"/>
              <a:t>国际出口带宽为</a:t>
            </a:r>
            <a:r>
              <a:rPr lang="en-US" altLang="zh-CN" sz="2400" b="1" dirty="0" smtClean="0"/>
              <a:t>4,118,663Mbps</a:t>
            </a:r>
            <a:r>
              <a:rPr lang="zh-CN" altLang="en-US" sz="2400" b="1" dirty="0" smtClean="0"/>
              <a:t>，较去年同期增长</a:t>
            </a:r>
            <a:r>
              <a:rPr lang="en-US" altLang="zh-CN" sz="2400" b="1" dirty="0" smtClean="0"/>
              <a:t>20.9%</a:t>
            </a:r>
            <a:r>
              <a:rPr lang="zh-CN" altLang="en-US" sz="2400" b="1" dirty="0" smtClean="0"/>
              <a:t>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FF9900"/>
      </a:folHlink>
    </a:clrScheme>
    <a:fontScheme name="Default Design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00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0066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126263</TotalTime>
  <Words>2052</Words>
  <Application>Microsoft Office PowerPoint</Application>
  <PresentationFormat>全屏显示(4:3)</PresentationFormat>
  <Paragraphs>301</Paragraphs>
  <Slides>35</Slides>
  <Notes>4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  <vt:variant>
        <vt:lpstr>自定义放映</vt:lpstr>
      </vt:variant>
      <vt:variant>
        <vt:i4>59</vt:i4>
      </vt:variant>
    </vt:vector>
  </HeadingPairs>
  <TitlesOfParts>
    <vt:vector size="105" baseType="lpstr">
      <vt:lpstr>方正大标宋简体</vt:lpstr>
      <vt:lpstr>方正小标宋简体</vt:lpstr>
      <vt:lpstr>黑体</vt:lpstr>
      <vt:lpstr>宋体</vt:lpstr>
      <vt:lpstr>微软雅黑</vt:lpstr>
      <vt:lpstr>Arial</vt:lpstr>
      <vt:lpstr>Times New Roman</vt:lpstr>
      <vt:lpstr>Wingdings</vt:lpstr>
      <vt:lpstr>ZapfDingbats</vt:lpstr>
      <vt:lpstr>Default Design</vt:lpstr>
      <vt:lpstr>Clip</vt:lpstr>
      <vt:lpstr>PowerPoint 演示文稿</vt:lpstr>
      <vt:lpstr>课程介绍</vt:lpstr>
      <vt:lpstr>教学目标和方式</vt:lpstr>
      <vt:lpstr>课堂要求 </vt:lpstr>
      <vt:lpstr>本书特色</vt:lpstr>
      <vt:lpstr>OSI(Open System Interconnection)  7 Layers</vt:lpstr>
      <vt:lpstr>互联网的高速发展(2014)</vt:lpstr>
      <vt:lpstr>PowerPoint 演示文稿</vt:lpstr>
      <vt:lpstr>互联网的高速发展</vt:lpstr>
      <vt:lpstr>主要章节</vt:lpstr>
      <vt:lpstr>第一章 计算机网络和因特网</vt:lpstr>
      <vt:lpstr>本章内容</vt:lpstr>
      <vt:lpstr>计算机网络向用户提供的功能</vt:lpstr>
      <vt:lpstr>计算机网络和因特网(1)</vt:lpstr>
      <vt:lpstr>计算机网络和因特网(2)</vt:lpstr>
      <vt:lpstr>1.1 什么是因特网</vt:lpstr>
      <vt:lpstr>1.1   什么是因特网</vt:lpstr>
      <vt:lpstr>1.1.1    因特网具体构成描述</vt:lpstr>
      <vt:lpstr>因特网具体构成描述</vt:lpstr>
      <vt:lpstr>（1）计算设备</vt:lpstr>
      <vt:lpstr>（2）连网设备</vt:lpstr>
      <vt:lpstr>（2.1）连网设备-通信链路</vt:lpstr>
      <vt:lpstr>通信链路物理类型</vt:lpstr>
      <vt:lpstr>（2.2）连网设备-分组交换机</vt:lpstr>
      <vt:lpstr>（2.2）连网设备-分组交换技术 </vt:lpstr>
      <vt:lpstr>（3）因特网服务提供商 ISP</vt:lpstr>
      <vt:lpstr>PowerPoint 演示文稿</vt:lpstr>
      <vt:lpstr>（4）协议（protocol）</vt:lpstr>
      <vt:lpstr>（4）协议（protocol）</vt:lpstr>
      <vt:lpstr>（5）内联网（Intranet）</vt:lpstr>
      <vt:lpstr>1.1.2   因特网提供的服务描述</vt:lpstr>
      <vt:lpstr>1.1.3    什么是协议</vt:lpstr>
      <vt:lpstr>人类和网络工作对比</vt:lpstr>
      <vt:lpstr>（1）人类活动类比</vt:lpstr>
      <vt:lpstr>（2）网络协议（internet protocol）</vt:lpstr>
      <vt:lpstr>1-1</vt:lpstr>
      <vt:lpstr>自定义放映11</vt:lpstr>
      <vt:lpstr>自定义放映12</vt:lpstr>
      <vt:lpstr>自定义放映1</vt:lpstr>
      <vt:lpstr>1-2</vt:lpstr>
      <vt:lpstr>自定义放映13</vt:lpstr>
      <vt:lpstr>1-3</vt:lpstr>
      <vt:lpstr>自定义放映2211</vt:lpstr>
      <vt:lpstr>自定义放映2212</vt:lpstr>
      <vt:lpstr>自定义放映2213</vt:lpstr>
      <vt:lpstr>自定义放映221</vt:lpstr>
      <vt:lpstr>自定义放映222</vt:lpstr>
      <vt:lpstr>自定义放映311</vt:lpstr>
      <vt:lpstr>自定义放映312</vt:lpstr>
      <vt:lpstr>自定义放映31</vt:lpstr>
      <vt:lpstr>自定义放映4111</vt:lpstr>
      <vt:lpstr>1-10</vt:lpstr>
      <vt:lpstr>自定义放映2</vt:lpstr>
      <vt:lpstr>自定义放映3</vt:lpstr>
      <vt:lpstr>自定义放映32</vt:lpstr>
      <vt:lpstr>自定义放映4112</vt:lpstr>
      <vt:lpstr>自定义放映411</vt:lpstr>
      <vt:lpstr>自定义放映4</vt:lpstr>
      <vt:lpstr>自定义放映412</vt:lpstr>
      <vt:lpstr>自定义放映413</vt:lpstr>
      <vt:lpstr>自定义放映4231</vt:lpstr>
      <vt:lpstr>自定义放映4232</vt:lpstr>
      <vt:lpstr>自定义放映4233</vt:lpstr>
      <vt:lpstr>自定义放映4234</vt:lpstr>
      <vt:lpstr>自定义放映4251</vt:lpstr>
      <vt:lpstr>自定义放映421</vt:lpstr>
      <vt:lpstr>自定义放映422</vt:lpstr>
      <vt:lpstr>自定义放映423</vt:lpstr>
      <vt:lpstr>自定义放映424</vt:lpstr>
      <vt:lpstr>自定义放映5</vt:lpstr>
      <vt:lpstr>自定义放映41</vt:lpstr>
      <vt:lpstr>自定义放映42</vt:lpstr>
      <vt:lpstr>自定义放映61</vt:lpstr>
      <vt:lpstr>自定义放映6</vt:lpstr>
      <vt:lpstr>自定义放映62</vt:lpstr>
      <vt:lpstr>自定义放映63</vt:lpstr>
      <vt:lpstr>自定义放映71</vt:lpstr>
      <vt:lpstr>自定义放映72</vt:lpstr>
      <vt:lpstr>自定义放映81</vt:lpstr>
      <vt:lpstr>自定义放映7</vt:lpstr>
      <vt:lpstr>自定义放映82</vt:lpstr>
      <vt:lpstr>自定义放映8</vt:lpstr>
      <vt:lpstr>自定义放映83</vt:lpstr>
      <vt:lpstr>自定义放映84</vt:lpstr>
      <vt:lpstr>自定义放映85</vt:lpstr>
      <vt:lpstr>自定义放映86</vt:lpstr>
      <vt:lpstr>自定义放映9</vt:lpstr>
      <vt:lpstr>ex69</vt:lpstr>
      <vt:lpstr>1－3－1</vt:lpstr>
      <vt:lpstr>1－3－2</vt:lpstr>
      <vt:lpstr>1－7－1</vt:lpstr>
      <vt:lpstr>321</vt:lpstr>
      <vt:lpstr>自定义放映3121</vt:lpstr>
      <vt:lpstr>自定义放映3122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1</dc:title>
  <dc:creator>hbpark</dc:creator>
  <cp:lastModifiedBy>XUEFENG PIAO</cp:lastModifiedBy>
  <cp:revision>576</cp:revision>
  <dcterms:created xsi:type="dcterms:W3CDTF">1999-10-08T19:08:27Z</dcterms:created>
  <dcterms:modified xsi:type="dcterms:W3CDTF">2016-10-11T13:34:20Z</dcterms:modified>
</cp:coreProperties>
</file>