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jBXXff6JfOeKn9oNzkKIvpOmRq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5400dd0d7c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35400dd0d7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400dd0d7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35400dd0d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400dd0d7c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35400dd0d7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400dd0d7c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35400dd0d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400dd0d7c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35400dd0d7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400dd0d7c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35400dd0d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Azul" type="title">
  <p:cSld name="TITLE">
    <p:bg>
      <p:bgPr>
        <a:solidFill>
          <a:srgbClr val="1D1D3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4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45"/>
          <p:cNvSpPr txBox="1"/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ítulo y tex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6"/>
          <p:cNvSpPr txBox="1"/>
          <p:nvPr>
            <p:ph type="title"/>
          </p:nvPr>
        </p:nvSpPr>
        <p:spPr>
          <a:xfrm>
            <a:off x="628650" y="274638"/>
            <a:ext cx="6836253" cy="9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6"/>
          <p:cNvSpPr txBox="1"/>
          <p:nvPr>
            <p:ph idx="1" type="body"/>
          </p:nvPr>
        </p:nvSpPr>
        <p:spPr>
          <a:xfrm>
            <a:off x="628650" y="1605734"/>
            <a:ext cx="7886700" cy="3035047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 type="blank">
  <p:cSld name="BLANK">
    <p:bg>
      <p:bgPr>
        <a:solidFill>
          <a:srgbClr val="1D1D3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7" title="KeepcodingColores_RGB 1.pn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3050" y="1453825"/>
            <a:ext cx="7480151" cy="22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7"/>
          <p:cNvSpPr/>
          <p:nvPr/>
        </p:nvSpPr>
        <p:spPr>
          <a:xfrm>
            <a:off x="25" y="4866050"/>
            <a:ext cx="9144000" cy="2775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498" y="4893923"/>
            <a:ext cx="221751" cy="22177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7"/>
          <p:cNvSpPr txBox="1"/>
          <p:nvPr/>
        </p:nvSpPr>
        <p:spPr>
          <a:xfrm>
            <a:off x="1802250" y="4866063"/>
            <a:ext cx="1308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www.keepcoding.io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7"/>
          <p:cNvSpPr txBox="1"/>
          <p:nvPr/>
        </p:nvSpPr>
        <p:spPr>
          <a:xfrm>
            <a:off x="3823325" y="4866050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cursos@keepcoding.io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1575" y="4893925"/>
            <a:ext cx="221750" cy="2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7"/>
          <p:cNvSpPr txBox="1"/>
          <p:nvPr/>
        </p:nvSpPr>
        <p:spPr>
          <a:xfrm>
            <a:off x="5967675" y="4866025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highlight>
                  <a:srgbClr val="161625"/>
                </a:highlight>
                <a:latin typeface="Arial"/>
                <a:ea typeface="Arial"/>
                <a:cs typeface="Arial"/>
                <a:sym typeface="Arial"/>
              </a:rPr>
              <a:t>(+34) 916 33 1779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3875" y="4893938"/>
            <a:ext cx="221750" cy="2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ntilla Vacía">
  <p:cSld name="Plantilla Vacía">
    <p:bg>
      <p:bgPr>
        <a:solidFill>
          <a:srgbClr val="1D1D3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" name="Google Shape;27;p48"/>
          <p:cNvSpPr txBox="1"/>
          <p:nvPr>
            <p:ph type="ctrTitle"/>
          </p:nvPr>
        </p:nvSpPr>
        <p:spPr>
          <a:xfrm>
            <a:off x="311708" y="5692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8"/>
          <p:cNvSpPr/>
          <p:nvPr/>
        </p:nvSpPr>
        <p:spPr>
          <a:xfrm>
            <a:off x="1345800" y="2160100"/>
            <a:ext cx="6217500" cy="1074000"/>
          </a:xfrm>
          <a:prstGeom prst="rect">
            <a:avLst/>
          </a:prstGeom>
          <a:solidFill>
            <a:srgbClr val="FF7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8"/>
          <p:cNvSpPr txBox="1"/>
          <p:nvPr>
            <p:ph idx="1" type="subTitle"/>
          </p:nvPr>
        </p:nvSpPr>
        <p:spPr>
          <a:xfrm>
            <a:off x="1943550" y="2300800"/>
            <a:ext cx="502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8"/>
          <p:cNvSpPr txBox="1"/>
          <p:nvPr/>
        </p:nvSpPr>
        <p:spPr>
          <a:xfrm>
            <a:off x="3094950" y="3234100"/>
            <a:ext cx="2954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</a:pPr>
            <a:r>
              <a:rPr b="1" i="0" lang="es" sz="3400" u="none" cap="none" strike="noStrike">
                <a:solidFill>
                  <a:srgbClr val="F6FE8C"/>
                </a:solidFill>
                <a:latin typeface="Arial"/>
                <a:ea typeface="Arial"/>
                <a:cs typeface="Arial"/>
                <a:sym typeface="Arial"/>
              </a:rPr>
              <a:t>Subtítulo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">
  <p:cSld name="Vacía">
    <p:bg>
      <p:bgPr>
        <a:solidFill>
          <a:srgbClr val="1D1D3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1_Título y text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1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1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4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/>
          <p:nvPr/>
        </p:nvSpPr>
        <p:spPr>
          <a:xfrm>
            <a:off x="1345800" y="2160100"/>
            <a:ext cx="6217500" cy="1074000"/>
          </a:xfrm>
          <a:prstGeom prst="rect">
            <a:avLst/>
          </a:prstGeom>
          <a:solidFill>
            <a:srgbClr val="FF7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3"/>
          <p:cNvSpPr txBox="1"/>
          <p:nvPr>
            <p:ph idx="1" type="subTitle"/>
          </p:nvPr>
        </p:nvSpPr>
        <p:spPr>
          <a:xfrm>
            <a:off x="1943550" y="2300800"/>
            <a:ext cx="502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4400"/>
              <a:t>AI ENGINEERING</a:t>
            </a:r>
            <a:endParaRPr sz="4400"/>
          </a:p>
        </p:txBody>
      </p:sp>
      <p:sp>
        <p:nvSpPr>
          <p:cNvPr id="43" name="Google Shape;43;p33"/>
          <p:cNvSpPr txBox="1"/>
          <p:nvPr>
            <p:ph idx="1" type="subTitle"/>
          </p:nvPr>
        </p:nvSpPr>
        <p:spPr>
          <a:xfrm>
            <a:off x="1345800" y="3234100"/>
            <a:ext cx="621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3400">
                <a:solidFill>
                  <a:srgbClr val="F6FE8C"/>
                </a:solidFill>
              </a:rPr>
              <a:t>Mixture of Experts</a:t>
            </a:r>
            <a:endParaRPr sz="3400">
              <a:solidFill>
                <a:srgbClr val="F6FE8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5"/>
          <p:cNvPicPr preferRelativeResize="0"/>
          <p:nvPr/>
        </p:nvPicPr>
        <p:blipFill rotWithShape="1">
          <a:blip r:embed="rId3">
            <a:alphaModFix/>
          </a:blip>
          <a:srcRect b="10875" l="27365" r="27469" t="24695"/>
          <a:stretch/>
        </p:blipFill>
        <p:spPr>
          <a:xfrm>
            <a:off x="2141238" y="621262"/>
            <a:ext cx="4861525" cy="390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400dd0d7c_0_29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99"/>
              <a:buNone/>
            </a:pPr>
            <a:r>
              <a:rPr lang="es"/>
              <a:t>¿Qué es MoE?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99"/>
              <a:buNone/>
            </a:pPr>
            <a:r>
              <a:t/>
            </a:r>
            <a:endParaRPr/>
          </a:p>
        </p:txBody>
      </p:sp>
      <p:sp>
        <p:nvSpPr>
          <p:cNvPr id="54" name="Google Shape;54;g35400dd0d7c_0_29"/>
          <p:cNvSpPr txBox="1"/>
          <p:nvPr>
            <p:ph idx="1" type="body"/>
          </p:nvPr>
        </p:nvSpPr>
        <p:spPr>
          <a:xfrm>
            <a:off x="628650" y="1605725"/>
            <a:ext cx="4535700" cy="32715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Es una arquitectura de redes neuronales que divide el modelo en múltiples "expertos" especializados.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Un componente llamado "enrutador" determina qué expertos se activan para cada entrada, permitiendo un procesamiento más eficiente.</a:t>
            </a:r>
            <a:endParaRPr/>
          </a:p>
        </p:txBody>
      </p:sp>
      <p:pic>
        <p:nvPicPr>
          <p:cNvPr id="55" name="Google Shape;55;g35400dd0d7c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750" y="1420813"/>
            <a:ext cx="3674850" cy="3075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400dd0d7c_0_0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99"/>
              <a:buNone/>
            </a:pPr>
            <a:r>
              <a:rPr lang="es"/>
              <a:t>¿Cómo funciona?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99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99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99"/>
              <a:buNone/>
            </a:pPr>
            <a:r>
              <a:t/>
            </a:r>
            <a:endParaRPr/>
          </a:p>
        </p:txBody>
      </p:sp>
      <p:sp>
        <p:nvSpPr>
          <p:cNvPr id="61" name="Google Shape;61;g35400dd0d7c_0_0"/>
          <p:cNvSpPr txBox="1"/>
          <p:nvPr>
            <p:ph idx="1" type="body"/>
          </p:nvPr>
        </p:nvSpPr>
        <p:spPr>
          <a:xfrm>
            <a:off x="628650" y="1605734"/>
            <a:ext cx="7886700" cy="30351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Cada entrada activa solo un subconjunto de expertos, lo que reduce significativamente el costo computacional sin sacrificar el rendimiento.</a:t>
            </a:r>
            <a:br>
              <a:rPr lang="es"/>
            </a:b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Esta activación selectiva permite que modelos muy grandes operen de manera eficiente, utilizando solo los recursos necesarios para cada tarea.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400dd0d7c_0_15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99"/>
              <a:buNone/>
            </a:pPr>
            <a:r>
              <a:rPr lang="es"/>
              <a:t>¿Cómo funciona?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99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99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99"/>
              <a:buNone/>
            </a:pPr>
            <a:r>
              <a:t/>
            </a:r>
            <a:endParaRPr/>
          </a:p>
        </p:txBody>
      </p:sp>
      <p:pic>
        <p:nvPicPr>
          <p:cNvPr id="67" name="Google Shape;67;g35400dd0d7c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137" y="1039751"/>
            <a:ext cx="4971724" cy="383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400dd0d7c_0_5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99"/>
              <a:buNone/>
            </a:pPr>
            <a:r>
              <a:rPr lang="es"/>
              <a:t>¿Por qué es tan importante?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99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99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99"/>
              <a:buNone/>
            </a:pPr>
            <a:r>
              <a:t/>
            </a:r>
            <a:endParaRPr/>
          </a:p>
        </p:txBody>
      </p:sp>
      <p:sp>
        <p:nvSpPr>
          <p:cNvPr id="73" name="Google Shape;73;g35400dd0d7c_0_5"/>
          <p:cNvSpPr txBox="1"/>
          <p:nvPr>
            <p:ph idx="1" type="body"/>
          </p:nvPr>
        </p:nvSpPr>
        <p:spPr>
          <a:xfrm>
            <a:off x="628650" y="1605734"/>
            <a:ext cx="7886700" cy="30351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Permite escalar modelos a billones de parámetros sin un aumento proporcional en los recursos computacionales.</a:t>
            </a:r>
            <a:br>
              <a:rPr lang="es"/>
            </a:b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Mejora la especialización y el rendimiento en tareas específicas, como traducción automática, generación de código y análisis de lenguaje natural.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400dd0d7c_0_22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99"/>
              <a:buNone/>
            </a:pPr>
            <a:r>
              <a:rPr lang="es"/>
              <a:t>Desaf</a:t>
            </a:r>
            <a:r>
              <a:rPr lang="es"/>
              <a:t>íos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99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99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99"/>
              <a:buNone/>
            </a:pPr>
            <a:r>
              <a:t/>
            </a:r>
            <a:endParaRPr/>
          </a:p>
        </p:txBody>
      </p:sp>
      <p:sp>
        <p:nvSpPr>
          <p:cNvPr id="79" name="Google Shape;79;g35400dd0d7c_0_22"/>
          <p:cNvSpPr txBox="1"/>
          <p:nvPr>
            <p:ph idx="1" type="body"/>
          </p:nvPr>
        </p:nvSpPr>
        <p:spPr>
          <a:xfrm>
            <a:off x="628650" y="1605725"/>
            <a:ext cx="3977100" cy="30351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Riesgo de que algunos expertos se utilicen más que otros, afectando el rendimiento.</a:t>
            </a:r>
            <a:br>
              <a:rPr lang="es"/>
            </a:b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Complejidad en la implementación y necesidad de infraestructura adecuada.</a:t>
            </a:r>
            <a:endParaRPr/>
          </a:p>
        </p:txBody>
      </p:sp>
      <p:pic>
        <p:nvPicPr>
          <p:cNvPr id="80" name="Google Shape;80;g35400dd0d7c_0_22"/>
          <p:cNvPicPr preferRelativeResize="0"/>
          <p:nvPr/>
        </p:nvPicPr>
        <p:blipFill rotWithShape="1">
          <a:blip r:embed="rId3">
            <a:alphaModFix/>
          </a:blip>
          <a:srcRect b="27810" l="53505" r="4311" t="30452"/>
          <a:stretch/>
        </p:blipFill>
        <p:spPr>
          <a:xfrm>
            <a:off x="4987325" y="1605725"/>
            <a:ext cx="3837550" cy="21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400dd0d7c_0_10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99"/>
              <a:buNone/>
            </a:pPr>
            <a:r>
              <a:rPr lang="es"/>
              <a:t>Ejemplos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99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99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99"/>
              <a:buNone/>
            </a:pPr>
            <a:r>
              <a:t/>
            </a:r>
            <a:endParaRPr/>
          </a:p>
        </p:txBody>
      </p:sp>
      <p:sp>
        <p:nvSpPr>
          <p:cNvPr id="86" name="Google Shape;86;g35400dd0d7c_0_10"/>
          <p:cNvSpPr txBox="1"/>
          <p:nvPr>
            <p:ph idx="1" type="body"/>
          </p:nvPr>
        </p:nvSpPr>
        <p:spPr>
          <a:xfrm>
            <a:off x="628650" y="1605734"/>
            <a:ext cx="7886700" cy="30351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s"/>
              <a:t>Mixtral 8x7B:</a:t>
            </a:r>
            <a:r>
              <a:rPr lang="es"/>
              <a:t> Modelo de Mistral AI que utiliza 8 expertos de 7B parámetros cada uno, activando solo 2 por entrada, logrando eficiencia y alto rendimiento.</a:t>
            </a:r>
            <a:br>
              <a:rPr lang="es"/>
            </a:b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s"/>
              <a:t>DeepSeek-R1:</a:t>
            </a:r>
            <a:r>
              <a:rPr lang="es"/>
              <a:t> Modelo de DeepSeek que implementa MoE con una arquitectura innovadora, destacando en benchmarks de IA.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