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UbxcNy70Q4BgxQggHhBj36+ED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7490307e1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57490307e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7490307e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357490307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7490307e1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357490307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7490307e1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57490307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7490307e1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57490307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7490307e1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57490307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7490307e1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57490307e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7490307e1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57490307e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8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4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1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3e94f9898_0_7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353e94f9898_0_70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ítulo y text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5"/>
          <p:cNvSpPr txBox="1"/>
          <p:nvPr>
            <p:ph type="title"/>
          </p:nvPr>
        </p:nvSpPr>
        <p:spPr>
          <a:xfrm>
            <a:off x="628650" y="274638"/>
            <a:ext cx="6836253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85"/>
          <p:cNvSpPr txBox="1"/>
          <p:nvPr>
            <p:ph idx="1" type="body"/>
          </p:nvPr>
        </p:nvSpPr>
        <p:spPr>
          <a:xfrm>
            <a:off x="628650" y="1605734"/>
            <a:ext cx="7886700" cy="3035047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6" title="KeepcodingColores_RGB 1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50" y="1453825"/>
            <a:ext cx="7480151" cy="22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6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86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86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cursos@keepcoding.io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86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highlight>
                  <a:srgbClr val="161625"/>
                </a:highlight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Vacía">
  <p:cSld name="Plantilla Vacía">
    <p:bg>
      <p:bgPr>
        <a:solidFill>
          <a:srgbClr val="1D1D3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7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" name="Google Shape;30;p87"/>
          <p:cNvSpPr txBox="1"/>
          <p:nvPr>
            <p:ph type="ctrTitle"/>
          </p:nvPr>
        </p:nvSpPr>
        <p:spPr>
          <a:xfrm>
            <a:off x="311708" y="5692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7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7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87"/>
          <p:cNvSpPr txBox="1"/>
          <p:nvPr/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</a:pPr>
            <a:r>
              <a:rPr b="1" i="0" lang="es" sz="3400" u="none" cap="none" strike="noStrike">
                <a:solidFill>
                  <a:srgbClr val="F6FE8C"/>
                </a:solidFill>
                <a:latin typeface="Arial"/>
                <a:ea typeface="Arial"/>
                <a:cs typeface="Arial"/>
                <a:sym typeface="Arial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">
  <p:cSld name="Vacía">
    <p:bg>
      <p:bgPr>
        <a:solidFill>
          <a:srgbClr val="1D1D3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1_Título y tex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0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0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3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8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8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/>
              <a:t>AI ENGINEERING</a:t>
            </a:r>
            <a:endParaRPr sz="4400"/>
          </a:p>
        </p:txBody>
      </p:sp>
      <p:sp>
        <p:nvSpPr>
          <p:cNvPr id="46" name="Google Shape;46;p78"/>
          <p:cNvSpPr txBox="1"/>
          <p:nvPr>
            <p:ph idx="1" type="subTitle"/>
          </p:nvPr>
        </p:nvSpPr>
        <p:spPr>
          <a:xfrm>
            <a:off x="1345800" y="3234100"/>
            <a:ext cx="621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F6FE8C"/>
                </a:solidFill>
              </a:rPr>
              <a:t>Training Prompts</a:t>
            </a:r>
            <a:endParaRPr>
              <a:solidFill>
                <a:srgbClr val="F6FE8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7490307e1_0_36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800"/>
              <a:t>Recursos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</p:txBody>
      </p:sp>
      <p:sp>
        <p:nvSpPr>
          <p:cNvPr id="101" name="Google Shape;101;g357490307e1_0_36"/>
          <p:cNvSpPr txBox="1"/>
          <p:nvPr>
            <p:ph idx="1" type="body"/>
          </p:nvPr>
        </p:nvSpPr>
        <p:spPr>
          <a:xfrm>
            <a:off x="628650" y="1605725"/>
            <a:ext cx="76323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Docs oficiales de cada modelo.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transformers → tokenizer.apply_chat_template.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Repos de ejemplo: Qwen‑Chat, Llama‑Guard, DeepSeek‑Chat.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type="title"/>
          </p:nvPr>
        </p:nvSpPr>
        <p:spPr>
          <a:xfrm>
            <a:off x="628650" y="274638"/>
            <a:ext cx="6836253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800"/>
              <a:t>¿Qué es un “formato de chat”?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628650" y="1605734"/>
            <a:ext cx="4896387" cy="3035047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1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Char char="-"/>
            </a:pPr>
            <a:r>
              <a:rPr lang="es"/>
              <a:t>Conjunto de reglas que marca el rol (system, user, assistant, tool).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21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Char char="-"/>
            </a:pPr>
            <a:r>
              <a:rPr lang="es"/>
              <a:t>Define cómo se separan los turnos y dónde empieza la generación.</a:t>
            </a:r>
            <a:br>
              <a:rPr lang="es"/>
            </a:br>
            <a:endParaRPr/>
          </a:p>
          <a:p>
            <a:pPr indent="-3521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Char char="-"/>
            </a:pPr>
            <a:r>
              <a:rPr lang="es"/>
              <a:t>Sin formato, el modelo ve un bloque plano de texto → confusión.</a:t>
            </a:r>
            <a:endParaRPr/>
          </a:p>
        </p:txBody>
      </p:sp>
      <p:pic>
        <p:nvPicPr>
          <p:cNvPr id="53" name="Google Shape;5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387" y="1133613"/>
            <a:ext cx="2361301" cy="3570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7490307e1_0_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800"/>
              <a:t>ChatML: la propuesta de Qwen/DeepSeek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</p:txBody>
      </p:sp>
      <p:sp>
        <p:nvSpPr>
          <p:cNvPr id="59" name="Google Shape;59;g357490307e1_0_0"/>
          <p:cNvSpPr txBox="1"/>
          <p:nvPr>
            <p:ph idx="1" type="body"/>
          </p:nvPr>
        </p:nvSpPr>
        <p:spPr>
          <a:xfrm>
            <a:off x="628650" y="1605725"/>
            <a:ext cx="76323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&lt;|im_start|&gt;system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Instrucciones globales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&lt;|im_end|&gt;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&lt;|im_start|&gt;user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 pregunta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&lt;|im_end|&gt;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&lt;|im_start|&gt;assistant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(respuesta aquí)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7490307e1_0_6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800"/>
              <a:t>ChatML: la propuesta de Qwen/DeepSeek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</p:txBody>
      </p:sp>
      <p:sp>
        <p:nvSpPr>
          <p:cNvPr id="65" name="Google Shape;65;g357490307e1_0_6"/>
          <p:cNvSpPr txBox="1"/>
          <p:nvPr>
            <p:ph idx="1" type="body"/>
          </p:nvPr>
        </p:nvSpPr>
        <p:spPr>
          <a:xfrm>
            <a:off x="628650" y="1605725"/>
            <a:ext cx="76323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Etiquetas &lt;|im_start|&gt; / &lt;|im_end|&gt; envolviendo cada mensaje.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Roles posibles: system, user, assistant, tool.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Simple, legible y 100 % dentro del vocabulario del modelo.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7490307e1_0_11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800"/>
              <a:t>OpenAI Chat API (JSON)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</p:txBody>
      </p:sp>
      <p:sp>
        <p:nvSpPr>
          <p:cNvPr id="71" name="Google Shape;71;g357490307e1_0_11"/>
          <p:cNvSpPr txBox="1"/>
          <p:nvPr>
            <p:ph idx="1" type="body"/>
          </p:nvPr>
        </p:nvSpPr>
        <p:spPr>
          <a:xfrm>
            <a:off x="628650" y="1605725"/>
            <a:ext cx="76323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{ "role": "system",    "content": "…"},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{ "role": "user",      "content": "…"},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{ "role": "assistant", "content": "…"}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7490307e1_0_16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sz="2800"/>
              <a:t>OpenAI Chat API (JSON)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</p:txBody>
      </p:sp>
      <p:sp>
        <p:nvSpPr>
          <p:cNvPr id="77" name="Google Shape;77;g357490307e1_0_16"/>
          <p:cNvSpPr txBox="1"/>
          <p:nvPr>
            <p:ph idx="1" type="body"/>
          </p:nvPr>
        </p:nvSpPr>
        <p:spPr>
          <a:xfrm>
            <a:off x="628650" y="1605725"/>
            <a:ext cx="76323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Sin marcadores en texto: la API envía una lista de objetos.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Internamente, OpenAI convierte a otro template (no expuesto).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Dominante en producción vía API oficiales.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7490307e1_0_21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800"/>
              <a:t>Llama‑/Dolly‑style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</p:txBody>
      </p:sp>
      <p:sp>
        <p:nvSpPr>
          <p:cNvPr id="83" name="Google Shape;83;g357490307e1_0_21"/>
          <p:cNvSpPr txBox="1"/>
          <p:nvPr>
            <p:ph idx="1" type="body"/>
          </p:nvPr>
        </p:nvSpPr>
        <p:spPr>
          <a:xfrm>
            <a:off x="628650" y="1605725"/>
            <a:ext cx="76323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&lt;s&gt;[INST] &lt;&lt;SYS&gt;&gt;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Instrucciones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&lt;&lt;/SYS&gt;&gt;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 del usuario [/INST]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Respuesta del modelo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7490307e1_0_26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800"/>
              <a:t>Llama‑/Dolly‑style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</p:txBody>
      </p:sp>
      <p:sp>
        <p:nvSpPr>
          <p:cNvPr id="89" name="Google Shape;89;g357490307e1_0_26"/>
          <p:cNvSpPr txBox="1"/>
          <p:nvPr>
            <p:ph idx="1" type="body"/>
          </p:nvPr>
        </p:nvSpPr>
        <p:spPr>
          <a:xfrm>
            <a:off x="628650" y="1605725"/>
            <a:ext cx="76323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Popular en Llama 2, Code‑Llama, Mistral finetunes.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Tokens [INST], [/INST], &lt;&lt;SYS&gt;&gt; forman parte del vocabulario.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⚠️ Si el modelo no los conoce, se confunde (bucle de “¡Claro que sí!”).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7490307e1_0_31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2800"/>
              <a:t>¿Cuál elijo?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800"/>
          </a:p>
        </p:txBody>
      </p:sp>
      <p:sp>
        <p:nvSpPr>
          <p:cNvPr id="95" name="Google Shape;95;g357490307e1_0_31"/>
          <p:cNvSpPr txBox="1"/>
          <p:nvPr>
            <p:ph idx="1" type="body"/>
          </p:nvPr>
        </p:nvSpPr>
        <p:spPr>
          <a:xfrm>
            <a:off x="628650" y="1605725"/>
            <a:ext cx="76323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Usa el template nativo del modelo: evita pérdidas de contexto.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Si vas a fine‑tunear, fija el formato en el dataset desde el principio.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Para orquestar varios modelos, normaliza todo a JSON + roles y luego convierte al template que toque.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