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Medium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7" roundtripDataSignature="AMtx7mhy8EQn3PavJtvtcNtAr+hHcHUb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Medium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edium-italic.fntdata"/><Relationship Id="rId14" Type="http://schemas.openxmlformats.org/officeDocument/2006/relationships/font" Target="fonts/RobotoMedium-bold.fntdata"/><Relationship Id="rId17" Type="http://customschemas.google.com/relationships/presentationmetadata" Target="metadata"/><Relationship Id="rId16" Type="http://schemas.openxmlformats.org/officeDocument/2006/relationships/font" Target="fonts/Roboto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3f2b96e36_1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353f2b96e36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4c321a0f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354c321a0f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4c321a0f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354c321a0f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4c321a0f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354c321a0f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4c321a0f3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354c321a0f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3f2b96e36_1_1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353f2b96e36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Azul" type="title">
  <p:cSld name="TITLE">
    <p:bg>
      <p:bgPr>
        <a:solidFill>
          <a:srgbClr val="1D1D30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g353f2b96e36_1_3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g353f2b96e36_1_3"/>
          <p:cNvSpPr txBox="1"/>
          <p:nvPr>
            <p:ph type="ctrTitle"/>
          </p:nvPr>
        </p:nvSpPr>
        <p:spPr>
          <a:xfrm>
            <a:off x="311708" y="6572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b="1" i="0" sz="5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g353f2b96e36_1_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2" name="Google Shape;12;g353f2b96e36_1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1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53f2b96e36_1_39"/>
          <p:cNvSpPr txBox="1"/>
          <p:nvPr>
            <p:ph type="ctrTitle"/>
          </p:nvPr>
        </p:nvSpPr>
        <p:spPr>
          <a:xfrm>
            <a:off x="616503" y="1125575"/>
            <a:ext cx="55149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g353f2b96e36_1_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2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53f2b96e36_1_43"/>
          <p:cNvSpPr txBox="1"/>
          <p:nvPr>
            <p:ph type="ctrTitle"/>
          </p:nvPr>
        </p:nvSpPr>
        <p:spPr>
          <a:xfrm>
            <a:off x="616503" y="1125575"/>
            <a:ext cx="55149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g353f2b96e36_1_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3">
  <p:cSld name="CUSTOM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3">
  <p:cSld name="TITLE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3f2b96e36_1_47"/>
          <p:cNvSpPr txBox="1"/>
          <p:nvPr>
            <p:ph type="ctrTitle"/>
          </p:nvPr>
        </p:nvSpPr>
        <p:spPr>
          <a:xfrm>
            <a:off x="616503" y="1125575"/>
            <a:ext cx="55149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g353f2b96e36_1_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4">
  <p:cSld name="CUSTOM_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">
  <p:cSld name="Título y texto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353f2b96e36_1_8"/>
          <p:cNvSpPr txBox="1"/>
          <p:nvPr>
            <p:ph type="title"/>
          </p:nvPr>
        </p:nvSpPr>
        <p:spPr>
          <a:xfrm>
            <a:off x="628650" y="274638"/>
            <a:ext cx="683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g353f2b96e36_1_8"/>
          <p:cNvSpPr txBox="1"/>
          <p:nvPr>
            <p:ph idx="1" type="body"/>
          </p:nvPr>
        </p:nvSpPr>
        <p:spPr>
          <a:xfrm>
            <a:off x="628650" y="1605734"/>
            <a:ext cx="7886700" cy="3035100"/>
          </a:xfrm>
          <a:prstGeom prst="rect">
            <a:avLst/>
          </a:prstGeom>
          <a:solidFill>
            <a:srgbClr val="1D1D3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" type="blank">
  <p:cSld name="BLANK">
    <p:bg>
      <p:bgPr>
        <a:solidFill>
          <a:srgbClr val="1D1D30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g353f2b96e36_1_11" title="KeepcodingColores_RGB 1.png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3050" y="1453825"/>
            <a:ext cx="7480150" cy="221997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g353f2b96e36_1_11"/>
          <p:cNvSpPr/>
          <p:nvPr/>
        </p:nvSpPr>
        <p:spPr>
          <a:xfrm>
            <a:off x="25" y="4866050"/>
            <a:ext cx="9144000" cy="277500"/>
          </a:xfrm>
          <a:prstGeom prst="rect">
            <a:avLst/>
          </a:prstGeom>
          <a:solidFill>
            <a:srgbClr val="1D1D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g353f2b96e36_1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0498" y="4893923"/>
            <a:ext cx="221751" cy="22177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g353f2b96e36_1_11"/>
          <p:cNvSpPr txBox="1"/>
          <p:nvPr/>
        </p:nvSpPr>
        <p:spPr>
          <a:xfrm>
            <a:off x="1802250" y="4866063"/>
            <a:ext cx="13089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www.keepcoding.io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g353f2b96e36_1_11"/>
          <p:cNvSpPr txBox="1"/>
          <p:nvPr/>
        </p:nvSpPr>
        <p:spPr>
          <a:xfrm>
            <a:off x="3823325" y="4866050"/>
            <a:ext cx="14979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cursos@keepcoding.io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g353f2b96e36_1_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1575" y="4893925"/>
            <a:ext cx="221750" cy="22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g353f2b96e36_1_11"/>
          <p:cNvSpPr txBox="1"/>
          <p:nvPr/>
        </p:nvSpPr>
        <p:spPr>
          <a:xfrm>
            <a:off x="5967675" y="4866025"/>
            <a:ext cx="14979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chemeClr val="lt1"/>
                </a:solidFill>
                <a:highlight>
                  <a:srgbClr val="161625"/>
                </a:highlight>
                <a:latin typeface="Arial"/>
                <a:ea typeface="Arial"/>
                <a:cs typeface="Arial"/>
                <a:sym typeface="Arial"/>
              </a:rPr>
              <a:t>(+34) 916 33 1779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g353f2b96e36_1_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83875" y="4893938"/>
            <a:ext cx="221750" cy="22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lantilla Vacía">
  <p:cSld name="Plantilla Vacía">
    <p:bg>
      <p:bgPr>
        <a:solidFill>
          <a:srgbClr val="1D1D30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353f2b96e36_1_20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7" name="Google Shape;27;g353f2b96e36_1_20"/>
          <p:cNvSpPr txBox="1"/>
          <p:nvPr>
            <p:ph type="ctrTitle"/>
          </p:nvPr>
        </p:nvSpPr>
        <p:spPr>
          <a:xfrm>
            <a:off x="311708" y="5692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5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g353f2b96e36_1_20"/>
          <p:cNvSpPr/>
          <p:nvPr/>
        </p:nvSpPr>
        <p:spPr>
          <a:xfrm>
            <a:off x="1345800" y="2160100"/>
            <a:ext cx="6217500" cy="1074000"/>
          </a:xfrm>
          <a:prstGeom prst="rect">
            <a:avLst/>
          </a:prstGeom>
          <a:solidFill>
            <a:srgbClr val="FF74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g353f2b96e36_1_20"/>
          <p:cNvSpPr txBox="1"/>
          <p:nvPr>
            <p:ph idx="1" type="subTitle"/>
          </p:nvPr>
        </p:nvSpPr>
        <p:spPr>
          <a:xfrm>
            <a:off x="1943550" y="2300800"/>
            <a:ext cx="5022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g353f2b96e36_1_20"/>
          <p:cNvSpPr txBox="1"/>
          <p:nvPr/>
        </p:nvSpPr>
        <p:spPr>
          <a:xfrm>
            <a:off x="3094950" y="3234100"/>
            <a:ext cx="2954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</a:pPr>
            <a:r>
              <a:rPr b="1" i="0" lang="es" sz="3400" u="none" cap="none" strike="noStrike">
                <a:solidFill>
                  <a:srgbClr val="F6FE8C"/>
                </a:solidFill>
                <a:latin typeface="Arial"/>
                <a:ea typeface="Arial"/>
                <a:cs typeface="Arial"/>
                <a:sym typeface="Arial"/>
              </a:rPr>
              <a:t>Subtítulo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acía">
  <p:cSld name="Vacía">
    <p:bg>
      <p:bgPr>
        <a:solidFill>
          <a:srgbClr val="1D1D30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353f2b96e36_1_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">
  <p:cSld name="1_Título y texto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353f2b96e36_1_29"/>
          <p:cNvSpPr txBox="1"/>
          <p:nvPr>
            <p:ph type="title"/>
          </p:nvPr>
        </p:nvSpPr>
        <p:spPr>
          <a:xfrm>
            <a:off x="616500" y="368825"/>
            <a:ext cx="648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g353f2b96e36_1_29"/>
          <p:cNvSpPr txBox="1"/>
          <p:nvPr>
            <p:ph idx="1" type="body"/>
          </p:nvPr>
        </p:nvSpPr>
        <p:spPr>
          <a:xfrm>
            <a:off x="503750" y="1514750"/>
            <a:ext cx="7873200" cy="30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353f2b96e36_1_32"/>
          <p:cNvSpPr txBox="1"/>
          <p:nvPr>
            <p:ph type="ctrTitle"/>
          </p:nvPr>
        </p:nvSpPr>
        <p:spPr>
          <a:xfrm>
            <a:off x="616503" y="1125575"/>
            <a:ext cx="55149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g353f2b96e36_1_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1">
  <p:cSld name="CUSTOM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353f2b96e36_1_35"/>
          <p:cNvSpPr txBox="1"/>
          <p:nvPr>
            <p:ph type="title"/>
          </p:nvPr>
        </p:nvSpPr>
        <p:spPr>
          <a:xfrm>
            <a:off x="616500" y="368825"/>
            <a:ext cx="648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g353f2b96e36_1_35"/>
          <p:cNvSpPr txBox="1"/>
          <p:nvPr>
            <p:ph idx="1" type="body"/>
          </p:nvPr>
        </p:nvSpPr>
        <p:spPr>
          <a:xfrm>
            <a:off x="503750" y="1514750"/>
            <a:ext cx="7873200" cy="30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4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1D3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g353f2b96e36_1_0"/>
          <p:cNvPicPr preferRelativeResize="0"/>
          <p:nvPr/>
        </p:nvPicPr>
        <p:blipFill rotWithShape="1">
          <a:blip r:embed="rId1">
            <a:alphaModFix amt="3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g353f2b96e36_1_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3f2b96e36_1_51"/>
          <p:cNvSpPr/>
          <p:nvPr/>
        </p:nvSpPr>
        <p:spPr>
          <a:xfrm>
            <a:off x="1345800" y="2160100"/>
            <a:ext cx="6217500" cy="1074000"/>
          </a:xfrm>
          <a:prstGeom prst="rect">
            <a:avLst/>
          </a:prstGeom>
          <a:solidFill>
            <a:srgbClr val="FF74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g353f2b96e36_1_51"/>
          <p:cNvSpPr txBox="1"/>
          <p:nvPr>
            <p:ph idx="1" type="subTitle"/>
          </p:nvPr>
        </p:nvSpPr>
        <p:spPr>
          <a:xfrm>
            <a:off x="1943550" y="2300800"/>
            <a:ext cx="5022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4400"/>
              <a:t>AI ENGINEERING</a:t>
            </a:r>
            <a:endParaRPr sz="4400"/>
          </a:p>
        </p:txBody>
      </p:sp>
      <p:sp>
        <p:nvSpPr>
          <p:cNvPr id="62" name="Google Shape;62;g353f2b96e36_1_51"/>
          <p:cNvSpPr txBox="1"/>
          <p:nvPr/>
        </p:nvSpPr>
        <p:spPr>
          <a:xfrm>
            <a:off x="1345800" y="3234100"/>
            <a:ext cx="6217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s" sz="2800">
                <a:solidFill>
                  <a:srgbClr val="F6FE8C"/>
                </a:solidFill>
              </a:rPr>
              <a:t>Model distillation</a:t>
            </a:r>
            <a:endParaRPr b="1" i="0" sz="2800" u="none" cap="none" strike="noStrike">
              <a:solidFill>
                <a:srgbClr val="F6FE8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/>
          <p:nvPr>
            <p:ph type="title"/>
          </p:nvPr>
        </p:nvSpPr>
        <p:spPr>
          <a:xfrm>
            <a:off x="628650" y="274638"/>
            <a:ext cx="683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499"/>
              <a:buFont typeface="Arial"/>
              <a:buNone/>
            </a:pPr>
            <a:r>
              <a:rPr lang="es"/>
              <a:t>¿Qu</a:t>
            </a:r>
            <a:r>
              <a:rPr lang="es"/>
              <a:t>é es?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499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</a:pPr>
            <a:r>
              <a:t/>
            </a:r>
            <a:endParaRPr/>
          </a:p>
        </p:txBody>
      </p:sp>
      <p:sp>
        <p:nvSpPr>
          <p:cNvPr id="68" name="Google Shape;68;p2"/>
          <p:cNvSpPr txBox="1"/>
          <p:nvPr>
            <p:ph idx="1" type="body"/>
          </p:nvPr>
        </p:nvSpPr>
        <p:spPr>
          <a:xfrm>
            <a:off x="628650" y="1605725"/>
            <a:ext cx="4144200" cy="3035100"/>
          </a:xfrm>
          <a:prstGeom prst="rect">
            <a:avLst/>
          </a:prstGeom>
          <a:solidFill>
            <a:srgbClr val="1D1C30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270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Es una técnica de aprendizaje automático que transfiere el conocimiento de un modelo grande y complejo (modelo "profesor") a otro más pequeño y eficiente (modelo "estudiante").</a:t>
            </a:r>
            <a:br>
              <a:rPr lang="es"/>
            </a:br>
            <a:endParaRPr/>
          </a:p>
          <a:p>
            <a:pPr indent="-3270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El objetivo es que el modelo estudiante imite el comportamiento del modelo profesor, manteniendo un rendimiento similar pero con menores requisitos computacionales.</a:t>
            </a:r>
            <a:endParaRPr/>
          </a:p>
        </p:txBody>
      </p:sp>
      <p:pic>
        <p:nvPicPr>
          <p:cNvPr id="69" name="Google Shape;69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3175" y="1138563"/>
            <a:ext cx="3074412" cy="3570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4c321a0f3_0_1"/>
          <p:cNvSpPr txBox="1"/>
          <p:nvPr>
            <p:ph type="title"/>
          </p:nvPr>
        </p:nvSpPr>
        <p:spPr>
          <a:xfrm>
            <a:off x="628650" y="274638"/>
            <a:ext cx="683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499"/>
              <a:buFont typeface="Arial"/>
              <a:buNone/>
            </a:pPr>
            <a:r>
              <a:rPr lang="es"/>
              <a:t>¿Cómo funciona?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499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499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</a:pPr>
            <a:r>
              <a:t/>
            </a:r>
            <a:endParaRPr/>
          </a:p>
        </p:txBody>
      </p:sp>
      <p:sp>
        <p:nvSpPr>
          <p:cNvPr id="75" name="Google Shape;75;g354c321a0f3_0_1"/>
          <p:cNvSpPr txBox="1"/>
          <p:nvPr>
            <p:ph idx="1" type="body"/>
          </p:nvPr>
        </p:nvSpPr>
        <p:spPr>
          <a:xfrm>
            <a:off x="628650" y="1605725"/>
            <a:ext cx="7909200" cy="3035100"/>
          </a:xfrm>
          <a:prstGeom prst="rect">
            <a:avLst/>
          </a:prstGeom>
          <a:solidFill>
            <a:srgbClr val="1D1C30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Se entrena un modelo grande con alta capacidad para realizar una tarea específica.</a:t>
            </a:r>
            <a:br>
              <a:rPr lang="es"/>
            </a:br>
            <a:endParaRPr/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El modelo profesor produce probabilidades de salida (soft targets) que contienen información adicional sobre las relaciones entre clases.</a:t>
            </a:r>
            <a:br>
              <a:rPr lang="es"/>
            </a:br>
            <a:endParaRPr/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Se entrena un modelo más pequeño utilizando las salidas suaves del modelo profesor como guía, permitiéndole aprender patrones complejos de manera más eficiente.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4c321a0f3_0_8"/>
          <p:cNvSpPr txBox="1"/>
          <p:nvPr>
            <p:ph type="title"/>
          </p:nvPr>
        </p:nvSpPr>
        <p:spPr>
          <a:xfrm>
            <a:off x="628650" y="274638"/>
            <a:ext cx="683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499"/>
              <a:buFont typeface="Arial"/>
              <a:buNone/>
            </a:pPr>
            <a:r>
              <a:rPr lang="es"/>
              <a:t>¿Cómo funciona?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499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</a:pPr>
            <a:r>
              <a:t/>
            </a:r>
            <a:endParaRPr/>
          </a:p>
        </p:txBody>
      </p:sp>
      <p:pic>
        <p:nvPicPr>
          <p:cNvPr id="81" name="Google Shape;81;g354c321a0f3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550" y="1409550"/>
            <a:ext cx="7622902" cy="316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4c321a0f3_0_17"/>
          <p:cNvSpPr txBox="1"/>
          <p:nvPr>
            <p:ph type="title"/>
          </p:nvPr>
        </p:nvSpPr>
        <p:spPr>
          <a:xfrm>
            <a:off x="628650" y="274638"/>
            <a:ext cx="683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499"/>
              <a:buFont typeface="Arial"/>
              <a:buNone/>
            </a:pPr>
            <a:r>
              <a:rPr lang="es"/>
              <a:t>¿Por qué importa?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499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499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</a:pPr>
            <a:r>
              <a:t/>
            </a:r>
            <a:endParaRPr/>
          </a:p>
        </p:txBody>
      </p:sp>
      <p:sp>
        <p:nvSpPr>
          <p:cNvPr id="87" name="Google Shape;87;g354c321a0f3_0_17"/>
          <p:cNvSpPr txBox="1"/>
          <p:nvPr>
            <p:ph idx="1" type="body"/>
          </p:nvPr>
        </p:nvSpPr>
        <p:spPr>
          <a:xfrm>
            <a:off x="628650" y="1605725"/>
            <a:ext cx="7992600" cy="3035100"/>
          </a:xfrm>
          <a:prstGeom prst="rect">
            <a:avLst/>
          </a:prstGeom>
          <a:solidFill>
            <a:srgbClr val="1D1C30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270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Los modelos destilados requieren menos recursos, lo que permite su implementación en dispositivos con capacidades limitadas, como smartphones o sistemas embebidos.</a:t>
            </a:r>
            <a:br>
              <a:rPr lang="es"/>
            </a:br>
            <a:endParaRPr/>
          </a:p>
          <a:p>
            <a:pPr indent="-3270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Al ser más ligeros, los modelos destilados pueden realizar predicciones más rápidamente, mejorando la experiencia del usuario en aplicaciones en tiempo real.</a:t>
            </a:r>
            <a:br>
              <a:rPr lang="es"/>
            </a:br>
            <a:endParaRPr/>
          </a:p>
          <a:p>
            <a:pPr indent="-3270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Menores requisitos de hardware y energía se traducen en una disminución de los costos operativos.</a:t>
            </a:r>
            <a:br>
              <a:rPr lang="es"/>
            </a:br>
            <a:endParaRPr/>
          </a:p>
          <a:p>
            <a:pPr indent="-3270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Modelos más pequeños son más fáciles de integrar y mantener en diversas plataformas y entornos.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4c321a0f3_0_25"/>
          <p:cNvSpPr txBox="1"/>
          <p:nvPr>
            <p:ph type="title"/>
          </p:nvPr>
        </p:nvSpPr>
        <p:spPr>
          <a:xfrm>
            <a:off x="628650" y="274638"/>
            <a:ext cx="683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Arial"/>
              <a:buNone/>
            </a:pPr>
            <a:r>
              <a:rPr b="0" lang="es">
                <a:latin typeface="Roboto Medium"/>
                <a:ea typeface="Roboto Medium"/>
                <a:cs typeface="Roboto Medium"/>
                <a:sym typeface="Roboto Medium"/>
              </a:rPr>
              <a:t>Model distillation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93" name="Google Shape;93;g354c321a0f3_0_25"/>
          <p:cNvPicPr preferRelativeResize="0"/>
          <p:nvPr/>
        </p:nvPicPr>
        <p:blipFill rotWithShape="1">
          <a:blip r:embed="rId3">
            <a:alphaModFix/>
          </a:blip>
          <a:srcRect b="0" l="15754" r="0" t="15973"/>
          <a:stretch/>
        </p:blipFill>
        <p:spPr>
          <a:xfrm>
            <a:off x="1968623" y="1133125"/>
            <a:ext cx="6404398" cy="3936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3f2b96e36_1_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