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g/p4NOIVKlqDIzgjFhH5bvCM23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54914e40c4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g354914e40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493be88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35493be88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493be886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5493be88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914e40c4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54914e40c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 1">
  <p:cSld name="TITLE_1">
    <p:bg>
      <p:bgPr>
        <a:solidFill>
          <a:srgbClr val="1D1D30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354914e40c4_0_10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g354914e40c4_0_107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354914e40c4_0_1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2" name="Google Shape;12;g354914e40c4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1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1_Título y texto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54914e40c4_0_104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g354914e40c4_0_104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g354914e40c4_0_86" title="KeepcodingColores_RGB 1.png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3050" y="1453825"/>
            <a:ext cx="7480150" cy="221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g354914e40c4_0_86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g354914e40c4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g354914e40c4_0_86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g354914e40c4_0_86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cursos@keepcoding.io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g354914e40c4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354914e40c4_0_86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" sz="1000" u="none" cap="none" strike="noStrike">
                <a:solidFill>
                  <a:schemeClr val="lt1"/>
                </a:solidFill>
                <a:highlight>
                  <a:srgbClr val="161625"/>
                </a:highlight>
                <a:latin typeface="Arial"/>
                <a:ea typeface="Arial"/>
                <a:cs typeface="Arial"/>
                <a:sym typeface="Arial"/>
              </a:rPr>
              <a:t>(+34) 916 33 1779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354914e40c4_0_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g354914e40c4_0_7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g354914e40c4_0_78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g354914e40c4_0_7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9" name="Google Shape;29;g354914e40c4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ítulo y text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54914e40c4_0_83"/>
          <p:cNvSpPr txBox="1"/>
          <p:nvPr>
            <p:ph type="title"/>
          </p:nvPr>
        </p:nvSpPr>
        <p:spPr>
          <a:xfrm>
            <a:off x="628650" y="274638"/>
            <a:ext cx="683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g354914e40c4_0_83"/>
          <p:cNvSpPr txBox="1"/>
          <p:nvPr>
            <p:ph idx="1" type="body"/>
          </p:nvPr>
        </p:nvSpPr>
        <p:spPr>
          <a:xfrm>
            <a:off x="628650" y="1605734"/>
            <a:ext cx="7886700" cy="30351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ntilla Vacía">
  <p:cSld name="Plantilla Vacía">
    <p:bg>
      <p:bgPr>
        <a:solidFill>
          <a:srgbClr val="1D1D30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4914e40c4_0_9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" name="Google Shape;35;g354914e40c4_0_95"/>
          <p:cNvSpPr txBox="1"/>
          <p:nvPr>
            <p:ph type="ctrTitle"/>
          </p:nvPr>
        </p:nvSpPr>
        <p:spPr>
          <a:xfrm>
            <a:off x="311708" y="5692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g354914e40c4_0_95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354914e40c4_0_95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g354914e40c4_0_95"/>
          <p:cNvSpPr txBox="1"/>
          <p:nvPr/>
        </p:nvSpPr>
        <p:spPr>
          <a:xfrm>
            <a:off x="3094950" y="3234100"/>
            <a:ext cx="2954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oboto"/>
              <a:buNone/>
            </a:pPr>
            <a:r>
              <a:rPr b="1" i="0" lang="es" sz="3400" u="none" cap="none" strike="noStrike">
                <a:solidFill>
                  <a:srgbClr val="F6FE8C"/>
                </a:solidFill>
                <a:latin typeface="Arial"/>
                <a:ea typeface="Arial"/>
                <a:cs typeface="Arial"/>
                <a:sym typeface="Arial"/>
              </a:rPr>
              <a:t>Subtítulo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">
  <p:cSld name="Vacía">
    <p:bg>
      <p:bgPr>
        <a:solidFill>
          <a:srgbClr val="1D1D30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4914e40c4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1">
  <p:cSld name="CUSTOM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4914e40c4_0_112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g354914e40c4_0_112"/>
          <p:cNvSpPr txBox="1"/>
          <p:nvPr>
            <p:ph idx="1" type="body"/>
          </p:nvPr>
        </p:nvSpPr>
        <p:spPr>
          <a:xfrm>
            <a:off x="503750" y="1514750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3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354914e40c4_0_75"/>
          <p:cNvPicPr preferRelativeResize="0"/>
          <p:nvPr/>
        </p:nvPicPr>
        <p:blipFill rotWithShape="1">
          <a:blip r:embed="rId1">
            <a:alphaModFix amt="30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354914e40c4_0_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llama.com" TargetMode="External"/><Relationship Id="rId4" Type="http://schemas.openxmlformats.org/officeDocument/2006/relationships/hyperlink" Target="https://lmstudio.a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54914e40c4_0_32"/>
          <p:cNvSpPr/>
          <p:nvPr/>
        </p:nvSpPr>
        <p:spPr>
          <a:xfrm>
            <a:off x="1345800" y="2160100"/>
            <a:ext cx="6217500" cy="1074000"/>
          </a:xfrm>
          <a:prstGeom prst="rect">
            <a:avLst/>
          </a:prstGeom>
          <a:solidFill>
            <a:srgbClr val="FF74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354914e40c4_0_32"/>
          <p:cNvSpPr txBox="1"/>
          <p:nvPr>
            <p:ph idx="1" type="subTitle"/>
          </p:nvPr>
        </p:nvSpPr>
        <p:spPr>
          <a:xfrm>
            <a:off x="1943550" y="2300800"/>
            <a:ext cx="5022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4400"/>
              <a:t>AI ENGINEERING</a:t>
            </a:r>
            <a:endParaRPr sz="4400"/>
          </a:p>
        </p:txBody>
      </p:sp>
      <p:sp>
        <p:nvSpPr>
          <p:cNvPr id="52" name="Google Shape;52;g354914e40c4_0_32"/>
          <p:cNvSpPr txBox="1"/>
          <p:nvPr>
            <p:ph idx="1" type="subTitle"/>
          </p:nvPr>
        </p:nvSpPr>
        <p:spPr>
          <a:xfrm>
            <a:off x="1345800" y="3234100"/>
            <a:ext cx="6217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 sz="3400">
                <a:solidFill>
                  <a:srgbClr val="F6FE8C"/>
                </a:solidFill>
              </a:rPr>
              <a:t>Local LLMs</a:t>
            </a:r>
            <a:endParaRPr sz="3400">
              <a:solidFill>
                <a:srgbClr val="F6FE8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3100"/>
              <a:t>¿Por qué ejecutar LLMs en local?</a:t>
            </a:r>
            <a:endParaRPr b="1"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3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100"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503750" y="1514750"/>
            <a:ext cx="5041800" cy="30534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Char char="-"/>
            </a:pPr>
            <a:r>
              <a:rPr b="1" lang="es" sz="2000">
                <a:solidFill>
                  <a:schemeClr val="lt1"/>
                </a:solidFill>
              </a:rPr>
              <a:t>Privacidad total:</a:t>
            </a:r>
            <a:r>
              <a:rPr lang="es" sz="2000">
                <a:solidFill>
                  <a:schemeClr val="lt1"/>
                </a:solidFill>
              </a:rPr>
              <a:t> Tus datos permanecen en tu dispositivo, sin necesidad de enviarlos a servidores externos.</a:t>
            </a:r>
            <a:br>
              <a:rPr lang="e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Char char="-"/>
            </a:pPr>
            <a:r>
              <a:rPr b="1" lang="es" sz="2000">
                <a:solidFill>
                  <a:schemeClr val="lt1"/>
                </a:solidFill>
              </a:rPr>
              <a:t>Autonomía:</a:t>
            </a:r>
            <a:r>
              <a:rPr lang="es" sz="2000">
                <a:solidFill>
                  <a:schemeClr val="lt1"/>
                </a:solidFill>
              </a:rPr>
              <a:t> No dependes de servicios en la nube ni de conexión a Internet para utilizar modelos de lenguaje.</a:t>
            </a:r>
            <a:br>
              <a:rPr lang="e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Char char="-"/>
            </a:pPr>
            <a:r>
              <a:rPr b="1" lang="es" sz="2000">
                <a:solidFill>
                  <a:schemeClr val="lt1"/>
                </a:solidFill>
              </a:rPr>
              <a:t>Personalización:</a:t>
            </a:r>
            <a:r>
              <a:rPr lang="es" sz="2000">
                <a:solidFill>
                  <a:schemeClr val="lt1"/>
                </a:solidFill>
              </a:rPr>
              <a:t> Puedes ajustar y adaptar los modelos a tus necesidades específicas.</a:t>
            </a:r>
            <a:br>
              <a:rPr lang="es" sz="2000">
                <a:solidFill>
                  <a:schemeClr val="lt1"/>
                </a:solidFill>
              </a:rPr>
            </a:br>
            <a:endParaRPr sz="2000">
              <a:solidFill>
                <a:schemeClr val="lt1"/>
              </a:solidFill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Char char="-"/>
            </a:pPr>
            <a:r>
              <a:rPr b="1" lang="es" sz="2000">
                <a:solidFill>
                  <a:schemeClr val="lt1"/>
                </a:solidFill>
              </a:rPr>
              <a:t>Reducción de costes:</a:t>
            </a:r>
            <a:r>
              <a:rPr lang="es" sz="2000">
                <a:solidFill>
                  <a:schemeClr val="lt1"/>
                </a:solidFill>
              </a:rPr>
              <a:t> Evitas suscripciones o tarifas asociadas a servicios en la nube.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 b="42804" l="0" r="0" t="0"/>
          <a:stretch/>
        </p:blipFill>
        <p:spPr>
          <a:xfrm>
            <a:off x="5718850" y="2106950"/>
            <a:ext cx="3293649" cy="12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</a:pPr>
            <a:r>
              <a:rPr b="1" lang="es"/>
              <a:t>Ollama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 b="1"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503750" y="1514750"/>
            <a:ext cx="4712700" cy="30534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OpenSource</a:t>
            </a:r>
            <a:br>
              <a:rPr lang="e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macOS, Linux y Windows</a:t>
            </a:r>
            <a:br>
              <a:rPr lang="e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Soporta muchos modelos</a:t>
            </a:r>
            <a:br>
              <a:rPr lang="e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Todo sobre consola</a:t>
            </a:r>
            <a:br>
              <a:rPr lang="e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Tiene su propio SDK</a:t>
            </a:r>
            <a:br>
              <a:rPr lang="es" sz="1700">
                <a:solidFill>
                  <a:schemeClr val="lt1"/>
                </a:solidFill>
              </a:rPr>
            </a:b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Permite usar GPU!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21162" r="19391" t="0"/>
          <a:stretch/>
        </p:blipFill>
        <p:spPr>
          <a:xfrm>
            <a:off x="5336700" y="1514750"/>
            <a:ext cx="3598802" cy="28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93be8863_0_0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</a:pPr>
            <a:r>
              <a:rPr b="1" lang="es"/>
              <a:t>LM Studio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 b="1"/>
          </a:p>
        </p:txBody>
      </p:sp>
      <p:sp>
        <p:nvSpPr>
          <p:cNvPr id="72" name="Google Shape;72;g35493be8863_0_0"/>
          <p:cNvSpPr txBox="1"/>
          <p:nvPr>
            <p:ph idx="1" type="body"/>
          </p:nvPr>
        </p:nvSpPr>
        <p:spPr>
          <a:xfrm>
            <a:off x="503750" y="1514750"/>
            <a:ext cx="4712700" cy="30534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Desktop APP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macOS, Linux y Windows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Interfaz gráfica intuitiva para interactuar con modelos.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Compatibilidad con modelos en formato GGUF, incluyendo Llama 3, Mistral, entre otros.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>
                <a:solidFill>
                  <a:schemeClr val="lt1"/>
                </a:solidFill>
              </a:rPr>
              <a:t>Funcionalidad de servidor local para integraciones con otras aplicaciones.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73" name="Google Shape;73;g35493be886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4325" y="1514750"/>
            <a:ext cx="2197574" cy="219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493be8863_0_16"/>
          <p:cNvSpPr txBox="1"/>
          <p:nvPr>
            <p:ph type="title"/>
          </p:nvPr>
        </p:nvSpPr>
        <p:spPr>
          <a:xfrm>
            <a:off x="616500" y="368825"/>
            <a:ext cx="6484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7777"/>
              <a:buFont typeface="Arial"/>
              <a:buNone/>
            </a:pPr>
            <a:r>
              <a:rPr b="1" lang="es"/>
              <a:t>Recursos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 b="1"/>
          </a:p>
        </p:txBody>
      </p:sp>
      <p:sp>
        <p:nvSpPr>
          <p:cNvPr id="79" name="Google Shape;79;g35493be8863_0_16"/>
          <p:cNvSpPr txBox="1"/>
          <p:nvPr>
            <p:ph idx="1" type="body"/>
          </p:nvPr>
        </p:nvSpPr>
        <p:spPr>
          <a:xfrm>
            <a:off x="503750" y="1514750"/>
            <a:ext cx="7986900" cy="3053400"/>
          </a:xfrm>
          <a:prstGeom prst="rect">
            <a:avLst/>
          </a:prstGeom>
          <a:solidFill>
            <a:srgbClr val="1D1C30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 u="sng">
                <a:solidFill>
                  <a:schemeClr val="hlink"/>
                </a:solidFill>
                <a:hlinkClick r:id="rId3"/>
              </a:rPr>
              <a:t>https://ollama.com</a:t>
            </a:r>
            <a:endParaRPr sz="1700">
              <a:solidFill>
                <a:schemeClr val="lt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-"/>
            </a:pPr>
            <a:r>
              <a:rPr lang="es" sz="1700" u="sng">
                <a:solidFill>
                  <a:schemeClr val="hlink"/>
                </a:solidFill>
                <a:hlinkClick r:id="rId4"/>
              </a:rPr>
              <a:t>https://lmstudio.ai</a:t>
            </a:r>
            <a:r>
              <a:rPr lang="es" sz="1700">
                <a:solidFill>
                  <a:schemeClr val="lt1"/>
                </a:solidFill>
              </a:rPr>
              <a:t> 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914e40c4_0_1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