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bgLmHNBHcT2C1vUeF0cgVAtOP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53aadb8c5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3553aadb8c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53e6b26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553e6b26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53aadb8c5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553aadb8c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53e6b26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553e6b26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53e6b26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553e6b26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53e6b260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553e6b260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53e6b260c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553e6b260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53e6b26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553e6b26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53e6b260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553e6b260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53e6b260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553e6b260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3553aadb8c5_0_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3553aadb8c5_0_3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3553aadb8c5_0_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g3553aadb8c5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1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53aadb8c5_0_39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g3553aadb8c5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2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 1">
  <p:cSld name="TITLE_1_1">
    <p:bg>
      <p:bgPr>
        <a:solidFill>
          <a:srgbClr val="1D1D3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3553aadb8c5_0_10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3553aadb8c5_0_109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3553aadb8c5_0_10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g3553aadb8c5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ítulo y tex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53aadb8c5_0_8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3553aadb8c5_0_8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g3553aadb8c5_0_11" title="KeepcodingColores_RGB 1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50" y="1453825"/>
            <a:ext cx="7480150" cy="22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3553aadb8c5_0_11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g3553aadb8c5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3553aadb8c5_0_11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3553aadb8c5_0_11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cursos@keepcoding.io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g3553aadb8c5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3553aadb8c5_0_11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highlight>
                  <a:srgbClr val="161625"/>
                </a:highlight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g3553aadb8c5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Vacía">
  <p:cSld name="Plantilla Vacía">
    <p:bg>
      <p:bgPr>
        <a:solidFill>
          <a:srgbClr val="1D1D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553aadb8c5_0_2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" name="Google Shape;27;g3553aadb8c5_0_20"/>
          <p:cNvSpPr txBox="1"/>
          <p:nvPr>
            <p:ph type="ctrTitle"/>
          </p:nvPr>
        </p:nvSpPr>
        <p:spPr>
          <a:xfrm>
            <a:off x="311708" y="5692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3553aadb8c5_0_20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3553aadb8c5_0_20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3553aadb8c5_0_20"/>
          <p:cNvSpPr txBox="1"/>
          <p:nvPr/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</a:pPr>
            <a:r>
              <a:rPr b="1" i="0" lang="es" sz="3400" u="none" cap="none" strike="noStrike">
                <a:solidFill>
                  <a:srgbClr val="F6FE8C"/>
                </a:solidFill>
                <a:latin typeface="Arial"/>
                <a:ea typeface="Arial"/>
                <a:cs typeface="Arial"/>
                <a:sym typeface="Arial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">
  <p:cSld name="Vacía">
    <p:bg>
      <p:bgPr>
        <a:solidFill>
          <a:srgbClr val="1D1D3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53aadb8c5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1_Título y text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553aadb8c5_0_29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3553aadb8c5_0_29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553aadb8c5_0_32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3553aadb8c5_0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553aadb8c5_0_35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3553aadb8c5_0_35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3553aadb8c5_0_0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3553aadb8c5_0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53aadb8c5_0_178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3553aadb8c5_0_178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/>
              <a:t>AI ENGINEERING</a:t>
            </a:r>
            <a:endParaRPr sz="4400"/>
          </a:p>
        </p:txBody>
      </p:sp>
      <p:sp>
        <p:nvSpPr>
          <p:cNvPr id="59" name="Google Shape;59;g3553aadb8c5_0_178"/>
          <p:cNvSpPr txBox="1"/>
          <p:nvPr>
            <p:ph idx="1" type="subTitle"/>
          </p:nvPr>
        </p:nvSpPr>
        <p:spPr>
          <a:xfrm>
            <a:off x="1345800" y="3234100"/>
            <a:ext cx="621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000">
                <a:solidFill>
                  <a:srgbClr val="F6FE8C"/>
                </a:solidFill>
              </a:rPr>
              <a:t>MCP &amp; Agent2Agent</a:t>
            </a:r>
            <a:endParaRPr sz="3000">
              <a:solidFill>
                <a:srgbClr val="F6FE8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53e6b260c_0_42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s"/>
              <a:t>¿Por qué es importante?</a:t>
            </a:r>
            <a:endParaRPr/>
          </a:p>
        </p:txBody>
      </p:sp>
      <p:sp>
        <p:nvSpPr>
          <p:cNvPr id="115" name="Google Shape;115;g3553e6b260c_0_42"/>
          <p:cNvSpPr txBox="1"/>
          <p:nvPr>
            <p:ph idx="1" type="body"/>
          </p:nvPr>
        </p:nvSpPr>
        <p:spPr>
          <a:xfrm>
            <a:off x="628650" y="1605725"/>
            <a:ext cx="76323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b="1" lang="es"/>
              <a:t>Colaboración: </a:t>
            </a:r>
            <a:r>
              <a:rPr lang="es"/>
              <a:t>Facilita la cooperación entre agentes AI de diferentes orígenes, permitiendo soluciones más robustas y versátiles.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b="1" lang="es"/>
              <a:t>Escalabilidad: </a:t>
            </a:r>
            <a:r>
              <a:rPr lang="es"/>
              <a:t>Permite construir sistemas AI más complejos y distribuidos, donde múltiples agentes trabajan juntos hacia un objetivo común.</a:t>
            </a:r>
            <a:br>
              <a:rPr b="1" lang="es"/>
            </a:br>
            <a:endParaRPr b="1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b="1" lang="es"/>
              <a:t>Flexibilidad: </a:t>
            </a:r>
            <a:r>
              <a:rPr lang="es"/>
              <a:t>Al ser un estándar abierto, puede ser adoptado y adaptado por diversas organizaciones y desarrolladores.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53aadb8c5_0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s"/>
              <a:t>Model Context Protocol</a:t>
            </a:r>
            <a:endParaRPr/>
          </a:p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628650" y="1605725"/>
            <a:ext cx="51729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Model Context Protocol (MCP) es un estándar abierto desarrollado por Anthropic que permite a los modelos de lenguaje (LLMs) interactuar con herramientas, datos y sistemas externos de manera segura y estructurada.</a:t>
            </a:r>
            <a:endParaRPr/>
          </a:p>
        </p:txBody>
      </p:sp>
      <p:pic>
        <p:nvPicPr>
          <p:cNvPr id="66" name="Google Shape;6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950" y="1420938"/>
            <a:ext cx="3037650" cy="328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53e6b260c_0_1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s"/>
              <a:t>¿Cómo funciona?</a:t>
            </a:r>
            <a:endParaRPr/>
          </a:p>
        </p:txBody>
      </p:sp>
      <p:sp>
        <p:nvSpPr>
          <p:cNvPr id="72" name="Google Shape;72;g3553e6b260c_0_1"/>
          <p:cNvSpPr txBox="1"/>
          <p:nvPr>
            <p:ph idx="1" type="body"/>
          </p:nvPr>
        </p:nvSpPr>
        <p:spPr>
          <a:xfrm>
            <a:off x="628650" y="1605725"/>
            <a:ext cx="76323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agente AI (cliente MCP) envía solicitudes a través de JSON-RPC a un servidor MCP.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servidor MCP interactúa con herramientas externas (como bases de datos, APIs, etc.) y devuelve los resultados al agente.</a:t>
            </a:r>
            <a:br>
              <a:rPr lang="es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agente utiliza esta información para generar respuestas más precisas y contextualmente relevantes.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53e6b260c_0_7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s"/>
              <a:t>¿Cómo funciona?</a:t>
            </a:r>
            <a:endParaRPr/>
          </a:p>
        </p:txBody>
      </p:sp>
      <p:pic>
        <p:nvPicPr>
          <p:cNvPr id="78" name="Google Shape;78;g3553e6b260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525" y="1300838"/>
            <a:ext cx="6346954" cy="357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53e6b260c_0_19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s"/>
              <a:t>¿Por qué es importante?</a:t>
            </a:r>
            <a:endParaRPr/>
          </a:p>
        </p:txBody>
      </p:sp>
      <p:sp>
        <p:nvSpPr>
          <p:cNvPr id="84" name="Google Shape;84;g3553e6b260c_0_19"/>
          <p:cNvSpPr txBox="1"/>
          <p:nvPr>
            <p:ph idx="1" type="body"/>
          </p:nvPr>
        </p:nvSpPr>
        <p:spPr>
          <a:xfrm>
            <a:off x="628650" y="1605725"/>
            <a:ext cx="76323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Interoperabilidad:</a:t>
            </a:r>
            <a:r>
              <a:rPr lang="es"/>
              <a:t> Permite a los agentes AI trabajar con diversas herramientas y datos sin necesidad de integraciones personalizadas.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Eficiencia:</a:t>
            </a:r>
            <a:r>
              <a:rPr lang="es"/>
              <a:t> Reduce la necesidad de múltiples integraciones, simplificando el desarrollo y mantenimiento.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/>
              <a:t>Seguridad:</a:t>
            </a:r>
            <a:r>
              <a:rPr lang="es"/>
              <a:t> Ofrece mecanismos de control de acceso y autenticación para proteger los datos y las operaciones.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53e6b260c_0_7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4"/>
              <a:buFont typeface="Arial"/>
              <a:buNone/>
            </a:pPr>
            <a:r>
              <a:rPr lang="es" sz="3400"/>
              <a:t>MCP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4"/>
              <a:buFont typeface="Arial"/>
              <a:buNone/>
            </a:pPr>
            <a:r>
              <a:t/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3400"/>
          </a:p>
        </p:txBody>
      </p:sp>
      <p:pic>
        <p:nvPicPr>
          <p:cNvPr id="90" name="Google Shape;90;g3553e6b260c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850" y="1268560"/>
            <a:ext cx="6426293" cy="3570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53e6b260c_0_24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s"/>
              <a:t>Agent2Agent</a:t>
            </a:r>
            <a:endParaRPr/>
          </a:p>
        </p:txBody>
      </p:sp>
      <p:sp>
        <p:nvSpPr>
          <p:cNvPr id="96" name="Google Shape;96;g3553e6b260c_0_24"/>
          <p:cNvSpPr txBox="1"/>
          <p:nvPr>
            <p:ph idx="1" type="body"/>
          </p:nvPr>
        </p:nvSpPr>
        <p:spPr>
          <a:xfrm>
            <a:off x="628650" y="1605725"/>
            <a:ext cx="51729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Agent2Agent (A2A) es un protocolo abierto desarrollado por Google que permite la comunicación y colaboración entre agentes AI, independientemente de sus plataformas o proveedores subyacentes.</a:t>
            </a:r>
            <a:endParaRPr/>
          </a:p>
        </p:txBody>
      </p:sp>
      <p:pic>
        <p:nvPicPr>
          <p:cNvPr id="97" name="Google Shape;97;g3553e6b260c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175" y="1605719"/>
            <a:ext cx="3025151" cy="16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53e6b260c_0_31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s"/>
              <a:t>¿Cómo funciona?</a:t>
            </a:r>
            <a:endParaRPr/>
          </a:p>
        </p:txBody>
      </p:sp>
      <p:sp>
        <p:nvSpPr>
          <p:cNvPr id="103" name="Google Shape;103;g3553e6b260c_0_31"/>
          <p:cNvSpPr txBox="1"/>
          <p:nvPr>
            <p:ph idx="1" type="body"/>
          </p:nvPr>
        </p:nvSpPr>
        <p:spPr>
          <a:xfrm>
            <a:off x="628650" y="1605725"/>
            <a:ext cx="76323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lang="es"/>
              <a:t>Cada agente publica un "Agent Card", un archivo JSON que describe sus capacidades, habilidades y puntos finales de comunicación.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lang="es"/>
              <a:t>Los agentes pueden descubrir y comunicarse con otros agentes utilizando estas tarjetas, facilitando la colaboración en tareas complejas.</a:t>
            </a:r>
            <a:br>
              <a:rPr lang="es"/>
            </a:b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lang="es"/>
              <a:t>La comunicación se realiza a través de HTTP, siguiendo las especificaciones del protocolo A2A.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53e6b260c_0_36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s"/>
              <a:t>¿Cómo funciona?</a:t>
            </a:r>
            <a:endParaRPr/>
          </a:p>
        </p:txBody>
      </p:sp>
      <p:pic>
        <p:nvPicPr>
          <p:cNvPr id="109" name="Google Shape;109;g3553e6b260c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238" y="1238163"/>
            <a:ext cx="4785535" cy="357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