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Medium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jIsF9/FkINBIa0G0fOzwxACzcW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.fntdata"/><Relationship Id="rId22" Type="http://schemas.openxmlformats.org/officeDocument/2006/relationships/font" Target="fonts/RobotoMedium-boldItalic.fntdata"/><Relationship Id="rId21" Type="http://schemas.openxmlformats.org/officeDocument/2006/relationships/font" Target="fonts/RobotoMedium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Medium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53d8b586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3553d8b58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53d8b5863_0_1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3553d8b586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2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0.png"/><Relationship Id="rId4" Type="http://schemas.openxmlformats.org/officeDocument/2006/relationships/image" Target="../media/image1.png"/><Relationship Id="rId5" Type="http://schemas.openxmlformats.org/officeDocument/2006/relationships/image" Target="../media/image1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Azul" type="title">
  <p:cSld name="TITLE">
    <p:bg>
      <p:bgPr>
        <a:solidFill>
          <a:srgbClr val="1D1D3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3553d8b5863_0_118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g3553d8b5863_0_118"/>
          <p:cNvSpPr txBox="1"/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3553d8b5863_0_1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g3553d8b5863_0_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1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53d8b5863_0_154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sz="43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46" name="Google Shape;46;g3553d8b5863_0_1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2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Azul 1">
  <p:cSld name="TITLE_1_1">
    <p:bg>
      <p:bgPr>
        <a:solidFill>
          <a:srgbClr val="1D1D30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g3553d8b5863_0_158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3553d8b5863_0_158"/>
          <p:cNvSpPr txBox="1"/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3553d8b5863_0_1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52" name="Google Shape;52;g3553d8b5863_0_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53d8b5863_0_163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sz="43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55" name="Google Shape;55;g3553d8b5863_0_1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3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Azul 2">
  <p:cSld name="TITLE_1_2">
    <p:bg>
      <p:bgPr>
        <a:solidFill>
          <a:srgbClr val="1D1D30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g3553d8b5863_0_16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3553d8b5863_0_167"/>
          <p:cNvSpPr txBox="1"/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g3553d8b5863_0_16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61" name="Google Shape;61;g3553d8b5863_0_1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ítulo y tex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553d8b5863_0_123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3553d8b5863_0_123"/>
          <p:cNvSpPr txBox="1"/>
          <p:nvPr>
            <p:ph idx="1" type="body"/>
          </p:nvPr>
        </p:nvSpPr>
        <p:spPr>
          <a:xfrm>
            <a:off x="628650" y="1605734"/>
            <a:ext cx="7886700" cy="30351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 type="blank">
  <p:cSld name="BLANK">
    <p:bg>
      <p:bgPr>
        <a:solidFill>
          <a:srgbClr val="1D1D3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g3553d8b5863_0_126" title="KeepcodingColores_RGB 1.pn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3050" y="1453825"/>
            <a:ext cx="7480150" cy="221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g3553d8b5863_0_126"/>
          <p:cNvSpPr/>
          <p:nvPr/>
        </p:nvSpPr>
        <p:spPr>
          <a:xfrm>
            <a:off x="25" y="4866050"/>
            <a:ext cx="9144000" cy="2775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g3553d8b5863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498" y="4893923"/>
            <a:ext cx="221751" cy="22177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g3553d8b5863_0_126"/>
          <p:cNvSpPr txBox="1"/>
          <p:nvPr/>
        </p:nvSpPr>
        <p:spPr>
          <a:xfrm>
            <a:off x="1802250" y="4866063"/>
            <a:ext cx="1308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www.keepcoding.io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g3553d8b5863_0_126"/>
          <p:cNvSpPr txBox="1"/>
          <p:nvPr/>
        </p:nvSpPr>
        <p:spPr>
          <a:xfrm>
            <a:off x="3823325" y="4866050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cursos@keepcoding.io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g3553d8b5863_0_1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1575" y="4893925"/>
            <a:ext cx="221750" cy="2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3553d8b5863_0_126"/>
          <p:cNvSpPr txBox="1"/>
          <p:nvPr/>
        </p:nvSpPr>
        <p:spPr>
          <a:xfrm>
            <a:off x="5967675" y="4866025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highlight>
                  <a:srgbClr val="161625"/>
                </a:highlight>
                <a:latin typeface="Arial"/>
                <a:ea typeface="Arial"/>
                <a:cs typeface="Arial"/>
                <a:sym typeface="Arial"/>
              </a:rPr>
              <a:t>(+34) 916 33 1779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g3553d8b5863_0_1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3875" y="4893938"/>
            <a:ext cx="221750" cy="2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ntilla Vacía">
  <p:cSld name="Plantilla Vacía">
    <p:bg>
      <p:bgPr>
        <a:solidFill>
          <a:srgbClr val="1D1D3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553d8b5863_0_135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" name="Google Shape;27;g3553d8b5863_0_135"/>
          <p:cNvSpPr txBox="1"/>
          <p:nvPr>
            <p:ph type="ctrTitle"/>
          </p:nvPr>
        </p:nvSpPr>
        <p:spPr>
          <a:xfrm>
            <a:off x="311708" y="5692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3553d8b5863_0_135"/>
          <p:cNvSpPr/>
          <p:nvPr/>
        </p:nvSpPr>
        <p:spPr>
          <a:xfrm>
            <a:off x="1345800" y="2160100"/>
            <a:ext cx="6217500" cy="1074000"/>
          </a:xfrm>
          <a:prstGeom prst="rect">
            <a:avLst/>
          </a:prstGeom>
          <a:solidFill>
            <a:srgbClr val="FF7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g3553d8b5863_0_135"/>
          <p:cNvSpPr txBox="1"/>
          <p:nvPr>
            <p:ph idx="1" type="subTitle"/>
          </p:nvPr>
        </p:nvSpPr>
        <p:spPr>
          <a:xfrm>
            <a:off x="1943550" y="2300800"/>
            <a:ext cx="502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g3553d8b5863_0_135"/>
          <p:cNvSpPr txBox="1"/>
          <p:nvPr/>
        </p:nvSpPr>
        <p:spPr>
          <a:xfrm>
            <a:off x="3094950" y="3234100"/>
            <a:ext cx="2954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</a:pPr>
            <a:r>
              <a:rPr b="1" i="0" lang="es" sz="3400" u="none" cap="none" strike="noStrike">
                <a:solidFill>
                  <a:srgbClr val="F6FE8C"/>
                </a:solidFill>
                <a:latin typeface="Arial"/>
                <a:ea typeface="Arial"/>
                <a:cs typeface="Arial"/>
                <a:sym typeface="Arial"/>
              </a:rPr>
              <a:t>Subtítulo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">
  <p:cSld name="Vacía">
    <p:bg>
      <p:bgPr>
        <a:solidFill>
          <a:srgbClr val="1D1D3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553d8b5863_0_1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1_Título y text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553d8b5863_0_144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g3553d8b5863_0_144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553d8b5863_0_147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sz="43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9" name="Google Shape;39;g3553d8b5863_0_1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553d8b5863_0_150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g3553d8b5863_0_150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6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3553d8b5863_0_115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3553d8b5863_0_1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53d8b5863_0_0"/>
          <p:cNvSpPr/>
          <p:nvPr/>
        </p:nvSpPr>
        <p:spPr>
          <a:xfrm>
            <a:off x="1345800" y="2160100"/>
            <a:ext cx="6217500" cy="1074000"/>
          </a:xfrm>
          <a:prstGeom prst="rect">
            <a:avLst/>
          </a:prstGeom>
          <a:solidFill>
            <a:srgbClr val="FF7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3553d8b5863_0_0"/>
          <p:cNvSpPr txBox="1"/>
          <p:nvPr>
            <p:ph idx="1" type="subTitle"/>
          </p:nvPr>
        </p:nvSpPr>
        <p:spPr>
          <a:xfrm>
            <a:off x="1943550" y="2300800"/>
            <a:ext cx="502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4400"/>
              <a:t>AI ENGINEERING</a:t>
            </a:r>
            <a:endParaRPr sz="4400"/>
          </a:p>
        </p:txBody>
      </p:sp>
      <p:sp>
        <p:nvSpPr>
          <p:cNvPr id="68" name="Google Shape;68;g3553d8b5863_0_0"/>
          <p:cNvSpPr txBox="1"/>
          <p:nvPr>
            <p:ph idx="1" type="subTitle"/>
          </p:nvPr>
        </p:nvSpPr>
        <p:spPr>
          <a:xfrm>
            <a:off x="1345800" y="3234100"/>
            <a:ext cx="621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3000">
                <a:solidFill>
                  <a:srgbClr val="F6FE8C"/>
                </a:solidFill>
              </a:rPr>
              <a:t>From Idea to PoC</a:t>
            </a:r>
            <a:endParaRPr sz="3000">
              <a:solidFill>
                <a:srgbClr val="F6FE8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5138" y="274275"/>
            <a:ext cx="2173726" cy="4594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/>
          <p:nvPr/>
        </p:nvSpPr>
        <p:spPr>
          <a:xfrm>
            <a:off x="1613650" y="1485000"/>
            <a:ext cx="5670900" cy="18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8"/>
          <p:cNvSpPr/>
          <p:nvPr/>
        </p:nvSpPr>
        <p:spPr>
          <a:xfrm>
            <a:off x="1793250" y="2138245"/>
            <a:ext cx="1388400" cy="588900"/>
          </a:xfrm>
          <a:prstGeom prst="roundRect">
            <a:avLst>
              <a:gd fmla="val 16667" name="adj"/>
            </a:avLst>
          </a:prstGeom>
          <a:solidFill>
            <a:srgbClr val="B76A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Input</a:t>
            </a:r>
            <a:endParaRPr b="1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8"/>
          <p:cNvSpPr/>
          <p:nvPr/>
        </p:nvSpPr>
        <p:spPr>
          <a:xfrm>
            <a:off x="5642192" y="2138238"/>
            <a:ext cx="1388400" cy="588900"/>
          </a:xfrm>
          <a:prstGeom prst="roundRect">
            <a:avLst>
              <a:gd fmla="val 16667" name="adj"/>
            </a:avLst>
          </a:prstGeom>
          <a:solidFill>
            <a:srgbClr val="B76A1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Output</a:t>
            </a:r>
            <a:endParaRPr b="1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8"/>
          <p:cNvSpPr/>
          <p:nvPr/>
        </p:nvSpPr>
        <p:spPr>
          <a:xfrm>
            <a:off x="3754900" y="1738500"/>
            <a:ext cx="1388400" cy="1388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LLM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(completion generation)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28"/>
          <p:cNvCxnSpPr>
            <a:stCxn id="121" idx="3"/>
            <a:endCxn id="123" idx="2"/>
          </p:cNvCxnSpPr>
          <p:nvPr/>
        </p:nvCxnSpPr>
        <p:spPr>
          <a:xfrm>
            <a:off x="3181650" y="2432695"/>
            <a:ext cx="573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" name="Google Shape;125;p28"/>
          <p:cNvCxnSpPr>
            <a:stCxn id="123" idx="6"/>
            <a:endCxn id="122" idx="1"/>
          </p:cNvCxnSpPr>
          <p:nvPr/>
        </p:nvCxnSpPr>
        <p:spPr>
          <a:xfrm>
            <a:off x="5143300" y="2432700"/>
            <a:ext cx="498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9"/>
          <p:cNvPicPr preferRelativeResize="0"/>
          <p:nvPr/>
        </p:nvPicPr>
        <p:blipFill rotWithShape="1">
          <a:blip r:embed="rId3">
            <a:alphaModFix/>
          </a:blip>
          <a:srcRect b="12104" l="0" r="1176" t="4233"/>
          <a:stretch/>
        </p:blipFill>
        <p:spPr>
          <a:xfrm>
            <a:off x="1326375" y="908375"/>
            <a:ext cx="6491250" cy="36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53d8b5863_0_1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4638" y="425888"/>
            <a:ext cx="4874726" cy="42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rPr b="0" lang="es">
                <a:latin typeface="Roboto Medium"/>
                <a:ea typeface="Roboto Medium"/>
                <a:cs typeface="Roboto Medium"/>
                <a:sym typeface="Roboto Medium"/>
              </a:rPr>
              <a:t>De PoC a producción</a:t>
            </a:r>
            <a:endParaRPr b="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628650" y="1605734"/>
            <a:ext cx="78867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-"/>
            </a:pPr>
            <a:r>
              <a:rPr lang="es"/>
              <a:t>Una </a:t>
            </a:r>
            <a:r>
              <a:rPr b="1" lang="es"/>
              <a:t>Prueba de Concepto</a:t>
            </a:r>
            <a:r>
              <a:rPr lang="es"/>
              <a:t> no asegura que funcione en producción</a:t>
            </a:r>
            <a:br>
              <a:rPr lang="es"/>
            </a:b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-"/>
            </a:pPr>
            <a:r>
              <a:rPr lang="es"/>
              <a:t>Por muchas pruebas que hagamos en desarrollo…</a:t>
            </a:r>
            <a:br>
              <a:rPr lang="es"/>
            </a:b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-"/>
            </a:pPr>
            <a:r>
              <a:rPr lang="es"/>
              <a:t>Los Humanos tenemos muchas maneras de pedir las cosas</a:t>
            </a:r>
            <a:br>
              <a:rPr lang="es"/>
            </a:b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-"/>
            </a:pPr>
            <a:r>
              <a:rPr lang="es"/>
              <a:t>Las pruebas que hicimos en el despliegue no sirven al cabo de un año</a:t>
            </a:r>
            <a:br>
              <a:rPr lang="es"/>
            </a:b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-"/>
            </a:pPr>
            <a:r>
              <a:rPr lang="es"/>
              <a:t>Los Playgrounds son un buen entorno para probar Prompts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rPr b="0" lang="es">
                <a:latin typeface="Roboto Medium"/>
                <a:ea typeface="Roboto Medium"/>
                <a:cs typeface="Roboto Medium"/>
                <a:sym typeface="Roboto Medium"/>
              </a:rPr>
              <a:t>De PoC a producción</a:t>
            </a:r>
            <a:endParaRPr b="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628650" y="1605734"/>
            <a:ext cx="78867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7297"/>
              <a:buNone/>
            </a:pPr>
            <a:r>
              <a:rPr b="1" lang="es"/>
              <a:t>Principios fundamentales:</a:t>
            </a:r>
            <a:endParaRPr b="1"/>
          </a:p>
          <a:p>
            <a:pPr indent="-3171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0000"/>
              <a:buChar char="-"/>
            </a:pPr>
            <a:r>
              <a:rPr b="1" lang="es"/>
              <a:t>Gobernanza</a:t>
            </a:r>
            <a:r>
              <a:rPr lang="es"/>
              <a:t>: basada en el riesgo asumido</a:t>
            </a:r>
            <a:br>
              <a:rPr lang="es"/>
            </a:b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-"/>
            </a:pPr>
            <a:r>
              <a:rPr b="1" lang="es"/>
              <a:t>Transparente:</a:t>
            </a:r>
            <a:r>
              <a:rPr lang="es"/>
              <a:t> Sistemas de IA explicables y claros para los usuarios</a:t>
            </a:r>
            <a:br>
              <a:rPr lang="es"/>
            </a:b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-"/>
            </a:pPr>
            <a:r>
              <a:rPr b="1" lang="es"/>
              <a:t>Justa:</a:t>
            </a:r>
            <a:r>
              <a:rPr lang="es"/>
              <a:t> Evitar sesgos y trato igualitario para todos los usuarios</a:t>
            </a:r>
            <a:br>
              <a:rPr lang="es"/>
            </a:b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-"/>
            </a:pPr>
            <a:r>
              <a:rPr b="1" lang="es"/>
              <a:t>Responsable:</a:t>
            </a:r>
            <a:r>
              <a:rPr lang="es"/>
              <a:t> Definir quién es el responsable de las decisiones de la IA</a:t>
            </a:r>
            <a:br>
              <a:rPr lang="es"/>
            </a:b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-"/>
            </a:pPr>
            <a:r>
              <a:rPr b="1" lang="es"/>
              <a:t>Privacidad y Consentimiento</a:t>
            </a:r>
            <a:r>
              <a:rPr lang="es"/>
              <a:t>: Proteger los datos personales y asegurar el consentimiento del usuario para su uso.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6750" y="536300"/>
            <a:ext cx="5610501" cy="407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3788" y="1410175"/>
            <a:ext cx="4696425" cy="23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2725" y="1610613"/>
            <a:ext cx="4558551" cy="192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2262" y="1544775"/>
            <a:ext cx="4779475" cy="20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850" y="912300"/>
            <a:ext cx="3038300" cy="375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