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RkrM5WFo7FfDznmRuLk5yD0Ti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f5ca8b54e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g2bf5ca8b54e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1134428" y="1449132"/>
            <a:ext cx="6875142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ctrTitle"/>
          </p:nvPr>
        </p:nvSpPr>
        <p:spPr>
          <a:xfrm>
            <a:off x="613568" y="128365"/>
            <a:ext cx="7916862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4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4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4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4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1134428" y="1449132"/>
            <a:ext cx="6875142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hyperlink" Target="http://www.keepcoding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hyperlink" Target="http://www.keepcoding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hyperlink" Target="http://www.keepcoding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hyperlink" Target="http://www.keepcoding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cikit-learn.org/stable/auto_examples/linear_model/plot_ridge_path.html#sphx-glr-auto-examples-linear-model-plot-ridge-path-py" TargetMode="External"/><Relationship Id="rId4" Type="http://schemas.openxmlformats.org/officeDocument/2006/relationships/image" Target="../media/image17.jpg"/><Relationship Id="rId5" Type="http://schemas.openxmlformats.org/officeDocument/2006/relationships/hyperlink" Target="http://www.keepcoding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hyperlink" Target="http://www.keepcoding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hyperlink" Target="http://www.keepcoding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hyperlink" Target="http://www.keepcoding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hyperlink" Target="http://www.keepcoding.i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hyperlink" Target="http://www.keepcoding.io/" TargetMode="External"/><Relationship Id="rId6" Type="http://schemas.openxmlformats.org/officeDocument/2006/relationships/hyperlink" Target="https://en.wikipedia.org/wiki/Elastic_net_regularization" TargetMode="External"/><Relationship Id="rId7" Type="http://schemas.openxmlformats.org/officeDocument/2006/relationships/hyperlink" Target="https://en.wikipedia.org/wiki/Early_stopp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keepcod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hyperlink" Target="http://www.keepcoding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keepcoding.io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hyperlink" Target="http://www.keepcoding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hyperlink" Target="http://www.keepcoding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hyperlink" Target="http://www.keepcoding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www.keepcoding.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hyperlink" Target="http://www.keepcoding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://www.keepcoding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hyperlink" Target="http://www.keepcoding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keepcoding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35831" y="2171700"/>
            <a:ext cx="328930" cy="328930"/>
          </a:xfrm>
          <a:custGeom>
            <a:rect b="b" l="l" r="r" t="t"/>
            <a:pathLst>
              <a:path extrusionOk="0" h="328930" w="328930">
                <a:moveTo>
                  <a:pt x="0" y="0"/>
                </a:moveTo>
                <a:lnTo>
                  <a:pt x="328499" y="0"/>
                </a:lnTo>
                <a:lnTo>
                  <a:pt x="328499" y="328499"/>
                </a:lnTo>
                <a:lnTo>
                  <a:pt x="0" y="3284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4776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101</a:t>
            </a:r>
            <a:endParaRPr/>
          </a:p>
          <a:p>
            <a:pPr indent="0" lvl="0" marL="1480185" rtl="0" algn="ctr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Regularización</a:t>
            </a:r>
            <a:endParaRPr sz="1800"/>
          </a:p>
        </p:txBody>
      </p:sp>
      <p:sp>
        <p:nvSpPr>
          <p:cNvPr id="54" name="Google Shape;54;p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140" name="Google Shape;140;p1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1237296" y="1449132"/>
            <a:ext cx="61696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 (repaso rápido)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 problema de overfitting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Regularización: </a:t>
            </a:r>
            <a:r>
              <a:rPr b="1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Least Absolute Shrinkage and Selection Operator (LASSO)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613568" y="128365"/>
            <a:ext cx="170878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Motivación</a:t>
            </a:r>
            <a:endParaRPr sz="2700"/>
          </a:p>
        </p:txBody>
      </p:sp>
      <p:sp>
        <p:nvSpPr>
          <p:cNvPr id="147" name="Google Shape;147;p13"/>
          <p:cNvSpPr txBox="1"/>
          <p:nvPr/>
        </p:nvSpPr>
        <p:spPr>
          <a:xfrm>
            <a:off x="718374" y="811612"/>
            <a:ext cx="76353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 solución de mínimos cuadrados es inestable (coeficientes de alto valor)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Solución: penalizar los coeficientes de alto valor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¿Cómo? Modificando la función de coste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2080750" y="2425062"/>
            <a:ext cx="4152899" cy="6762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5173150" y="2304100"/>
            <a:ext cx="1122680" cy="930910"/>
          </a:xfrm>
          <a:custGeom>
            <a:rect b="b" l="l" r="r" t="t"/>
            <a:pathLst>
              <a:path extrusionOk="0" h="930910" w="1122679">
                <a:moveTo>
                  <a:pt x="0" y="155153"/>
                </a:moveTo>
                <a:lnTo>
                  <a:pt x="7909" y="106112"/>
                </a:lnTo>
                <a:lnTo>
                  <a:pt x="29935" y="63521"/>
                </a:lnTo>
                <a:lnTo>
                  <a:pt x="63521" y="29935"/>
                </a:lnTo>
                <a:lnTo>
                  <a:pt x="106112" y="7909"/>
                </a:lnTo>
                <a:lnTo>
                  <a:pt x="155152" y="0"/>
                </a:lnTo>
                <a:lnTo>
                  <a:pt x="967146" y="0"/>
                </a:lnTo>
                <a:lnTo>
                  <a:pt x="1026521" y="11810"/>
                </a:lnTo>
                <a:lnTo>
                  <a:pt x="1076856" y="45443"/>
                </a:lnTo>
                <a:lnTo>
                  <a:pt x="1110489" y="95778"/>
                </a:lnTo>
                <a:lnTo>
                  <a:pt x="1122299" y="155153"/>
                </a:lnTo>
                <a:lnTo>
                  <a:pt x="1122299" y="775746"/>
                </a:lnTo>
                <a:lnTo>
                  <a:pt x="1114390" y="824787"/>
                </a:lnTo>
                <a:lnTo>
                  <a:pt x="1092364" y="867378"/>
                </a:lnTo>
                <a:lnTo>
                  <a:pt x="1058778" y="900964"/>
                </a:lnTo>
                <a:lnTo>
                  <a:pt x="1016187" y="922990"/>
                </a:lnTo>
                <a:lnTo>
                  <a:pt x="967146" y="930899"/>
                </a:lnTo>
                <a:lnTo>
                  <a:pt x="155152" y="930899"/>
                </a:lnTo>
                <a:lnTo>
                  <a:pt x="106112" y="922990"/>
                </a:lnTo>
                <a:lnTo>
                  <a:pt x="63521" y="900964"/>
                </a:lnTo>
                <a:lnTo>
                  <a:pt x="29935" y="867378"/>
                </a:lnTo>
                <a:lnTo>
                  <a:pt x="7909" y="824787"/>
                </a:lnTo>
                <a:lnTo>
                  <a:pt x="0" y="775746"/>
                </a:lnTo>
                <a:lnTo>
                  <a:pt x="0" y="155153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4441382" y="2887039"/>
            <a:ext cx="796925" cy="706120"/>
          </a:xfrm>
          <a:custGeom>
            <a:rect b="b" l="l" r="r" t="t"/>
            <a:pathLst>
              <a:path extrusionOk="0" h="706120" w="796925">
                <a:moveTo>
                  <a:pt x="796330" y="0"/>
                </a:moveTo>
                <a:lnTo>
                  <a:pt x="0" y="705793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4409033" y="3581058"/>
            <a:ext cx="43180" cy="40640"/>
          </a:xfrm>
          <a:custGeom>
            <a:rect b="b" l="l" r="r" t="t"/>
            <a:pathLst>
              <a:path extrusionOk="0" h="40639" w="43179">
                <a:moveTo>
                  <a:pt x="0" y="40444"/>
                </a:moveTo>
                <a:lnTo>
                  <a:pt x="21913" y="0"/>
                </a:lnTo>
                <a:lnTo>
                  <a:pt x="42783" y="23547"/>
                </a:lnTo>
                <a:lnTo>
                  <a:pt x="0" y="40444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4409033" y="3581058"/>
            <a:ext cx="43180" cy="40640"/>
          </a:xfrm>
          <a:custGeom>
            <a:rect b="b" l="l" r="r" t="t"/>
            <a:pathLst>
              <a:path extrusionOk="0" h="40639" w="43179">
                <a:moveTo>
                  <a:pt x="21913" y="0"/>
                </a:moveTo>
                <a:lnTo>
                  <a:pt x="0" y="40444"/>
                </a:lnTo>
                <a:lnTo>
                  <a:pt x="42783" y="23547"/>
                </a:lnTo>
                <a:lnTo>
                  <a:pt x="21913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2051300" y="3675455"/>
            <a:ext cx="4704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parámetro de regularización (hay que fijarlo a priori)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type="title"/>
          </p:nvPr>
        </p:nvSpPr>
        <p:spPr>
          <a:xfrm>
            <a:off x="613579" y="128375"/>
            <a:ext cx="6581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Parámetro de regularización</a:t>
            </a:r>
            <a:endParaRPr sz="2700"/>
          </a:p>
        </p:txBody>
      </p:sp>
      <p:sp>
        <p:nvSpPr>
          <p:cNvPr id="160" name="Google Shape;160;p14"/>
          <p:cNvSpPr txBox="1"/>
          <p:nvPr/>
        </p:nvSpPr>
        <p:spPr>
          <a:xfrm>
            <a:off x="718374" y="811612"/>
            <a:ext cx="73152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Compromiso entre magnitud de los coeficientes y ajuste de la solución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	es muy grande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➝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todos los coeficientes nulos (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	es nulo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➝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hay regularización (posibilidad de sobreajuste)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 de fijarse a priori (k-fold CV)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cumple que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1793187" y="1467531"/>
            <a:ext cx="190499" cy="1523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1799572" y="2027231"/>
            <a:ext cx="190499" cy="1523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2647962" y="3073395"/>
            <a:ext cx="742949" cy="2476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613579" y="128375"/>
            <a:ext cx="7011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Parámetro de regularización</a:t>
            </a:r>
            <a:endParaRPr sz="2700"/>
          </a:p>
        </p:txBody>
      </p:sp>
      <p:sp>
        <p:nvSpPr>
          <p:cNvPr id="170" name="Google Shape;170;p15"/>
          <p:cNvSpPr txBox="1"/>
          <p:nvPr/>
        </p:nvSpPr>
        <p:spPr>
          <a:xfrm>
            <a:off x="1444625" y="4548035"/>
            <a:ext cx="65754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http://scikit-learn.org/stable/auto_examples/linear_model/plot_ridge_path.html#sphx-glr-auto-examples-linear-model-plot-ridge-path-py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2129114" y="766988"/>
            <a:ext cx="4725167" cy="36694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613568" y="128365"/>
            <a:ext cx="26035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Ridge regression</a:t>
            </a:r>
            <a:endParaRPr sz="2700"/>
          </a:p>
        </p:txBody>
      </p:sp>
      <p:sp>
        <p:nvSpPr>
          <p:cNvPr id="178" name="Google Shape;178;p16"/>
          <p:cNvSpPr txBox="1"/>
          <p:nvPr/>
        </p:nvSpPr>
        <p:spPr>
          <a:xfrm>
            <a:off x="718377" y="811600"/>
            <a:ext cx="737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forma matricial, aunque no nos importa mucho para este módulo :)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45225" y="1347745"/>
            <a:ext cx="3846900" cy="62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5129553" y="1451262"/>
            <a:ext cx="3054600" cy="419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1681150" y="2432337"/>
            <a:ext cx="5476874" cy="15716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192" name="Google Shape;192;p1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1134428" y="1449132"/>
            <a:ext cx="6875142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5340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/>
              <a:t>Regresión lineal (repaso rápido)</a:t>
            </a:r>
            <a:endParaRPr/>
          </a:p>
          <a:p>
            <a:pPr indent="-419733" lvl="0" marL="53403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/>
              <a:t>El problema de overfitting</a:t>
            </a:r>
            <a:endParaRPr/>
          </a:p>
          <a:p>
            <a:pPr indent="-419733" lvl="0" marL="53403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/>
              <a:t>Regularización: </a:t>
            </a:r>
            <a:r>
              <a:rPr i="1" lang="en-US"/>
              <a:t>R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idge </a:t>
            </a:r>
            <a:r>
              <a:rPr i="1" lang="en-US"/>
              <a:t>R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egression</a:t>
            </a:r>
            <a:endParaRPr/>
          </a:p>
          <a:p>
            <a:pPr indent="-419733" lvl="0" marL="534035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Least Absolute Shrinkage and Selection Operator (LASSO)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613568" y="128365"/>
            <a:ext cx="93980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Lasso</a:t>
            </a:r>
            <a:endParaRPr sz="2700"/>
          </a:p>
        </p:txBody>
      </p:sp>
      <p:sp>
        <p:nvSpPr>
          <p:cNvPr id="199" name="Google Shape;199;p18"/>
          <p:cNvSpPr/>
          <p:nvPr/>
        </p:nvSpPr>
        <p:spPr>
          <a:xfrm>
            <a:off x="3284200" y="2933672"/>
            <a:ext cx="3030599" cy="4176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2121124" y="1191423"/>
            <a:ext cx="4809200" cy="8128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2649024" y="1953799"/>
            <a:ext cx="2704465" cy="287020"/>
          </a:xfrm>
          <a:custGeom>
            <a:rect b="b" l="l" r="r" t="t"/>
            <a:pathLst>
              <a:path extrusionOk="0" h="287019" w="2704465">
                <a:moveTo>
                  <a:pt x="2703899" y="0"/>
                </a:moveTo>
                <a:lnTo>
                  <a:pt x="2702021" y="55817"/>
                </a:lnTo>
                <a:lnTo>
                  <a:pt x="2696900" y="101399"/>
                </a:lnTo>
                <a:lnTo>
                  <a:pt x="2689303" y="132130"/>
                </a:lnTo>
                <a:lnTo>
                  <a:pt x="2680000" y="143399"/>
                </a:lnTo>
                <a:lnTo>
                  <a:pt x="1375849" y="143399"/>
                </a:lnTo>
                <a:lnTo>
                  <a:pt x="1366546" y="154669"/>
                </a:lnTo>
                <a:lnTo>
                  <a:pt x="1358949" y="185400"/>
                </a:lnTo>
                <a:lnTo>
                  <a:pt x="1353828" y="230982"/>
                </a:lnTo>
                <a:lnTo>
                  <a:pt x="1351949" y="286799"/>
                </a:lnTo>
                <a:lnTo>
                  <a:pt x="1350071" y="230982"/>
                </a:lnTo>
                <a:lnTo>
                  <a:pt x="1344950" y="185400"/>
                </a:lnTo>
                <a:lnTo>
                  <a:pt x="1337353" y="154669"/>
                </a:lnTo>
                <a:lnTo>
                  <a:pt x="1328050" y="143399"/>
                </a:lnTo>
                <a:lnTo>
                  <a:pt x="23898" y="143399"/>
                </a:lnTo>
                <a:lnTo>
                  <a:pt x="14596" y="132130"/>
                </a:lnTo>
                <a:lnTo>
                  <a:pt x="6999" y="101399"/>
                </a:lnTo>
                <a:lnTo>
                  <a:pt x="1878" y="5581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3289050" y="2201742"/>
            <a:ext cx="122174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5821824" y="1953799"/>
            <a:ext cx="1108710" cy="287020"/>
          </a:xfrm>
          <a:custGeom>
            <a:rect b="b" l="l" r="r" t="t"/>
            <a:pathLst>
              <a:path extrusionOk="0" h="287019" w="1108709">
                <a:moveTo>
                  <a:pt x="1108499" y="0"/>
                </a:moveTo>
                <a:lnTo>
                  <a:pt x="1106621" y="55817"/>
                </a:lnTo>
                <a:lnTo>
                  <a:pt x="1101500" y="101399"/>
                </a:lnTo>
                <a:lnTo>
                  <a:pt x="1093903" y="132130"/>
                </a:lnTo>
                <a:lnTo>
                  <a:pt x="1084600" y="143399"/>
                </a:lnTo>
                <a:lnTo>
                  <a:pt x="578149" y="143399"/>
                </a:lnTo>
                <a:lnTo>
                  <a:pt x="568846" y="154669"/>
                </a:lnTo>
                <a:lnTo>
                  <a:pt x="561249" y="185400"/>
                </a:lnTo>
                <a:lnTo>
                  <a:pt x="556128" y="230982"/>
                </a:lnTo>
                <a:lnTo>
                  <a:pt x="554249" y="286799"/>
                </a:lnTo>
                <a:lnTo>
                  <a:pt x="552371" y="230982"/>
                </a:lnTo>
                <a:lnTo>
                  <a:pt x="547250" y="185400"/>
                </a:lnTo>
                <a:lnTo>
                  <a:pt x="539653" y="154669"/>
                </a:lnTo>
                <a:lnTo>
                  <a:pt x="530350" y="143399"/>
                </a:lnTo>
                <a:lnTo>
                  <a:pt x="23899" y="143399"/>
                </a:lnTo>
                <a:lnTo>
                  <a:pt x="14596" y="132130"/>
                </a:lnTo>
                <a:lnTo>
                  <a:pt x="6999" y="101399"/>
                </a:lnTo>
                <a:lnTo>
                  <a:pt x="1878" y="5581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5722275" y="2201742"/>
            <a:ext cx="113665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Regularización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613568" y="128365"/>
            <a:ext cx="236791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Lasso vs Ridge</a:t>
            </a:r>
            <a:endParaRPr sz="2700"/>
          </a:p>
        </p:txBody>
      </p:sp>
      <p:sp>
        <p:nvSpPr>
          <p:cNvPr id="211" name="Google Shape;211;p19"/>
          <p:cNvSpPr/>
          <p:nvPr/>
        </p:nvSpPr>
        <p:spPr>
          <a:xfrm>
            <a:off x="838200" y="802556"/>
            <a:ext cx="3733799" cy="266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4743450" y="802556"/>
            <a:ext cx="3733799" cy="266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3170675" y="3553497"/>
            <a:ext cx="3759200" cy="906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882B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sklearn </a:t>
            </a:r>
            <a:r>
              <a:rPr b="1" i="0" lang="en-US" sz="1600" u="none" cap="none" strike="noStrike">
                <a:solidFill>
                  <a:srgbClr val="00882B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datasets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8857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diabetes = datasets.load_diabetes()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711325" rtl="0" algn="l">
              <a:lnSpc>
                <a:spcPct val="117857"/>
              </a:lnSpc>
              <a:spcBef>
                <a:spcPts val="6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diabetes.data  y = diabetes.target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613568" y="128365"/>
            <a:ext cx="2386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Comparativa</a:t>
            </a:r>
            <a:endParaRPr sz="2700"/>
          </a:p>
        </p:txBody>
      </p:sp>
      <p:sp>
        <p:nvSpPr>
          <p:cNvPr id="220" name="Google Shape;220;p20"/>
          <p:cNvSpPr/>
          <p:nvPr/>
        </p:nvSpPr>
        <p:spPr>
          <a:xfrm>
            <a:off x="5384650" y="1519247"/>
            <a:ext cx="3030599" cy="4176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51674" y="1041356"/>
            <a:ext cx="6604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757571" y="2114886"/>
            <a:ext cx="34938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457834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Afecta a todos los coeficientes  (incluye todos o ninguno)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32766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Computacionalmente eficiente y  previene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Buen punto de partida para analizar  un problema: por defecto, usarlo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5086274" y="1041356"/>
            <a:ext cx="67691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Lasso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5192171" y="2114886"/>
            <a:ext cx="30828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Capaz de anular algunos  coeficientes (solución dispersa)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12065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Selección de características e  interpretabilidad del modelo  (también previene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1026353" y="1518350"/>
            <a:ext cx="3054456" cy="4194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714750" y="3797725"/>
            <a:ext cx="171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ElasticNet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Early Stopping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613568" y="128365"/>
            <a:ext cx="459613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Lo que puedes hacer ahora ...</a:t>
            </a:r>
            <a:endParaRPr sz="2700"/>
          </a:p>
        </p:txBody>
      </p:sp>
      <p:sp>
        <p:nvSpPr>
          <p:cNvPr id="233" name="Google Shape;233;p2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718374" y="676357"/>
            <a:ext cx="73380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7950">
            <a:spAutoFit/>
          </a:bodyPr>
          <a:lstStyle/>
          <a:p>
            <a:pPr indent="-367030" lvl="0" marL="3790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Implementar algoritmos de regresión lineal (+regularización) y Lasso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Entender el impacto del parámetro de regularización en el modelo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Entender las diferencias entre Ridge y Lasso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4813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Entender cómo afecta el parámetro de regularización en regresión  logística a la frontera de separación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64" name="Google Shape;64;p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37296" y="1449132"/>
            <a:ext cx="61696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 (repaso rápido)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 problema de overfitting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Regularización: Ridge Regression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Least Absolute Shrinkage and Selection Operator (LASSO)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613578" y="128375"/>
            <a:ext cx="2591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Referencias</a:t>
            </a:r>
            <a:endParaRPr sz="2700"/>
          </a:p>
        </p:txBody>
      </p:sp>
      <p:sp>
        <p:nvSpPr>
          <p:cNvPr id="240" name="Google Shape;240;p2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718374" y="1076407"/>
            <a:ext cx="4113529" cy="1604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An Introduction to Statistical Learning.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3.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27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1995622" y="1660566"/>
            <a:ext cx="51384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613579" y="128375"/>
            <a:ext cx="698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Regresión lineal en una variable</a:t>
            </a:r>
            <a:endParaRPr sz="2700"/>
          </a:p>
        </p:txBody>
      </p:sp>
      <p:sp>
        <p:nvSpPr>
          <p:cNvPr id="71" name="Google Shape;71;p3"/>
          <p:cNvSpPr/>
          <p:nvPr/>
        </p:nvSpPr>
        <p:spPr>
          <a:xfrm>
            <a:off x="446349" y="1048821"/>
            <a:ext cx="3876174" cy="28481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5291187" y="1244000"/>
            <a:ext cx="2600400" cy="352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633988" y="2060837"/>
            <a:ext cx="3914700" cy="723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5560813" y="3430125"/>
            <a:ext cx="1895400" cy="466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1670962" y="3880780"/>
            <a:ext cx="15576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tamaño (m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 rot="-5400000">
            <a:off x="-328118" y="2403326"/>
            <a:ext cx="1264920" cy="27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precio (€)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f5ca8b54e_0_0"/>
          <p:cNvSpPr txBox="1"/>
          <p:nvPr>
            <p:ph type="title"/>
          </p:nvPr>
        </p:nvSpPr>
        <p:spPr>
          <a:xfrm>
            <a:off x="613579" y="128375"/>
            <a:ext cx="698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Regresión lineal en una variable</a:t>
            </a:r>
            <a:endParaRPr sz="2700"/>
          </a:p>
        </p:txBody>
      </p:sp>
      <p:sp>
        <p:nvSpPr>
          <p:cNvPr id="83" name="Google Shape;83;g2bf5ca8b54e_0_0"/>
          <p:cNvSpPr/>
          <p:nvPr/>
        </p:nvSpPr>
        <p:spPr>
          <a:xfrm>
            <a:off x="5291162" y="1132550"/>
            <a:ext cx="2600400" cy="352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bf5ca8b54e_0_0"/>
          <p:cNvSpPr/>
          <p:nvPr/>
        </p:nvSpPr>
        <p:spPr>
          <a:xfrm>
            <a:off x="4633988" y="2060837"/>
            <a:ext cx="3914700" cy="723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bf5ca8b54e_0_0"/>
          <p:cNvSpPr/>
          <p:nvPr/>
        </p:nvSpPr>
        <p:spPr>
          <a:xfrm>
            <a:off x="5560813" y="3430125"/>
            <a:ext cx="1895400" cy="466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bf5ca8b54e_0_0"/>
          <p:cNvSpPr txBox="1"/>
          <p:nvPr/>
        </p:nvSpPr>
        <p:spPr>
          <a:xfrm>
            <a:off x="1052970" y="4978550"/>
            <a:ext cx="1435800" cy="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bf5ca8b54e_0_0"/>
          <p:cNvSpPr txBox="1"/>
          <p:nvPr/>
        </p:nvSpPr>
        <p:spPr>
          <a:xfrm>
            <a:off x="518050" y="1103950"/>
            <a:ext cx="38484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Función objetivo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Función de coste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Intentamos minimizar la función de coste de modo que la diferencia entre los datos reales y los predichos por la función objetivo sea lo menor posible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613578" y="128375"/>
            <a:ext cx="705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Regresión lineal en varias variables</a:t>
            </a:r>
            <a:endParaRPr sz="2700"/>
          </a:p>
        </p:txBody>
      </p:sp>
      <p:sp>
        <p:nvSpPr>
          <p:cNvPr id="93" name="Google Shape;93;p4"/>
          <p:cNvSpPr/>
          <p:nvPr/>
        </p:nvSpPr>
        <p:spPr>
          <a:xfrm>
            <a:off x="2316850" y="855481"/>
            <a:ext cx="3733799" cy="1981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1310825" y="2984856"/>
            <a:ext cx="6038700" cy="933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2186162" y="4163093"/>
            <a:ext cx="52838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¡cuidado con la interpretación de estos coeficientes!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Índice</a:t>
            </a:r>
            <a:endParaRPr sz="3600"/>
          </a:p>
        </p:txBody>
      </p:sp>
      <p:sp>
        <p:nvSpPr>
          <p:cNvPr id="106" name="Google Shape;106;p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1237296" y="1449132"/>
            <a:ext cx="61696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 (repaso rápido)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 problema de overfitting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Regularización: Ridge Regression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Least Absolute Shrinkage and Selection Operator (LASSO)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613568" y="128365"/>
            <a:ext cx="3952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El problema de overfitting</a:t>
            </a:r>
            <a:endParaRPr sz="2700"/>
          </a:p>
        </p:txBody>
      </p:sp>
      <p:sp>
        <p:nvSpPr>
          <p:cNvPr id="113" name="Google Shape;113;p9"/>
          <p:cNvSpPr/>
          <p:nvPr/>
        </p:nvSpPr>
        <p:spPr>
          <a:xfrm>
            <a:off x="904875" y="741375"/>
            <a:ext cx="7019685" cy="2804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1536400" y="3622425"/>
            <a:ext cx="6413823" cy="9497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/>
        </p:nvSpPr>
        <p:spPr>
          <a:xfrm>
            <a:off x="613568" y="128365"/>
            <a:ext cx="3952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El problema de </a:t>
            </a:r>
            <a:r>
              <a:rPr b="0" i="1" lang="en-US" sz="27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627850" y="810596"/>
            <a:ext cx="547497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También aplica en clasiﬁcación: regresión logística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848343" y="1485900"/>
            <a:ext cx="7415630" cy="24405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613568" y="128365"/>
            <a:ext cx="3952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El problema de </a:t>
            </a: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over</a:t>
            </a:r>
            <a:r>
              <a:rPr i="1" lang="en-US" sz="2700"/>
              <a:t>fi</a:t>
            </a:r>
            <a:r>
              <a:rPr i="1" lang="en-US" sz="2700">
                <a:latin typeface="Arial"/>
                <a:ea typeface="Arial"/>
                <a:cs typeface="Arial"/>
                <a:sym typeface="Arial"/>
              </a:rPr>
              <a:t>tting</a:t>
            </a:r>
            <a:endParaRPr i="1"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n-U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627850" y="810596"/>
            <a:ext cx="7590300" cy="2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¿Cómo abordar el sobreajuste? Dos estrategias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Regularización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penalizar coeficientes grandes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Selección de características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reducir la dimensionalidad del problema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37465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ambos casos, se busca reducir la complejidad del modelo. Pero nada es gratis: será a costa de aumentar el sesgo.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2019-10-18T14:08:30Z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