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hrtP2BDUX3veRYo+RoOh2uzEE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6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6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6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6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6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keepcod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hyperlink" Target="https://es.coursera.org/learn/ml-regression" TargetMode="External"/><Relationship Id="rId5" Type="http://schemas.openxmlformats.org/officeDocument/2006/relationships/hyperlink" Target="http://www.keepcodin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4.jpg"/><Relationship Id="rId5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7.jpg"/><Relationship Id="rId5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www.keepcoding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3.jpg"/><Relationship Id="rId5" Type="http://schemas.openxmlformats.org/officeDocument/2006/relationships/hyperlink" Target="http://www.keepcoding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0.jpg"/><Relationship Id="rId5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1.jpg"/><Relationship Id="rId5" Type="http://schemas.openxmlformats.org/officeDocument/2006/relationships/hyperlink" Target="http://www.keepcoding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2.jpg"/><Relationship Id="rId5" Type="http://schemas.openxmlformats.org/officeDocument/2006/relationships/hyperlink" Target="http://www.keepcoding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1.jpg"/><Relationship Id="rId5" Type="http://schemas.openxmlformats.org/officeDocument/2006/relationships/hyperlink" Target="http://www.keepcoding.io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21.jpg"/><Relationship Id="rId5" Type="http://schemas.openxmlformats.org/officeDocument/2006/relationships/hyperlink" Target="http://www.keepcoding.i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9.jpg"/><Relationship Id="rId5" Type="http://schemas.openxmlformats.org/officeDocument/2006/relationships/hyperlink" Target="http://www.keepcoding.i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2.jpg"/><Relationship Id="rId5" Type="http://schemas.openxmlformats.org/officeDocument/2006/relationships/hyperlink" Target="http://www.keepcoding.io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3.jpg"/><Relationship Id="rId5" Type="http://schemas.openxmlformats.org/officeDocument/2006/relationships/hyperlink" Target="http://www.keepcoding.io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8.jpg"/><Relationship Id="rId5" Type="http://schemas.openxmlformats.org/officeDocument/2006/relationships/hyperlink" Target="http://www.keepcoding.io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www.keepcoding.io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s.coursera.org/learn/ml-regression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eepcoding.io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keepcoding.io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keepcoding.io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keepcoding.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keepcoding.io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ikit-learn.org/stable/modules/feature_selection.html" TargetMode="External"/><Relationship Id="rId4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101</a:t>
            </a:r>
            <a:endParaRPr/>
          </a:p>
          <a:p>
            <a:pPr indent="0" lvl="0" marL="1477645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Selección de características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34" name="Google Shape;134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1237296" y="1449132"/>
            <a:ext cx="24485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1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718374" y="811612"/>
            <a:ext cx="73851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7912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utiliza un algoritmo de ML como caja negra para evaluar las  prestaciones de distintos conjuntos de características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Necesitan: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algoritmo de 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criterio de relevancia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procedimiento de búsqueda de todos los posible subconjuntos de características (normalmente métodos heurísticos)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Procedimientos de búsqueda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Fuerza bruta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Aleatorios: algoritmos genéticos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Estrategias greedy: selección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hacia delante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hacia atrás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613568" y="128365"/>
            <a:ext cx="273240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Métodos </a:t>
            </a:r>
            <a:r>
              <a:rPr i="1" lang="en-US" sz="2700"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613579" y="128375"/>
            <a:ext cx="3039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48" name="Google Shape;148;p12"/>
          <p:cNvSpPr/>
          <p:nvPr/>
        </p:nvSpPr>
        <p:spPr>
          <a:xfrm>
            <a:off x="1295400" y="650156"/>
            <a:ext cx="6467474" cy="37528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613579" y="128375"/>
            <a:ext cx="299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56" name="Google Shape;156;p13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152400" y="802556"/>
            <a:ext cx="6857999" cy="34861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613581" y="128375"/>
            <a:ext cx="347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64" name="Google Shape;164;p14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152400" y="802556"/>
            <a:ext cx="6857999" cy="35147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613580" y="128375"/>
            <a:ext cx="343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72" name="Google Shape;172;p15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52400" y="802556"/>
            <a:ext cx="6784640" cy="3524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613579" y="128375"/>
            <a:ext cx="3145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80" name="Google Shape;180;p16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52400" y="802556"/>
            <a:ext cx="6821116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613578" y="128375"/>
            <a:ext cx="2709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88" name="Google Shape;188;p17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52400" y="802556"/>
            <a:ext cx="6730651" cy="3524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613579" y="128375"/>
            <a:ext cx="295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196" name="Google Shape;196;p18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152400" y="802556"/>
            <a:ext cx="6857999" cy="3505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613579" y="128375"/>
            <a:ext cx="299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04" name="Google Shape;204;p19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152400" y="802556"/>
            <a:ext cx="6857987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64" name="Google Shape;64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37296" y="1449132"/>
            <a:ext cx="24485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613578" y="128375"/>
            <a:ext cx="2846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12" name="Google Shape;212;p20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152400" y="802556"/>
            <a:ext cx="6857999" cy="34766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613580" y="128375"/>
            <a:ext cx="3245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20" name="Google Shape;220;p21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152400" y="802556"/>
            <a:ext cx="6784640" cy="3524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613580" y="128375"/>
            <a:ext cx="3426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28" name="Google Shape;228;p22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152400" y="802556"/>
            <a:ext cx="6802829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613579" y="128375"/>
            <a:ext cx="3183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36" name="Google Shape;236;p23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152400" y="802556"/>
            <a:ext cx="6802829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613579" y="128375"/>
            <a:ext cx="299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Fuerza bruta</a:t>
            </a:r>
            <a:endParaRPr sz="2700"/>
          </a:p>
        </p:txBody>
      </p:sp>
      <p:sp>
        <p:nvSpPr>
          <p:cNvPr id="244" name="Google Shape;244;p24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152400" y="802556"/>
            <a:ext cx="6748550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52" name="Google Shape;252;p25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52400" y="802556"/>
            <a:ext cx="6642554" cy="3524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60" name="Google Shape;260;p26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152400" y="802556"/>
            <a:ext cx="6821116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68" name="Google Shape;268;p27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152400" y="802556"/>
            <a:ext cx="6857999" cy="3047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76" name="Google Shape;276;p28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152400" y="802556"/>
            <a:ext cx="6857999" cy="3505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613568" y="128365"/>
            <a:ext cx="3652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Selección hacia delante</a:t>
            </a:r>
            <a:endParaRPr sz="2700"/>
          </a:p>
        </p:txBody>
      </p:sp>
      <p:sp>
        <p:nvSpPr>
          <p:cNvPr id="284" name="Google Shape;284;p29"/>
          <p:cNvSpPr txBox="1"/>
          <p:nvPr/>
        </p:nvSpPr>
        <p:spPr>
          <a:xfrm>
            <a:off x="3216100" y="4540173"/>
            <a:ext cx="2921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152400" y="802556"/>
            <a:ext cx="6473100" cy="35242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613576" y="128375"/>
            <a:ext cx="6644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Motivación</a:t>
            </a:r>
            <a:endParaRPr sz="2700"/>
          </a:p>
        </p:txBody>
      </p:sp>
      <p:sp>
        <p:nvSpPr>
          <p:cNvPr id="71" name="Google Shape;71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665801" y="811612"/>
            <a:ext cx="5922645" cy="2547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Interpretabilidad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Eliminar variables irrelevantes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mejor los datos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coste computacional del entrenamiento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busca solución dispersa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Evitar sobreajuste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la dimensionalidad del conjunto de entrada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/>
        </p:nvSpPr>
        <p:spPr>
          <a:xfrm>
            <a:off x="654874" y="811612"/>
            <a:ext cx="70986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29" lvl="0" marL="442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997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Fuerza bruta: O(2</a:t>
            </a:r>
            <a:r>
              <a:rPr b="0" baseline="3000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 -&gt;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D = 20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⇒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135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≈ 1e6 posibilidades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99794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 selección hacia delante: O(D</a:t>
            </a:r>
            <a:r>
              <a:rPr b="0" baseline="3000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29" lvl="0" marL="442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OK: algoritmo de ML como caja negra, solución universal y sencilla.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0" marL="442594" marR="36195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KO: para cada subconjunto se tiene que crear un nuevo modelo 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y realizar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entrenamiento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validación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de forma correcta.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997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k-fold CV (hay que hacerlo bien!!)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RFE, que veremos más adelante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>
            <p:ph type="title"/>
          </p:nvPr>
        </p:nvSpPr>
        <p:spPr>
          <a:xfrm>
            <a:off x="613568" y="128365"/>
            <a:ext cx="273240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Métodos </a:t>
            </a:r>
            <a:r>
              <a:rPr i="1" lang="en-US" sz="2700"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303" name="Google Shape;303;p3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1237296" y="1449132"/>
            <a:ext cx="264033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1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665801" y="811612"/>
            <a:ext cx="71646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19733" lvl="0" marL="4318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Incorporan la selección de características como parte del proceso de  entrenamiento: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89000" marR="8420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Algoritmos que permiten seleccionar  características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8420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217803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pueden utilizar junto con técnicas hacia delante/atrás (métodos  anidados): eficientes.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217803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217803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Medidas de importancia o relevancia en árboles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 txBox="1"/>
          <p:nvPr>
            <p:ph type="title"/>
          </p:nvPr>
        </p:nvSpPr>
        <p:spPr>
          <a:xfrm>
            <a:off x="613568" y="128365"/>
            <a:ext cx="313372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Métodos </a:t>
            </a:r>
            <a:r>
              <a:rPr i="1" lang="en-US" sz="2700"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613568" y="128365"/>
            <a:ext cx="45961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Lo que puedes hacer ahora ...</a:t>
            </a:r>
            <a:endParaRPr sz="2700"/>
          </a:p>
        </p:txBody>
      </p:sp>
      <p:sp>
        <p:nvSpPr>
          <p:cNvPr id="317" name="Google Shape;317;p3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718374" y="676357"/>
            <a:ext cx="75216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de filtrado: filtrar (eliminar) las características poco relevantes en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función de distintos criterios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018538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wrapper: utilizar estrategias greedy para selección de  características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018539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35560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embedded: utilizar las particularidades de un algoritmo para  seleccionar las características relevantes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613578" y="128375"/>
            <a:ext cx="2553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Referencias</a:t>
            </a:r>
            <a:endParaRPr sz="2700"/>
          </a:p>
        </p:txBody>
      </p:sp>
      <p:sp>
        <p:nvSpPr>
          <p:cNvPr id="324" name="Google Shape;324;p3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718374" y="1116412"/>
            <a:ext cx="56045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 Introduction to Statistical Learning. Capítulos 3, 6.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613568" y="128365"/>
            <a:ext cx="55626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Motivación selección características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28712"/>
            <a:ext cx="39052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356980"/>
            <a:ext cx="4482100" cy="26578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5879222" y="1128712"/>
            <a:ext cx="1257300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665801" y="811612"/>
            <a:ext cx="24486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613577" y="128375"/>
            <a:ext cx="211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Taxonomía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97" name="Google Shape;97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1237296" y="1449132"/>
            <a:ext cx="256984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718374" y="811612"/>
            <a:ext cx="74568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evalúa la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relevancia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cada característica de forma individual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9017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Las variables se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ordenan de acuerdo a algún índice de relevancia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 de tal forma que las variables con valor más bajo pueden ser eliminadas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 el conjunto de variables seleccionadas entrenamos el modelo  de ML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scikit-learn se denomina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Univariate feature selection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613568" y="128365"/>
            <a:ext cx="30086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Métodos de ﬁltrado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718374" y="811612"/>
            <a:ext cx="5664200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Sencillos y rápidos de aplicar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Desventajas: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tienen en cuenta interacciones entre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>
            <p:ph type="title"/>
          </p:nvPr>
        </p:nvSpPr>
        <p:spPr>
          <a:xfrm>
            <a:off x="613579" y="128375"/>
            <a:ext cx="6213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Ventajas e inconvenientes</a:t>
            </a:r>
            <a:endParaRPr sz="2700"/>
          </a:p>
        </p:txBody>
      </p:sp>
      <p:sp>
        <p:nvSpPr>
          <p:cNvPr id="112" name="Google Shape;112;p8"/>
          <p:cNvSpPr/>
          <p:nvPr/>
        </p:nvSpPr>
        <p:spPr>
          <a:xfrm>
            <a:off x="1099150" y="2701549"/>
            <a:ext cx="7026772" cy="1147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094387" y="2625084"/>
            <a:ext cx="7108190" cy="1237615"/>
          </a:xfrm>
          <a:custGeom>
            <a:rect b="b" l="l" r="r" t="t"/>
            <a:pathLst>
              <a:path extrusionOk="0" h="1237614" w="7108190">
                <a:moveTo>
                  <a:pt x="0" y="0"/>
                </a:moveTo>
                <a:lnTo>
                  <a:pt x="7107999" y="0"/>
                </a:lnTo>
                <a:lnTo>
                  <a:pt x="7107999" y="1237424"/>
                </a:lnTo>
                <a:lnTo>
                  <a:pt x="0" y="123742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365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2019-10-18T14:04:03Z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