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TjuJna97f3LHId8A6l5DGMPuC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C7C0DF-365A-4265-972E-0A9742818817}">
  <a:tblStyle styleId="{FFC7C0DF-365A-4265-972E-0A974281881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9" name="Google Shape;439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0" name="Google Shape;460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hyperlink" Target="http://www.keepcoding.io/" TargetMode="Externa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15.png"/><Relationship Id="rId22" Type="http://schemas.openxmlformats.org/officeDocument/2006/relationships/image" Target="../media/image54.png"/><Relationship Id="rId10" Type="http://schemas.openxmlformats.org/officeDocument/2006/relationships/image" Target="../media/image8.png"/><Relationship Id="rId21" Type="http://schemas.openxmlformats.org/officeDocument/2006/relationships/image" Target="../media/image31.png"/><Relationship Id="rId13" Type="http://schemas.openxmlformats.org/officeDocument/2006/relationships/image" Target="../media/image1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15" Type="http://schemas.openxmlformats.org/officeDocument/2006/relationships/image" Target="../media/image22.png"/><Relationship Id="rId14" Type="http://schemas.openxmlformats.org/officeDocument/2006/relationships/image" Target="../media/image16.png"/><Relationship Id="rId17" Type="http://schemas.openxmlformats.org/officeDocument/2006/relationships/image" Target="../media/image37.png"/><Relationship Id="rId16" Type="http://schemas.openxmlformats.org/officeDocument/2006/relationships/image" Target="../media/image68.png"/><Relationship Id="rId5" Type="http://schemas.openxmlformats.org/officeDocument/2006/relationships/image" Target="../media/image4.png"/><Relationship Id="rId19" Type="http://schemas.openxmlformats.org/officeDocument/2006/relationships/image" Target="../media/image29.png"/><Relationship Id="rId6" Type="http://schemas.openxmlformats.org/officeDocument/2006/relationships/image" Target="../media/image6.png"/><Relationship Id="rId18" Type="http://schemas.openxmlformats.org/officeDocument/2006/relationships/image" Target="../media/image28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11.png"/><Relationship Id="rId22" Type="http://schemas.openxmlformats.org/officeDocument/2006/relationships/image" Target="../media/image65.png"/><Relationship Id="rId10" Type="http://schemas.openxmlformats.org/officeDocument/2006/relationships/image" Target="../media/image15.png"/><Relationship Id="rId21" Type="http://schemas.openxmlformats.org/officeDocument/2006/relationships/image" Target="../media/image54.png"/><Relationship Id="rId13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5" Type="http://schemas.openxmlformats.org/officeDocument/2006/relationships/image" Target="../media/image68.png"/><Relationship Id="rId14" Type="http://schemas.openxmlformats.org/officeDocument/2006/relationships/image" Target="../media/image22.png"/><Relationship Id="rId17" Type="http://schemas.openxmlformats.org/officeDocument/2006/relationships/image" Target="../media/image28.png"/><Relationship Id="rId16" Type="http://schemas.openxmlformats.org/officeDocument/2006/relationships/image" Target="../media/image37.png"/><Relationship Id="rId5" Type="http://schemas.openxmlformats.org/officeDocument/2006/relationships/image" Target="../media/image6.png"/><Relationship Id="rId19" Type="http://schemas.openxmlformats.org/officeDocument/2006/relationships/image" Target="../media/image23.png"/><Relationship Id="rId6" Type="http://schemas.openxmlformats.org/officeDocument/2006/relationships/image" Target="../media/image20.png"/><Relationship Id="rId18" Type="http://schemas.openxmlformats.org/officeDocument/2006/relationships/image" Target="../media/image2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11.png"/><Relationship Id="rId22" Type="http://schemas.openxmlformats.org/officeDocument/2006/relationships/image" Target="../media/image102.png"/><Relationship Id="rId10" Type="http://schemas.openxmlformats.org/officeDocument/2006/relationships/image" Target="../media/image15.png"/><Relationship Id="rId21" Type="http://schemas.openxmlformats.org/officeDocument/2006/relationships/image" Target="../media/image54.png"/><Relationship Id="rId13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5" Type="http://schemas.openxmlformats.org/officeDocument/2006/relationships/image" Target="../media/image68.png"/><Relationship Id="rId14" Type="http://schemas.openxmlformats.org/officeDocument/2006/relationships/image" Target="../media/image22.png"/><Relationship Id="rId17" Type="http://schemas.openxmlformats.org/officeDocument/2006/relationships/image" Target="../media/image28.png"/><Relationship Id="rId16" Type="http://schemas.openxmlformats.org/officeDocument/2006/relationships/image" Target="../media/image37.png"/><Relationship Id="rId5" Type="http://schemas.openxmlformats.org/officeDocument/2006/relationships/image" Target="../media/image6.png"/><Relationship Id="rId19" Type="http://schemas.openxmlformats.org/officeDocument/2006/relationships/image" Target="../media/image23.png"/><Relationship Id="rId6" Type="http://schemas.openxmlformats.org/officeDocument/2006/relationships/image" Target="../media/image20.png"/><Relationship Id="rId18" Type="http://schemas.openxmlformats.org/officeDocument/2006/relationships/image" Target="../media/image2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png"/><Relationship Id="rId11" Type="http://schemas.openxmlformats.org/officeDocument/2006/relationships/image" Target="../media/image15.png"/><Relationship Id="rId22" Type="http://schemas.openxmlformats.org/officeDocument/2006/relationships/image" Target="../media/image54.png"/><Relationship Id="rId10" Type="http://schemas.openxmlformats.org/officeDocument/2006/relationships/image" Target="../media/image8.png"/><Relationship Id="rId21" Type="http://schemas.openxmlformats.org/officeDocument/2006/relationships/image" Target="../media/image31.png"/><Relationship Id="rId13" Type="http://schemas.openxmlformats.org/officeDocument/2006/relationships/image" Target="../media/image18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15" Type="http://schemas.openxmlformats.org/officeDocument/2006/relationships/image" Target="../media/image22.png"/><Relationship Id="rId14" Type="http://schemas.openxmlformats.org/officeDocument/2006/relationships/image" Target="../media/image16.png"/><Relationship Id="rId17" Type="http://schemas.openxmlformats.org/officeDocument/2006/relationships/image" Target="../media/image37.png"/><Relationship Id="rId16" Type="http://schemas.openxmlformats.org/officeDocument/2006/relationships/image" Target="../media/image68.png"/><Relationship Id="rId5" Type="http://schemas.openxmlformats.org/officeDocument/2006/relationships/image" Target="../media/image4.png"/><Relationship Id="rId19" Type="http://schemas.openxmlformats.org/officeDocument/2006/relationships/image" Target="../media/image29.png"/><Relationship Id="rId6" Type="http://schemas.openxmlformats.org/officeDocument/2006/relationships/image" Target="../media/image6.png"/><Relationship Id="rId18" Type="http://schemas.openxmlformats.org/officeDocument/2006/relationships/image" Target="../media/image28.png"/><Relationship Id="rId7" Type="http://schemas.openxmlformats.org/officeDocument/2006/relationships/image" Target="../media/image20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keepcoding.io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hyperlink" Target="http://www.keepcoding.i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keepcoding.io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10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keepcoding.io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Relationship Id="rId4" Type="http://schemas.openxmlformats.org/officeDocument/2006/relationships/hyperlink" Target="http://www.keepcoding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png"/><Relationship Id="rId4" Type="http://schemas.openxmlformats.org/officeDocument/2006/relationships/hyperlink" Target="http://www.keepcoding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www.keepcoding.io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://www.keepcoding.io/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s://es.wikipedia.org/wiki/Algoritmo_ID3" TargetMode="External"/><Relationship Id="rId5" Type="http://schemas.openxmlformats.org/officeDocument/2006/relationships/hyperlink" Target="https://es.wikipedia.org/wiki/C4.5" TargetMode="External"/><Relationship Id="rId6" Type="http://schemas.openxmlformats.org/officeDocument/2006/relationships/hyperlink" Target="https://medium.com/machine-learning-researcher/decision-tree-algorithm-in-machine-learning-248fb7de819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hyperlink" Target="http://www.keepcoding.io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keepcoding.io/" TargetMode="External"/><Relationship Id="rId4" Type="http://schemas.openxmlformats.org/officeDocument/2006/relationships/hyperlink" Target="https://scikit-learn.org/stable/modules/tree.html#tips-on-practical-us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keepcoding.io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935831" y="2171700"/>
            <a:ext cx="328930" cy="328930"/>
          </a:xfrm>
          <a:custGeom>
            <a:rect b="b" l="l" r="r" t="t"/>
            <a:pathLst>
              <a:path extrusionOk="0" h="328930" w="328930">
                <a:moveTo>
                  <a:pt x="0" y="0"/>
                </a:moveTo>
                <a:lnTo>
                  <a:pt x="328499" y="0"/>
                </a:lnTo>
                <a:lnTo>
                  <a:pt x="328499" y="328499"/>
                </a:lnTo>
                <a:lnTo>
                  <a:pt x="0" y="3284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>
            <p:ph idx="1" type="body"/>
          </p:nvPr>
        </p:nvSpPr>
        <p:spPr>
          <a:xfrm>
            <a:off x="554630" y="1565041"/>
            <a:ext cx="8034739" cy="11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0" lvl="0" marL="147764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Machine Learning 101</a:t>
            </a:r>
            <a:endParaRPr/>
          </a:p>
          <a:p>
            <a:pPr indent="0" lvl="0" marL="1479550" rtl="0" algn="ctr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ts val="1400"/>
              <a:buNone/>
            </a:pPr>
            <a:r>
              <a:rPr lang="es-ES" sz="1800"/>
              <a:t>Árboles de decisión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718374" y="811584"/>
            <a:ext cx="7663626" cy="1449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variable particionamos el árbol?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hipótesis: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Var1 ==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Var2 &gt;=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169760" y="4540776"/>
            <a:ext cx="4230636" cy="1195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0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10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10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4" name="Google Shape;244;p11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11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11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1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1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1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1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1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1"/>
          <p:cNvSpPr/>
          <p:nvPr/>
        </p:nvSpPr>
        <p:spPr>
          <a:xfrm>
            <a:off x="2820024" y="718499"/>
            <a:ext cx="994410" cy="454025"/>
          </a:xfrm>
          <a:custGeom>
            <a:rect b="b" l="l" r="r" t="t"/>
            <a:pathLst>
              <a:path extrusionOk="0" h="454025" w="994410">
                <a:moveTo>
                  <a:pt x="0" y="75651"/>
                </a:moveTo>
                <a:lnTo>
                  <a:pt x="5945" y="46204"/>
                </a:lnTo>
                <a:lnTo>
                  <a:pt x="22157" y="22157"/>
                </a:lnTo>
                <a:lnTo>
                  <a:pt x="46204" y="5945"/>
                </a:lnTo>
                <a:lnTo>
                  <a:pt x="75651" y="0"/>
                </a:lnTo>
                <a:lnTo>
                  <a:pt x="918548" y="0"/>
                </a:lnTo>
                <a:lnTo>
                  <a:pt x="960519" y="12710"/>
                </a:lnTo>
                <a:lnTo>
                  <a:pt x="988441" y="46700"/>
                </a:lnTo>
                <a:lnTo>
                  <a:pt x="994199" y="75651"/>
                </a:lnTo>
                <a:lnTo>
                  <a:pt x="994199" y="378248"/>
                </a:lnTo>
                <a:lnTo>
                  <a:pt x="988254" y="407695"/>
                </a:lnTo>
                <a:lnTo>
                  <a:pt x="972042" y="431742"/>
                </a:lnTo>
                <a:lnTo>
                  <a:pt x="947995" y="447954"/>
                </a:lnTo>
                <a:lnTo>
                  <a:pt x="918548" y="453899"/>
                </a:lnTo>
                <a:lnTo>
                  <a:pt x="75651" y="453899"/>
                </a:lnTo>
                <a:lnTo>
                  <a:pt x="46204" y="447954"/>
                </a:lnTo>
                <a:lnTo>
                  <a:pt x="22157" y="431742"/>
                </a:lnTo>
                <a:lnTo>
                  <a:pt x="5945" y="407695"/>
                </a:lnTo>
                <a:lnTo>
                  <a:pt x="0" y="378248"/>
                </a:lnTo>
                <a:lnTo>
                  <a:pt x="0" y="7565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1"/>
          <p:cNvSpPr txBox="1"/>
          <p:nvPr/>
        </p:nvSpPr>
        <p:spPr>
          <a:xfrm>
            <a:off x="3123344" y="820863"/>
            <a:ext cx="3879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Var1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1"/>
          <p:cNvSpPr txBox="1"/>
          <p:nvPr/>
        </p:nvSpPr>
        <p:spPr>
          <a:xfrm>
            <a:off x="2117899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1"/>
          <p:cNvSpPr/>
          <p:nvPr/>
        </p:nvSpPr>
        <p:spPr>
          <a:xfrm>
            <a:off x="2222599" y="2126562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1"/>
          <p:cNvSpPr txBox="1"/>
          <p:nvPr/>
        </p:nvSpPr>
        <p:spPr>
          <a:xfrm>
            <a:off x="2392035" y="2228925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2503202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316822" y="0"/>
                </a:moveTo>
                <a:lnTo>
                  <a:pt x="0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44052"/>
                </a:moveTo>
                <a:lnTo>
                  <a:pt x="13241" y="0"/>
                </a:lnTo>
                <a:lnTo>
                  <a:pt x="38459" y="18817"/>
                </a:lnTo>
                <a:lnTo>
                  <a:pt x="0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1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13241" y="0"/>
                </a:moveTo>
                <a:lnTo>
                  <a:pt x="0" y="44052"/>
                </a:lnTo>
                <a:lnTo>
                  <a:pt x="38459" y="18817"/>
                </a:lnTo>
                <a:lnTo>
                  <a:pt x="13241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1"/>
          <p:cNvSpPr/>
          <p:nvPr/>
        </p:nvSpPr>
        <p:spPr>
          <a:xfrm>
            <a:off x="2468900" y="1869462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1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1"/>
          <p:cNvSpPr txBox="1"/>
          <p:nvPr/>
        </p:nvSpPr>
        <p:spPr>
          <a:xfrm>
            <a:off x="3814224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1"/>
          <p:cNvSpPr/>
          <p:nvPr/>
        </p:nvSpPr>
        <p:spPr>
          <a:xfrm>
            <a:off x="3918925" y="2126550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1"/>
          <p:cNvSpPr txBox="1"/>
          <p:nvPr/>
        </p:nvSpPr>
        <p:spPr>
          <a:xfrm>
            <a:off x="4088360" y="2228912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3814224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0" y="0"/>
                </a:moveTo>
                <a:lnTo>
                  <a:pt x="316822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38459" y="44052"/>
                </a:moveTo>
                <a:lnTo>
                  <a:pt x="0" y="18817"/>
                </a:lnTo>
                <a:lnTo>
                  <a:pt x="25218" y="0"/>
                </a:lnTo>
                <a:lnTo>
                  <a:pt x="38459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18817"/>
                </a:moveTo>
                <a:lnTo>
                  <a:pt x="38459" y="44052"/>
                </a:lnTo>
                <a:lnTo>
                  <a:pt x="25218" y="0"/>
                </a:lnTo>
                <a:lnTo>
                  <a:pt x="0" y="18817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4165224" y="1869600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2445450" y="944500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4065449" y="944500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6631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45787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176751" y="2699817"/>
            <a:ext cx="287210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88745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(4/6)  + (2/6)  ] = 0.444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max{4/6,2/6 } = 2/6 = 1/3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/>
          <p:nvPr/>
        </p:nvSpPr>
        <p:spPr>
          <a:xfrm>
            <a:off x="1622875" y="3562300"/>
            <a:ext cx="4012500" cy="828675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1727650" y="3666313"/>
            <a:ext cx="369062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6/10 · 0.44 + 4/10 · 0.375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0.41667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6/10 · 1/3 + 4/10 · 1/4 = 3/10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/>
          <p:nvPr/>
        </p:nvSpPr>
        <p:spPr>
          <a:xfrm>
            <a:off x="3276600" y="2695292"/>
            <a:ext cx="2934970" cy="668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68120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2              2	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[ (1/4) + (3/4) ] = 0.375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1 - max{1/4,3/4 } = 1/4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/>
          <p:nvPr>
            <p:ph type="title"/>
          </p:nvPr>
        </p:nvSpPr>
        <p:spPr>
          <a:xfrm>
            <a:off x="613568" y="128365"/>
            <a:ext cx="36620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3" name="Google Shape;313;p12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12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5" name="Google Shape;315;p12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2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2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2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2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2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2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2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2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2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2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2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12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2820024" y="718499"/>
            <a:ext cx="994410" cy="454025"/>
          </a:xfrm>
          <a:custGeom>
            <a:rect b="b" l="l" r="r" t="t"/>
            <a:pathLst>
              <a:path extrusionOk="0" h="454025" w="994410">
                <a:moveTo>
                  <a:pt x="0" y="75651"/>
                </a:moveTo>
                <a:lnTo>
                  <a:pt x="5945" y="46204"/>
                </a:lnTo>
                <a:lnTo>
                  <a:pt x="22157" y="22157"/>
                </a:lnTo>
                <a:lnTo>
                  <a:pt x="46204" y="5945"/>
                </a:lnTo>
                <a:lnTo>
                  <a:pt x="75651" y="0"/>
                </a:lnTo>
                <a:lnTo>
                  <a:pt x="918548" y="0"/>
                </a:lnTo>
                <a:lnTo>
                  <a:pt x="960519" y="12710"/>
                </a:lnTo>
                <a:lnTo>
                  <a:pt x="988441" y="46700"/>
                </a:lnTo>
                <a:lnTo>
                  <a:pt x="994199" y="75651"/>
                </a:lnTo>
                <a:lnTo>
                  <a:pt x="994199" y="378248"/>
                </a:lnTo>
                <a:lnTo>
                  <a:pt x="988254" y="407695"/>
                </a:lnTo>
                <a:lnTo>
                  <a:pt x="972042" y="431742"/>
                </a:lnTo>
                <a:lnTo>
                  <a:pt x="947995" y="447954"/>
                </a:lnTo>
                <a:lnTo>
                  <a:pt x="918548" y="453899"/>
                </a:lnTo>
                <a:lnTo>
                  <a:pt x="75651" y="453899"/>
                </a:lnTo>
                <a:lnTo>
                  <a:pt x="46204" y="447954"/>
                </a:lnTo>
                <a:lnTo>
                  <a:pt x="22157" y="431742"/>
                </a:lnTo>
                <a:lnTo>
                  <a:pt x="5945" y="407695"/>
                </a:lnTo>
                <a:lnTo>
                  <a:pt x="0" y="378248"/>
                </a:lnTo>
                <a:lnTo>
                  <a:pt x="0" y="7565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 txBox="1"/>
          <p:nvPr/>
        </p:nvSpPr>
        <p:spPr>
          <a:xfrm>
            <a:off x="3123344" y="820863"/>
            <a:ext cx="38798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Var2</a:t>
            </a:r>
            <a:endParaRPr b="0" i="0" sz="1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 txBox="1"/>
          <p:nvPr/>
        </p:nvSpPr>
        <p:spPr>
          <a:xfrm>
            <a:off x="2117899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2222599" y="2126562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2392035" y="2228925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2503202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316822" y="0"/>
                </a:moveTo>
                <a:lnTo>
                  <a:pt x="0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44052"/>
                </a:moveTo>
                <a:lnTo>
                  <a:pt x="13241" y="0"/>
                </a:lnTo>
                <a:lnTo>
                  <a:pt x="38459" y="18817"/>
                </a:lnTo>
                <a:lnTo>
                  <a:pt x="0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2477352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13241" y="0"/>
                </a:moveTo>
                <a:lnTo>
                  <a:pt x="0" y="44052"/>
                </a:lnTo>
                <a:lnTo>
                  <a:pt x="38459" y="18817"/>
                </a:lnTo>
                <a:lnTo>
                  <a:pt x="13241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2468900" y="1869462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2453167" y="2069412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2"/>
          <p:cNvSpPr txBox="1"/>
          <p:nvPr/>
        </p:nvSpPr>
        <p:spPr>
          <a:xfrm>
            <a:off x="3814224" y="1415700"/>
            <a:ext cx="702310" cy="454025"/>
          </a:xfrm>
          <a:prstGeom prst="rect">
            <a:avLst/>
          </a:pr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300">
            <a:spAutoFit/>
          </a:bodyPr>
          <a:lstStyle/>
          <a:p>
            <a:pPr indent="-20320" lvl="0" marL="227329" marR="200025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 </a:t>
            </a:r>
            <a:r>
              <a:rPr b="0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3918925" y="2126550"/>
            <a:ext cx="492759" cy="454025"/>
          </a:xfrm>
          <a:custGeom>
            <a:rect b="b" l="l" r="r" t="t"/>
            <a:pathLst>
              <a:path extrusionOk="0" h="454025" w="492760">
                <a:moveTo>
                  <a:pt x="0" y="226949"/>
                </a:moveTo>
                <a:lnTo>
                  <a:pt x="5003" y="181211"/>
                </a:lnTo>
                <a:lnTo>
                  <a:pt x="19355" y="138610"/>
                </a:lnTo>
                <a:lnTo>
                  <a:pt x="42064" y="100060"/>
                </a:lnTo>
                <a:lnTo>
                  <a:pt x="72139" y="66472"/>
                </a:lnTo>
                <a:lnTo>
                  <a:pt x="108591" y="38759"/>
                </a:lnTo>
                <a:lnTo>
                  <a:pt x="150428" y="17834"/>
                </a:lnTo>
                <a:lnTo>
                  <a:pt x="196661" y="4610"/>
                </a:lnTo>
                <a:lnTo>
                  <a:pt x="246299" y="0"/>
                </a:lnTo>
                <a:lnTo>
                  <a:pt x="295938" y="4610"/>
                </a:lnTo>
                <a:lnTo>
                  <a:pt x="342171" y="17834"/>
                </a:lnTo>
                <a:lnTo>
                  <a:pt x="384008" y="38759"/>
                </a:lnTo>
                <a:lnTo>
                  <a:pt x="420460" y="66472"/>
                </a:lnTo>
                <a:lnTo>
                  <a:pt x="450535" y="100060"/>
                </a:lnTo>
                <a:lnTo>
                  <a:pt x="473244" y="138610"/>
                </a:lnTo>
                <a:lnTo>
                  <a:pt x="487596" y="181211"/>
                </a:lnTo>
                <a:lnTo>
                  <a:pt x="492599" y="226949"/>
                </a:lnTo>
                <a:lnTo>
                  <a:pt x="487596" y="272688"/>
                </a:lnTo>
                <a:lnTo>
                  <a:pt x="473244" y="315289"/>
                </a:lnTo>
                <a:lnTo>
                  <a:pt x="450535" y="353839"/>
                </a:lnTo>
                <a:lnTo>
                  <a:pt x="420460" y="387427"/>
                </a:lnTo>
                <a:lnTo>
                  <a:pt x="384008" y="415140"/>
                </a:lnTo>
                <a:lnTo>
                  <a:pt x="342171" y="436065"/>
                </a:lnTo>
                <a:lnTo>
                  <a:pt x="295938" y="449289"/>
                </a:lnTo>
                <a:lnTo>
                  <a:pt x="246299" y="453899"/>
                </a:lnTo>
                <a:lnTo>
                  <a:pt x="196661" y="449289"/>
                </a:lnTo>
                <a:lnTo>
                  <a:pt x="150428" y="436065"/>
                </a:lnTo>
                <a:lnTo>
                  <a:pt x="108591" y="415140"/>
                </a:lnTo>
                <a:lnTo>
                  <a:pt x="72139" y="387427"/>
                </a:lnTo>
                <a:lnTo>
                  <a:pt x="42064" y="353839"/>
                </a:lnTo>
                <a:lnTo>
                  <a:pt x="19355" y="315289"/>
                </a:lnTo>
                <a:lnTo>
                  <a:pt x="5003" y="272688"/>
                </a:lnTo>
                <a:lnTo>
                  <a:pt x="0" y="226949"/>
                </a:lnTo>
                <a:close/>
              </a:path>
            </a:pathLst>
          </a:custGeom>
          <a:noFill/>
          <a:ln cap="flat" cmpd="sng" w="9525">
            <a:solidFill>
              <a:srgbClr val="0088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2"/>
          <p:cNvSpPr txBox="1"/>
          <p:nvPr/>
        </p:nvSpPr>
        <p:spPr>
          <a:xfrm>
            <a:off x="4088360" y="2228912"/>
            <a:ext cx="15430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882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3814224" y="945450"/>
            <a:ext cx="316865" cy="424815"/>
          </a:xfrm>
          <a:custGeom>
            <a:rect b="b" l="l" r="r" t="t"/>
            <a:pathLst>
              <a:path extrusionOk="0" h="424815" w="316864">
                <a:moveTo>
                  <a:pt x="0" y="0"/>
                </a:moveTo>
                <a:lnTo>
                  <a:pt x="316822" y="424595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38459" y="44052"/>
                </a:moveTo>
                <a:lnTo>
                  <a:pt x="0" y="18817"/>
                </a:lnTo>
                <a:lnTo>
                  <a:pt x="25218" y="0"/>
                </a:lnTo>
                <a:lnTo>
                  <a:pt x="38459" y="4405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4118438" y="1360637"/>
            <a:ext cx="38735" cy="44450"/>
          </a:xfrm>
          <a:custGeom>
            <a:rect b="b" l="l" r="r" t="t"/>
            <a:pathLst>
              <a:path extrusionOk="0" h="44450" w="38735">
                <a:moveTo>
                  <a:pt x="0" y="18817"/>
                </a:moveTo>
                <a:lnTo>
                  <a:pt x="38459" y="44052"/>
                </a:lnTo>
                <a:lnTo>
                  <a:pt x="25218" y="0"/>
                </a:lnTo>
                <a:lnTo>
                  <a:pt x="0" y="18817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4165224" y="1869600"/>
            <a:ext cx="0" cy="200025"/>
          </a:xfrm>
          <a:custGeom>
            <a:rect b="b" l="l" r="r" t="t"/>
            <a:pathLst>
              <a:path extrusionOk="0" h="200025" w="120000">
                <a:moveTo>
                  <a:pt x="0" y="0"/>
                </a:moveTo>
                <a:lnTo>
                  <a:pt x="0" y="199949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15732" y="43225"/>
                </a:moveTo>
                <a:lnTo>
                  <a:pt x="0" y="0"/>
                </a:lnTo>
                <a:lnTo>
                  <a:pt x="31465" y="0"/>
                </a:lnTo>
                <a:lnTo>
                  <a:pt x="15732" y="43225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4149492" y="2069550"/>
            <a:ext cx="31750" cy="43815"/>
          </a:xfrm>
          <a:custGeom>
            <a:rect b="b" l="l" r="r" t="t"/>
            <a:pathLst>
              <a:path extrusionOk="0" h="43814" w="31750">
                <a:moveTo>
                  <a:pt x="0" y="0"/>
                </a:moveTo>
                <a:lnTo>
                  <a:pt x="15732" y="43225"/>
                </a:lnTo>
                <a:lnTo>
                  <a:pt x="31465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2293050" y="944500"/>
            <a:ext cx="32702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&lt;32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"/>
          <p:cNvSpPr txBox="1"/>
          <p:nvPr/>
        </p:nvSpPr>
        <p:spPr>
          <a:xfrm>
            <a:off x="4065449" y="944500"/>
            <a:ext cx="3206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≥32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2"/>
          <p:cNvSpPr txBox="1"/>
          <p:nvPr/>
        </p:nvSpPr>
        <p:spPr>
          <a:xfrm>
            <a:off x="16631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4578725" y="1481613"/>
            <a:ext cx="37147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2"/>
          <p:cNvSpPr txBox="1"/>
          <p:nvPr/>
        </p:nvSpPr>
        <p:spPr>
          <a:xfrm>
            <a:off x="176751" y="2699817"/>
            <a:ext cx="2510155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388745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(0/2) + (2/2) ]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max{0/2,2/2 } =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/>
        </p:nvSpPr>
        <p:spPr>
          <a:xfrm>
            <a:off x="3276600" y="2695292"/>
            <a:ext cx="293497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468120" marR="0" rtl="0" algn="l">
              <a:lnSpc>
                <a:spcPct val="6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E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2              2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[ (5/8) + (3/8) ] = 0.469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1 - max{5/8,3/8 } = 3/8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1622875" y="3562300"/>
            <a:ext cx="4012500" cy="828675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1727650" y="3666313"/>
            <a:ext cx="3379470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2/10 · 0 + 8/10 · 0.469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baseline="-25000" i="0" lang="es-E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2/10 · 0 + 8/10 · 3/8 = 3/10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"/>
          <p:cNvSpPr txBox="1"/>
          <p:nvPr>
            <p:ph type="title"/>
          </p:nvPr>
        </p:nvSpPr>
        <p:spPr>
          <a:xfrm>
            <a:off x="613568" y="128365"/>
            <a:ext cx="4786828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Ejemplo sencillo: resultado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3"/>
          <p:cNvSpPr/>
          <p:nvPr/>
        </p:nvSpPr>
        <p:spPr>
          <a:xfrm>
            <a:off x="1169760" y="4540776"/>
            <a:ext cx="4230636" cy="11950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 txBox="1"/>
          <p:nvPr/>
        </p:nvSpPr>
        <p:spPr>
          <a:xfrm>
            <a:off x="718374" y="811584"/>
            <a:ext cx="5431038" cy="2305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¿Por qué variable particionamos el árbol?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Dos hipótesis: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Var1 ==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1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Var2 &gt;=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b="1" i="0" sz="1800" u="sng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este modo continuaríamos construyendo el árbol hasta </a:t>
            </a:r>
            <a:r>
              <a:rPr b="0" i="0" lang="es-E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cumplir criterio de parada</a:t>
            </a:r>
            <a:endParaRPr b="1" i="0" sz="1800" u="sng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p13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5" name="Google Shape;385;p13"/>
          <p:cNvGraphicFramePr/>
          <p:nvPr/>
        </p:nvGraphicFramePr>
        <p:xfrm>
          <a:off x="6190224" y="541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{FFC7C0DF-365A-4265-972E-0A9742818817}</a:tableStyleId>
              </a:tblPr>
              <a:tblGrid>
                <a:gridCol w="579750"/>
                <a:gridCol w="638800"/>
                <a:gridCol w="685175"/>
              </a:tblGrid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13"/>
          <p:cNvSpPr/>
          <p:nvPr/>
        </p:nvSpPr>
        <p:spPr>
          <a:xfrm>
            <a:off x="6263691" y="603561"/>
            <a:ext cx="441325" cy="129539"/>
          </a:xfrm>
          <a:custGeom>
            <a:rect b="b" l="l" r="r" t="t"/>
            <a:pathLst>
              <a:path extrusionOk="0" h="129540" w="441325">
                <a:moveTo>
                  <a:pt x="89892" y="126801"/>
                </a:moveTo>
                <a:lnTo>
                  <a:pt x="0" y="126801"/>
                </a:lnTo>
                <a:lnTo>
                  <a:pt x="0" y="0"/>
                </a:lnTo>
                <a:lnTo>
                  <a:pt x="27979" y="0"/>
                </a:lnTo>
                <a:lnTo>
                  <a:pt x="27979" y="103435"/>
                </a:lnTo>
                <a:lnTo>
                  <a:pt x="89892" y="103435"/>
                </a:lnTo>
                <a:lnTo>
                  <a:pt x="89892" y="126801"/>
                </a:lnTo>
                <a:close/>
              </a:path>
              <a:path extrusionOk="0" h="129540" w="441325">
                <a:moveTo>
                  <a:pt x="126916" y="63251"/>
                </a:moveTo>
                <a:lnTo>
                  <a:pt x="101615" y="63251"/>
                </a:lnTo>
                <a:lnTo>
                  <a:pt x="102778" y="56126"/>
                </a:lnTo>
                <a:lnTo>
                  <a:pt x="135678" y="32937"/>
                </a:lnTo>
                <a:lnTo>
                  <a:pt x="144924" y="32444"/>
                </a:lnTo>
                <a:lnTo>
                  <a:pt x="154468" y="32863"/>
                </a:lnTo>
                <a:lnTo>
                  <a:pt x="184916" y="49262"/>
                </a:lnTo>
                <a:lnTo>
                  <a:pt x="138475" y="49262"/>
                </a:lnTo>
                <a:lnTo>
                  <a:pt x="134457" y="50403"/>
                </a:lnTo>
                <a:lnTo>
                  <a:pt x="131678" y="52685"/>
                </a:lnTo>
                <a:lnTo>
                  <a:pt x="128900" y="54867"/>
                </a:lnTo>
                <a:lnTo>
                  <a:pt x="127313" y="58390"/>
                </a:lnTo>
                <a:lnTo>
                  <a:pt x="126916" y="63251"/>
                </a:lnTo>
                <a:close/>
              </a:path>
              <a:path extrusionOk="0" h="129540" w="441325">
                <a:moveTo>
                  <a:pt x="136689" y="129331"/>
                </a:moveTo>
                <a:lnTo>
                  <a:pt x="120615" y="129331"/>
                </a:lnTo>
                <a:lnTo>
                  <a:pt x="113025" y="126950"/>
                </a:lnTo>
                <a:lnTo>
                  <a:pt x="107212" y="122138"/>
                </a:lnTo>
                <a:lnTo>
                  <a:pt x="101615" y="117425"/>
                </a:lnTo>
                <a:lnTo>
                  <a:pt x="98787" y="110628"/>
                </a:lnTo>
                <a:lnTo>
                  <a:pt x="98787" y="93166"/>
                </a:lnTo>
                <a:lnTo>
                  <a:pt x="135846" y="72925"/>
                </a:lnTo>
                <a:lnTo>
                  <a:pt x="145668" y="72032"/>
                </a:lnTo>
                <a:lnTo>
                  <a:pt x="152117" y="70842"/>
                </a:lnTo>
                <a:lnTo>
                  <a:pt x="155193" y="69353"/>
                </a:lnTo>
                <a:lnTo>
                  <a:pt x="158368" y="67865"/>
                </a:lnTo>
                <a:lnTo>
                  <a:pt x="159956" y="65285"/>
                </a:lnTo>
                <a:lnTo>
                  <a:pt x="159956" y="57546"/>
                </a:lnTo>
                <a:lnTo>
                  <a:pt x="158765" y="54471"/>
                </a:lnTo>
                <a:lnTo>
                  <a:pt x="154003" y="50303"/>
                </a:lnTo>
                <a:lnTo>
                  <a:pt x="149786" y="49262"/>
                </a:lnTo>
                <a:lnTo>
                  <a:pt x="184916" y="49262"/>
                </a:lnTo>
                <a:lnTo>
                  <a:pt x="185257" y="49907"/>
                </a:lnTo>
                <a:lnTo>
                  <a:pt x="185257" y="81855"/>
                </a:lnTo>
                <a:lnTo>
                  <a:pt x="159956" y="81855"/>
                </a:lnTo>
                <a:lnTo>
                  <a:pt x="158467" y="83046"/>
                </a:lnTo>
                <a:lnTo>
                  <a:pt x="134953" y="87610"/>
                </a:lnTo>
                <a:lnTo>
                  <a:pt x="130785" y="89098"/>
                </a:lnTo>
                <a:lnTo>
                  <a:pt x="128107" y="91380"/>
                </a:lnTo>
                <a:lnTo>
                  <a:pt x="125428" y="93563"/>
                </a:lnTo>
                <a:lnTo>
                  <a:pt x="124088" y="96688"/>
                </a:lnTo>
                <a:lnTo>
                  <a:pt x="124088" y="104328"/>
                </a:lnTo>
                <a:lnTo>
                  <a:pt x="125328" y="107156"/>
                </a:lnTo>
                <a:lnTo>
                  <a:pt x="130289" y="111323"/>
                </a:lnTo>
                <a:lnTo>
                  <a:pt x="134208" y="112365"/>
                </a:lnTo>
                <a:lnTo>
                  <a:pt x="185331" y="112365"/>
                </a:lnTo>
                <a:lnTo>
                  <a:pt x="185455" y="114696"/>
                </a:lnTo>
                <a:lnTo>
                  <a:pt x="185805" y="118020"/>
                </a:lnTo>
                <a:lnTo>
                  <a:pt x="160998" y="118020"/>
                </a:lnTo>
                <a:lnTo>
                  <a:pt x="157426" y="121691"/>
                </a:lnTo>
                <a:lnTo>
                  <a:pt x="153010" y="124519"/>
                </a:lnTo>
                <a:lnTo>
                  <a:pt x="147752" y="126503"/>
                </a:lnTo>
                <a:lnTo>
                  <a:pt x="142592" y="128389"/>
                </a:lnTo>
                <a:lnTo>
                  <a:pt x="136689" y="129331"/>
                </a:lnTo>
                <a:close/>
              </a:path>
              <a:path extrusionOk="0" h="129540" w="441325">
                <a:moveTo>
                  <a:pt x="185331" y="112365"/>
                </a:moveTo>
                <a:lnTo>
                  <a:pt x="146313" y="112365"/>
                </a:lnTo>
                <a:lnTo>
                  <a:pt x="151373" y="110628"/>
                </a:lnTo>
                <a:lnTo>
                  <a:pt x="158219" y="103584"/>
                </a:lnTo>
                <a:lnTo>
                  <a:pt x="159956" y="98425"/>
                </a:lnTo>
                <a:lnTo>
                  <a:pt x="159956" y="81855"/>
                </a:lnTo>
                <a:lnTo>
                  <a:pt x="185257" y="81855"/>
                </a:lnTo>
                <a:lnTo>
                  <a:pt x="185331" y="112365"/>
                </a:lnTo>
                <a:close/>
              </a:path>
              <a:path extrusionOk="0" h="129540" w="441325">
                <a:moveTo>
                  <a:pt x="188382" y="126801"/>
                </a:moveTo>
                <a:lnTo>
                  <a:pt x="162783" y="126801"/>
                </a:lnTo>
                <a:lnTo>
                  <a:pt x="162287" y="125412"/>
                </a:lnTo>
                <a:lnTo>
                  <a:pt x="161890" y="123973"/>
                </a:lnTo>
                <a:lnTo>
                  <a:pt x="161295" y="120997"/>
                </a:lnTo>
                <a:lnTo>
                  <a:pt x="161097" y="119508"/>
                </a:lnTo>
                <a:lnTo>
                  <a:pt x="160998" y="118020"/>
                </a:lnTo>
                <a:lnTo>
                  <a:pt x="185805" y="118020"/>
                </a:lnTo>
                <a:lnTo>
                  <a:pt x="186363" y="122187"/>
                </a:lnTo>
                <a:lnTo>
                  <a:pt x="187191" y="124916"/>
                </a:lnTo>
                <a:lnTo>
                  <a:pt x="188382" y="126801"/>
                </a:lnTo>
                <a:close/>
              </a:path>
              <a:path extrusionOk="0" h="129540" w="441325">
                <a:moveTo>
                  <a:pt x="228806" y="126801"/>
                </a:moveTo>
                <a:lnTo>
                  <a:pt x="204845" y="126801"/>
                </a:lnTo>
                <a:lnTo>
                  <a:pt x="204845" y="0"/>
                </a:lnTo>
                <a:lnTo>
                  <a:pt x="229997" y="0"/>
                </a:lnTo>
                <a:lnTo>
                  <a:pt x="229997" y="46136"/>
                </a:lnTo>
                <a:lnTo>
                  <a:pt x="286806" y="46136"/>
                </a:lnTo>
                <a:lnTo>
                  <a:pt x="290434" y="51494"/>
                </a:lnTo>
                <a:lnTo>
                  <a:pt x="244036" y="51494"/>
                </a:lnTo>
                <a:lnTo>
                  <a:pt x="238877" y="54173"/>
                </a:lnTo>
                <a:lnTo>
                  <a:pt x="231039" y="64789"/>
                </a:lnTo>
                <a:lnTo>
                  <a:pt x="229104" y="71933"/>
                </a:lnTo>
                <a:lnTo>
                  <a:pt x="229104" y="89792"/>
                </a:lnTo>
                <a:lnTo>
                  <a:pt x="231039" y="96887"/>
                </a:lnTo>
                <a:lnTo>
                  <a:pt x="238778" y="107602"/>
                </a:lnTo>
                <a:lnTo>
                  <a:pt x="244036" y="110281"/>
                </a:lnTo>
                <a:lnTo>
                  <a:pt x="290302" y="110281"/>
                </a:lnTo>
                <a:lnTo>
                  <a:pt x="287103" y="115044"/>
                </a:lnTo>
                <a:lnTo>
                  <a:pt x="228806" y="115044"/>
                </a:lnTo>
                <a:lnTo>
                  <a:pt x="228806" y="126801"/>
                </a:lnTo>
                <a:close/>
              </a:path>
              <a:path extrusionOk="0" h="129540" w="441325">
                <a:moveTo>
                  <a:pt x="286806" y="46136"/>
                </a:moveTo>
                <a:lnTo>
                  <a:pt x="230443" y="46136"/>
                </a:lnTo>
                <a:lnTo>
                  <a:pt x="233122" y="41969"/>
                </a:lnTo>
                <a:lnTo>
                  <a:pt x="236992" y="38645"/>
                </a:lnTo>
                <a:lnTo>
                  <a:pt x="247211" y="33684"/>
                </a:lnTo>
                <a:lnTo>
                  <a:pt x="252966" y="32444"/>
                </a:lnTo>
                <a:lnTo>
                  <a:pt x="259316" y="32444"/>
                </a:lnTo>
                <a:lnTo>
                  <a:pt x="286806" y="46136"/>
                </a:lnTo>
                <a:close/>
              </a:path>
              <a:path extrusionOk="0" h="129540" w="441325">
                <a:moveTo>
                  <a:pt x="290302" y="110281"/>
                </a:moveTo>
                <a:lnTo>
                  <a:pt x="257232" y="110281"/>
                </a:lnTo>
                <a:lnTo>
                  <a:pt x="262441" y="107602"/>
                </a:lnTo>
                <a:lnTo>
                  <a:pt x="270180" y="96887"/>
                </a:lnTo>
                <a:lnTo>
                  <a:pt x="272115" y="89792"/>
                </a:lnTo>
                <a:lnTo>
                  <a:pt x="272062" y="71933"/>
                </a:lnTo>
                <a:lnTo>
                  <a:pt x="270230" y="65037"/>
                </a:lnTo>
                <a:lnTo>
                  <a:pt x="266460" y="59680"/>
                </a:lnTo>
                <a:lnTo>
                  <a:pt x="262689" y="54223"/>
                </a:lnTo>
                <a:lnTo>
                  <a:pt x="257332" y="51494"/>
                </a:lnTo>
                <a:lnTo>
                  <a:pt x="290434" y="51494"/>
                </a:lnTo>
                <a:lnTo>
                  <a:pt x="291221" y="52657"/>
                </a:lnTo>
                <a:lnTo>
                  <a:pt x="294663" y="60907"/>
                </a:lnTo>
                <a:lnTo>
                  <a:pt x="296728" y="70293"/>
                </a:lnTo>
                <a:lnTo>
                  <a:pt x="297416" y="80813"/>
                </a:lnTo>
                <a:lnTo>
                  <a:pt x="296728" y="91278"/>
                </a:lnTo>
                <a:lnTo>
                  <a:pt x="294663" y="100645"/>
                </a:lnTo>
                <a:lnTo>
                  <a:pt x="291221" y="108914"/>
                </a:lnTo>
                <a:lnTo>
                  <a:pt x="290302" y="110281"/>
                </a:lnTo>
                <a:close/>
              </a:path>
              <a:path extrusionOk="0" h="129540" w="441325">
                <a:moveTo>
                  <a:pt x="259167" y="129331"/>
                </a:moveTo>
                <a:lnTo>
                  <a:pt x="251825" y="129331"/>
                </a:lnTo>
                <a:lnTo>
                  <a:pt x="245574" y="128091"/>
                </a:lnTo>
                <a:lnTo>
                  <a:pt x="235355" y="123130"/>
                </a:lnTo>
                <a:lnTo>
                  <a:pt x="231584" y="119608"/>
                </a:lnTo>
                <a:lnTo>
                  <a:pt x="229104" y="115044"/>
                </a:lnTo>
                <a:lnTo>
                  <a:pt x="287103" y="115044"/>
                </a:lnTo>
                <a:lnTo>
                  <a:pt x="259167" y="129331"/>
                </a:lnTo>
                <a:close/>
              </a:path>
              <a:path extrusionOk="0" h="129540" w="441325">
                <a:moveTo>
                  <a:pt x="355808" y="129331"/>
                </a:moveTo>
                <a:lnTo>
                  <a:pt x="315977" y="108672"/>
                </a:lnTo>
                <a:lnTo>
                  <a:pt x="308778" y="80962"/>
                </a:lnTo>
                <a:lnTo>
                  <a:pt x="309528" y="71921"/>
                </a:lnTo>
                <a:lnTo>
                  <a:pt x="336981" y="35941"/>
                </a:lnTo>
                <a:lnTo>
                  <a:pt x="355808" y="32444"/>
                </a:lnTo>
                <a:lnTo>
                  <a:pt x="365491" y="33328"/>
                </a:lnTo>
                <a:lnTo>
                  <a:pt x="374151" y="35979"/>
                </a:lnTo>
                <a:lnTo>
                  <a:pt x="381787" y="40397"/>
                </a:lnTo>
                <a:lnTo>
                  <a:pt x="388401" y="46583"/>
                </a:lnTo>
                <a:lnTo>
                  <a:pt x="391907" y="51494"/>
                </a:lnTo>
                <a:lnTo>
                  <a:pt x="348763" y="51494"/>
                </a:lnTo>
                <a:lnTo>
                  <a:pt x="343901" y="53230"/>
                </a:lnTo>
                <a:lnTo>
                  <a:pt x="336758" y="60176"/>
                </a:lnTo>
                <a:lnTo>
                  <a:pt x="334674" y="64938"/>
                </a:lnTo>
                <a:lnTo>
                  <a:pt x="334079" y="70991"/>
                </a:lnTo>
                <a:lnTo>
                  <a:pt x="399616" y="70991"/>
                </a:lnTo>
                <a:lnTo>
                  <a:pt x="399842" y="71921"/>
                </a:lnTo>
                <a:lnTo>
                  <a:pt x="400605" y="82301"/>
                </a:lnTo>
                <a:lnTo>
                  <a:pt x="400307" y="86915"/>
                </a:lnTo>
                <a:lnTo>
                  <a:pt x="334079" y="86915"/>
                </a:lnTo>
                <a:lnTo>
                  <a:pt x="334476" y="94853"/>
                </a:lnTo>
                <a:lnTo>
                  <a:pt x="336559" y="100756"/>
                </a:lnTo>
                <a:lnTo>
                  <a:pt x="340329" y="104626"/>
                </a:lnTo>
                <a:lnTo>
                  <a:pt x="344100" y="108396"/>
                </a:lnTo>
                <a:lnTo>
                  <a:pt x="349507" y="110281"/>
                </a:lnTo>
                <a:lnTo>
                  <a:pt x="393336" y="110281"/>
                </a:lnTo>
                <a:lnTo>
                  <a:pt x="392345" y="112030"/>
                </a:lnTo>
                <a:lnTo>
                  <a:pt x="363705" y="128857"/>
                </a:lnTo>
                <a:lnTo>
                  <a:pt x="355808" y="129331"/>
                </a:lnTo>
                <a:close/>
              </a:path>
              <a:path extrusionOk="0" h="129540" w="441325">
                <a:moveTo>
                  <a:pt x="399616" y="70991"/>
                </a:moveTo>
                <a:lnTo>
                  <a:pt x="375155" y="70991"/>
                </a:lnTo>
                <a:lnTo>
                  <a:pt x="373965" y="64244"/>
                </a:lnTo>
                <a:lnTo>
                  <a:pt x="371782" y="59332"/>
                </a:lnTo>
                <a:lnTo>
                  <a:pt x="368607" y="56257"/>
                </a:lnTo>
                <a:lnTo>
                  <a:pt x="365432" y="53082"/>
                </a:lnTo>
                <a:lnTo>
                  <a:pt x="360868" y="51494"/>
                </a:lnTo>
                <a:lnTo>
                  <a:pt x="391907" y="51494"/>
                </a:lnTo>
                <a:lnTo>
                  <a:pt x="393740" y="54061"/>
                </a:lnTo>
                <a:lnTo>
                  <a:pt x="397554" y="62507"/>
                </a:lnTo>
                <a:lnTo>
                  <a:pt x="399616" y="70991"/>
                </a:lnTo>
                <a:close/>
              </a:path>
              <a:path extrusionOk="0" h="129540" w="441325">
                <a:moveTo>
                  <a:pt x="393336" y="110281"/>
                </a:moveTo>
                <a:lnTo>
                  <a:pt x="361116" y="110281"/>
                </a:lnTo>
                <a:lnTo>
                  <a:pt x="365333" y="109140"/>
                </a:lnTo>
                <a:lnTo>
                  <a:pt x="369202" y="106858"/>
                </a:lnTo>
                <a:lnTo>
                  <a:pt x="373072" y="104477"/>
                </a:lnTo>
                <a:lnTo>
                  <a:pt x="375552" y="101649"/>
                </a:lnTo>
                <a:lnTo>
                  <a:pt x="376644" y="98375"/>
                </a:lnTo>
                <a:lnTo>
                  <a:pt x="398819" y="98375"/>
                </a:lnTo>
                <a:lnTo>
                  <a:pt x="395935" y="105695"/>
                </a:lnTo>
                <a:lnTo>
                  <a:pt x="393336" y="110281"/>
                </a:lnTo>
                <a:close/>
              </a:path>
              <a:path extrusionOk="0" h="129540" w="441325">
                <a:moveTo>
                  <a:pt x="441327" y="126801"/>
                </a:moveTo>
                <a:lnTo>
                  <a:pt x="416026" y="126801"/>
                </a:lnTo>
                <a:lnTo>
                  <a:pt x="416026" y="0"/>
                </a:lnTo>
                <a:lnTo>
                  <a:pt x="441327" y="0"/>
                </a:lnTo>
                <a:lnTo>
                  <a:pt x="441327" y="126801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6904218" y="603561"/>
            <a:ext cx="347345" cy="129539"/>
          </a:xfrm>
          <a:custGeom>
            <a:rect b="b" l="l" r="r" t="t"/>
            <a:pathLst>
              <a:path extrusionOk="0" h="129540" w="3473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473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473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473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473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473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473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473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473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47345">
                <a:moveTo>
                  <a:pt x="346995" y="126801"/>
                </a:moveTo>
                <a:lnTo>
                  <a:pt x="321844" y="126801"/>
                </a:lnTo>
                <a:lnTo>
                  <a:pt x="321844" y="46136"/>
                </a:lnTo>
                <a:lnTo>
                  <a:pt x="290590" y="46136"/>
                </a:lnTo>
                <a:lnTo>
                  <a:pt x="290590" y="27086"/>
                </a:lnTo>
                <a:lnTo>
                  <a:pt x="302347" y="27086"/>
                </a:lnTo>
                <a:lnTo>
                  <a:pt x="310334" y="25003"/>
                </a:lnTo>
                <a:lnTo>
                  <a:pt x="316188" y="20835"/>
                </a:lnTo>
                <a:lnTo>
                  <a:pt x="322141" y="16668"/>
                </a:lnTo>
                <a:lnTo>
                  <a:pt x="325713" y="10517"/>
                </a:lnTo>
                <a:lnTo>
                  <a:pt x="326904" y="2381"/>
                </a:lnTo>
                <a:lnTo>
                  <a:pt x="346995" y="2381"/>
                </a:lnTo>
                <a:lnTo>
                  <a:pt x="346995" y="126801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7566743" y="603561"/>
            <a:ext cx="372745" cy="129539"/>
          </a:xfrm>
          <a:custGeom>
            <a:rect b="b" l="l" r="r" t="t"/>
            <a:pathLst>
              <a:path extrusionOk="0" h="129540" w="372745">
                <a:moveTo>
                  <a:pt x="72628" y="126801"/>
                </a:moveTo>
                <a:lnTo>
                  <a:pt x="41225" y="126801"/>
                </a:lnTo>
                <a:lnTo>
                  <a:pt x="0" y="0"/>
                </a:lnTo>
                <a:lnTo>
                  <a:pt x="28723" y="0"/>
                </a:lnTo>
                <a:lnTo>
                  <a:pt x="57001" y="89148"/>
                </a:lnTo>
                <a:lnTo>
                  <a:pt x="85135" y="89148"/>
                </a:lnTo>
                <a:lnTo>
                  <a:pt x="72628" y="126801"/>
                </a:lnTo>
                <a:close/>
              </a:path>
              <a:path extrusionOk="0" h="129540" w="372745">
                <a:moveTo>
                  <a:pt x="85135" y="89148"/>
                </a:moveTo>
                <a:lnTo>
                  <a:pt x="57298" y="89148"/>
                </a:lnTo>
                <a:lnTo>
                  <a:pt x="85873" y="0"/>
                </a:lnTo>
                <a:lnTo>
                  <a:pt x="114746" y="0"/>
                </a:lnTo>
                <a:lnTo>
                  <a:pt x="85135" y="89148"/>
                </a:lnTo>
                <a:close/>
              </a:path>
              <a:path extrusionOk="0" h="129540" w="372745">
                <a:moveTo>
                  <a:pt x="139935" y="63251"/>
                </a:moveTo>
                <a:lnTo>
                  <a:pt x="114634" y="63251"/>
                </a:lnTo>
                <a:lnTo>
                  <a:pt x="115797" y="56126"/>
                </a:lnTo>
                <a:lnTo>
                  <a:pt x="148697" y="32937"/>
                </a:lnTo>
                <a:lnTo>
                  <a:pt x="157943" y="32444"/>
                </a:lnTo>
                <a:lnTo>
                  <a:pt x="167487" y="32863"/>
                </a:lnTo>
                <a:lnTo>
                  <a:pt x="197935" y="49262"/>
                </a:lnTo>
                <a:lnTo>
                  <a:pt x="151494" y="49262"/>
                </a:lnTo>
                <a:lnTo>
                  <a:pt x="147475" y="50403"/>
                </a:lnTo>
                <a:lnTo>
                  <a:pt x="144697" y="52685"/>
                </a:lnTo>
                <a:lnTo>
                  <a:pt x="141919" y="54867"/>
                </a:lnTo>
                <a:lnTo>
                  <a:pt x="140332" y="58390"/>
                </a:lnTo>
                <a:lnTo>
                  <a:pt x="139935" y="63251"/>
                </a:lnTo>
                <a:close/>
              </a:path>
              <a:path extrusionOk="0" h="129540" w="372745">
                <a:moveTo>
                  <a:pt x="149708" y="129331"/>
                </a:moveTo>
                <a:lnTo>
                  <a:pt x="133634" y="129331"/>
                </a:lnTo>
                <a:lnTo>
                  <a:pt x="126044" y="126950"/>
                </a:lnTo>
                <a:lnTo>
                  <a:pt x="120230" y="122138"/>
                </a:lnTo>
                <a:lnTo>
                  <a:pt x="114634" y="117425"/>
                </a:lnTo>
                <a:lnTo>
                  <a:pt x="111806" y="110628"/>
                </a:lnTo>
                <a:lnTo>
                  <a:pt x="111806" y="93166"/>
                </a:lnTo>
                <a:lnTo>
                  <a:pt x="148864" y="72925"/>
                </a:lnTo>
                <a:lnTo>
                  <a:pt x="158687" y="72032"/>
                </a:lnTo>
                <a:lnTo>
                  <a:pt x="165136" y="70842"/>
                </a:lnTo>
                <a:lnTo>
                  <a:pt x="168212" y="69353"/>
                </a:lnTo>
                <a:lnTo>
                  <a:pt x="171387" y="67865"/>
                </a:lnTo>
                <a:lnTo>
                  <a:pt x="172975" y="65285"/>
                </a:lnTo>
                <a:lnTo>
                  <a:pt x="172975" y="57546"/>
                </a:lnTo>
                <a:lnTo>
                  <a:pt x="171784" y="54471"/>
                </a:lnTo>
                <a:lnTo>
                  <a:pt x="167021" y="50303"/>
                </a:lnTo>
                <a:lnTo>
                  <a:pt x="162805" y="49262"/>
                </a:lnTo>
                <a:lnTo>
                  <a:pt x="197935" y="49262"/>
                </a:lnTo>
                <a:lnTo>
                  <a:pt x="198275" y="49907"/>
                </a:lnTo>
                <a:lnTo>
                  <a:pt x="198275" y="81855"/>
                </a:lnTo>
                <a:lnTo>
                  <a:pt x="172975" y="81855"/>
                </a:lnTo>
                <a:lnTo>
                  <a:pt x="171486" y="83046"/>
                </a:lnTo>
                <a:lnTo>
                  <a:pt x="147971" y="87610"/>
                </a:lnTo>
                <a:lnTo>
                  <a:pt x="143804" y="89098"/>
                </a:lnTo>
                <a:lnTo>
                  <a:pt x="141125" y="91380"/>
                </a:lnTo>
                <a:lnTo>
                  <a:pt x="138446" y="93563"/>
                </a:lnTo>
                <a:lnTo>
                  <a:pt x="137107" y="96688"/>
                </a:lnTo>
                <a:lnTo>
                  <a:pt x="137107" y="104328"/>
                </a:lnTo>
                <a:lnTo>
                  <a:pt x="138347" y="107156"/>
                </a:lnTo>
                <a:lnTo>
                  <a:pt x="143308" y="111323"/>
                </a:lnTo>
                <a:lnTo>
                  <a:pt x="147227" y="112365"/>
                </a:lnTo>
                <a:lnTo>
                  <a:pt x="198349" y="112365"/>
                </a:lnTo>
                <a:lnTo>
                  <a:pt x="198474" y="114696"/>
                </a:lnTo>
                <a:lnTo>
                  <a:pt x="198824" y="118020"/>
                </a:lnTo>
                <a:lnTo>
                  <a:pt x="174016" y="118020"/>
                </a:lnTo>
                <a:lnTo>
                  <a:pt x="170444" y="121691"/>
                </a:lnTo>
                <a:lnTo>
                  <a:pt x="166029" y="124519"/>
                </a:lnTo>
                <a:lnTo>
                  <a:pt x="160771" y="126503"/>
                </a:lnTo>
                <a:lnTo>
                  <a:pt x="155611" y="128389"/>
                </a:lnTo>
                <a:lnTo>
                  <a:pt x="149708" y="129331"/>
                </a:lnTo>
                <a:close/>
              </a:path>
              <a:path extrusionOk="0" h="129540" w="372745">
                <a:moveTo>
                  <a:pt x="198349" y="112365"/>
                </a:moveTo>
                <a:lnTo>
                  <a:pt x="159332" y="112365"/>
                </a:lnTo>
                <a:lnTo>
                  <a:pt x="164392" y="110628"/>
                </a:lnTo>
                <a:lnTo>
                  <a:pt x="171238" y="103584"/>
                </a:lnTo>
                <a:lnTo>
                  <a:pt x="172975" y="98425"/>
                </a:lnTo>
                <a:lnTo>
                  <a:pt x="172975" y="81855"/>
                </a:lnTo>
                <a:lnTo>
                  <a:pt x="198275" y="81855"/>
                </a:lnTo>
                <a:lnTo>
                  <a:pt x="198349" y="112365"/>
                </a:lnTo>
                <a:close/>
              </a:path>
              <a:path extrusionOk="0" h="129540" w="372745">
                <a:moveTo>
                  <a:pt x="201401" y="126801"/>
                </a:moveTo>
                <a:lnTo>
                  <a:pt x="175802" y="126801"/>
                </a:lnTo>
                <a:lnTo>
                  <a:pt x="175306" y="125412"/>
                </a:lnTo>
                <a:lnTo>
                  <a:pt x="174909" y="123973"/>
                </a:lnTo>
                <a:lnTo>
                  <a:pt x="174314" y="120997"/>
                </a:lnTo>
                <a:lnTo>
                  <a:pt x="174116" y="119508"/>
                </a:lnTo>
                <a:lnTo>
                  <a:pt x="174016" y="118020"/>
                </a:lnTo>
                <a:lnTo>
                  <a:pt x="198824" y="118020"/>
                </a:lnTo>
                <a:lnTo>
                  <a:pt x="199382" y="122187"/>
                </a:lnTo>
                <a:lnTo>
                  <a:pt x="200210" y="124916"/>
                </a:lnTo>
                <a:lnTo>
                  <a:pt x="201401" y="126801"/>
                </a:lnTo>
                <a:close/>
              </a:path>
              <a:path extrusionOk="0" h="129540" w="372745">
                <a:moveTo>
                  <a:pt x="276948" y="51941"/>
                </a:moveTo>
                <a:lnTo>
                  <a:pt x="242123" y="51941"/>
                </a:lnTo>
                <a:lnTo>
                  <a:pt x="244802" y="45987"/>
                </a:lnTo>
                <a:lnTo>
                  <a:pt x="248770" y="41274"/>
                </a:lnTo>
                <a:lnTo>
                  <a:pt x="254029" y="37802"/>
                </a:lnTo>
                <a:lnTo>
                  <a:pt x="259287" y="34230"/>
                </a:lnTo>
                <a:lnTo>
                  <a:pt x="265042" y="32444"/>
                </a:lnTo>
                <a:lnTo>
                  <a:pt x="272484" y="32444"/>
                </a:lnTo>
                <a:lnTo>
                  <a:pt x="273525" y="32543"/>
                </a:lnTo>
                <a:lnTo>
                  <a:pt x="274418" y="32742"/>
                </a:lnTo>
                <a:lnTo>
                  <a:pt x="275311" y="32841"/>
                </a:lnTo>
                <a:lnTo>
                  <a:pt x="276155" y="33039"/>
                </a:lnTo>
                <a:lnTo>
                  <a:pt x="276948" y="33337"/>
                </a:lnTo>
                <a:lnTo>
                  <a:pt x="276948" y="51941"/>
                </a:lnTo>
                <a:close/>
              </a:path>
              <a:path extrusionOk="0" h="129540" w="372745">
                <a:moveTo>
                  <a:pt x="243016" y="126801"/>
                </a:moveTo>
                <a:lnTo>
                  <a:pt x="217864" y="126801"/>
                </a:lnTo>
                <a:lnTo>
                  <a:pt x="217864" y="34974"/>
                </a:lnTo>
                <a:lnTo>
                  <a:pt x="241825" y="34974"/>
                </a:lnTo>
                <a:lnTo>
                  <a:pt x="241825" y="51941"/>
                </a:lnTo>
                <a:lnTo>
                  <a:pt x="276948" y="51941"/>
                </a:lnTo>
                <a:lnTo>
                  <a:pt x="276948" y="55959"/>
                </a:lnTo>
                <a:lnTo>
                  <a:pt x="259486" y="55959"/>
                </a:lnTo>
                <a:lnTo>
                  <a:pt x="253186" y="58588"/>
                </a:lnTo>
                <a:lnTo>
                  <a:pt x="249118" y="63847"/>
                </a:lnTo>
                <a:lnTo>
                  <a:pt x="245050" y="69006"/>
                </a:lnTo>
                <a:lnTo>
                  <a:pt x="243016" y="75951"/>
                </a:lnTo>
                <a:lnTo>
                  <a:pt x="243016" y="126801"/>
                </a:lnTo>
                <a:close/>
              </a:path>
              <a:path extrusionOk="0" h="129540" w="372745">
                <a:moveTo>
                  <a:pt x="276948" y="56852"/>
                </a:moveTo>
                <a:lnTo>
                  <a:pt x="275559" y="56554"/>
                </a:lnTo>
                <a:lnTo>
                  <a:pt x="274170" y="56356"/>
                </a:lnTo>
                <a:lnTo>
                  <a:pt x="272781" y="56257"/>
                </a:lnTo>
                <a:lnTo>
                  <a:pt x="271392" y="56058"/>
                </a:lnTo>
                <a:lnTo>
                  <a:pt x="269805" y="55959"/>
                </a:lnTo>
                <a:lnTo>
                  <a:pt x="276948" y="55959"/>
                </a:lnTo>
                <a:lnTo>
                  <a:pt x="276948" y="56852"/>
                </a:lnTo>
                <a:close/>
              </a:path>
              <a:path extrusionOk="0" h="129540" w="372745">
                <a:moveTo>
                  <a:pt x="308003" y="50155"/>
                </a:moveTo>
                <a:lnTo>
                  <a:pt x="283892" y="50155"/>
                </a:lnTo>
                <a:lnTo>
                  <a:pt x="283966" y="46781"/>
                </a:lnTo>
                <a:lnTo>
                  <a:pt x="302784" y="7366"/>
                </a:lnTo>
                <a:lnTo>
                  <a:pt x="328987" y="0"/>
                </a:lnTo>
                <a:lnTo>
                  <a:pt x="337759" y="679"/>
                </a:lnTo>
                <a:lnTo>
                  <a:pt x="367662" y="21580"/>
                </a:lnTo>
                <a:lnTo>
                  <a:pt x="321546" y="21580"/>
                </a:lnTo>
                <a:lnTo>
                  <a:pt x="316734" y="24159"/>
                </a:lnTo>
                <a:lnTo>
                  <a:pt x="312455" y="30677"/>
                </a:lnTo>
                <a:lnTo>
                  <a:pt x="309987" y="34379"/>
                </a:lnTo>
                <a:lnTo>
                  <a:pt x="308201" y="41324"/>
                </a:lnTo>
                <a:lnTo>
                  <a:pt x="308003" y="50155"/>
                </a:lnTo>
                <a:close/>
              </a:path>
              <a:path extrusionOk="0" h="129540" w="372745">
                <a:moveTo>
                  <a:pt x="372445" y="126801"/>
                </a:moveTo>
                <a:lnTo>
                  <a:pt x="281065" y="126801"/>
                </a:lnTo>
                <a:lnTo>
                  <a:pt x="281065" y="118566"/>
                </a:lnTo>
                <a:lnTo>
                  <a:pt x="303054" y="83818"/>
                </a:lnTo>
                <a:lnTo>
                  <a:pt x="335238" y="61168"/>
                </a:lnTo>
                <a:lnTo>
                  <a:pt x="339604" y="57298"/>
                </a:lnTo>
                <a:lnTo>
                  <a:pt x="345160" y="49559"/>
                </a:lnTo>
                <a:lnTo>
                  <a:pt x="346549" y="45342"/>
                </a:lnTo>
                <a:lnTo>
                  <a:pt x="346549" y="35222"/>
                </a:lnTo>
                <a:lnTo>
                  <a:pt x="344813" y="30658"/>
                </a:lnTo>
                <a:lnTo>
                  <a:pt x="341340" y="27086"/>
                </a:lnTo>
                <a:lnTo>
                  <a:pt x="337967" y="23415"/>
                </a:lnTo>
                <a:lnTo>
                  <a:pt x="333452" y="21580"/>
                </a:lnTo>
                <a:lnTo>
                  <a:pt x="367662" y="21580"/>
                </a:lnTo>
                <a:lnTo>
                  <a:pt x="368650" y="23291"/>
                </a:lnTo>
                <a:lnTo>
                  <a:pt x="370938" y="30677"/>
                </a:lnTo>
                <a:lnTo>
                  <a:pt x="371577" y="37513"/>
                </a:lnTo>
                <a:lnTo>
                  <a:pt x="371701" y="46781"/>
                </a:lnTo>
                <a:lnTo>
                  <a:pt x="369766" y="53974"/>
                </a:lnTo>
                <a:lnTo>
                  <a:pt x="341935" y="81557"/>
                </a:lnTo>
                <a:lnTo>
                  <a:pt x="333403" y="86915"/>
                </a:lnTo>
                <a:lnTo>
                  <a:pt x="327102" y="91380"/>
                </a:lnTo>
                <a:lnTo>
                  <a:pt x="318966" y="98524"/>
                </a:lnTo>
                <a:lnTo>
                  <a:pt x="315841" y="101897"/>
                </a:lnTo>
                <a:lnTo>
                  <a:pt x="313658" y="105072"/>
                </a:lnTo>
                <a:lnTo>
                  <a:pt x="372445" y="105072"/>
                </a:lnTo>
                <a:lnTo>
                  <a:pt x="372445" y="126801"/>
                </a:lnTo>
                <a:close/>
              </a:path>
            </a:pathLst>
          </a:custGeom>
          <a:solidFill>
            <a:srgbClr val="FF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6424613" y="952161"/>
            <a:ext cx="117723" cy="12680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7051002" y="952905"/>
            <a:ext cx="83939" cy="1282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7661880" y="952905"/>
            <a:ext cx="184107" cy="12828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6424613" y="1300761"/>
            <a:ext cx="117723" cy="12680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3"/>
          <p:cNvSpPr/>
          <p:nvPr/>
        </p:nvSpPr>
        <p:spPr>
          <a:xfrm>
            <a:off x="7051002" y="1301505"/>
            <a:ext cx="83939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7662922" y="1301505"/>
            <a:ext cx="184107" cy="12828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6424613" y="1649361"/>
            <a:ext cx="117723" cy="12680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3"/>
          <p:cNvSpPr/>
          <p:nvPr/>
        </p:nvSpPr>
        <p:spPr>
          <a:xfrm>
            <a:off x="7051002" y="1650105"/>
            <a:ext cx="83939" cy="12828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7662922" y="1650105"/>
            <a:ext cx="184851" cy="12828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6424613" y="1997961"/>
            <a:ext cx="117723" cy="12680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3"/>
          <p:cNvSpPr/>
          <p:nvPr/>
        </p:nvSpPr>
        <p:spPr>
          <a:xfrm>
            <a:off x="7051002" y="19987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7661582" y="1998705"/>
            <a:ext cx="181725" cy="12605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3"/>
          <p:cNvSpPr/>
          <p:nvPr/>
        </p:nvSpPr>
        <p:spPr>
          <a:xfrm>
            <a:off x="6424613" y="2346561"/>
            <a:ext cx="117723" cy="126801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3"/>
          <p:cNvSpPr/>
          <p:nvPr/>
        </p:nvSpPr>
        <p:spPr>
          <a:xfrm>
            <a:off x="7059038" y="23473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3"/>
          <p:cNvSpPr/>
          <p:nvPr/>
        </p:nvSpPr>
        <p:spPr>
          <a:xfrm>
            <a:off x="7662922" y="2347305"/>
            <a:ext cx="183958" cy="12828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3"/>
          <p:cNvSpPr/>
          <p:nvPr/>
        </p:nvSpPr>
        <p:spPr>
          <a:xfrm>
            <a:off x="6436348" y="26951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3"/>
          <p:cNvSpPr/>
          <p:nvPr/>
        </p:nvSpPr>
        <p:spPr>
          <a:xfrm>
            <a:off x="7059038" y="26959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3"/>
          <p:cNvSpPr/>
          <p:nvPr/>
        </p:nvSpPr>
        <p:spPr>
          <a:xfrm>
            <a:off x="7662922" y="2698138"/>
            <a:ext cx="182916" cy="126057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/>
          <p:nvPr/>
        </p:nvSpPr>
        <p:spPr>
          <a:xfrm>
            <a:off x="6436348" y="30437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/>
          <p:nvPr/>
        </p:nvSpPr>
        <p:spPr>
          <a:xfrm>
            <a:off x="7059038" y="30445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/>
          <p:nvPr/>
        </p:nvSpPr>
        <p:spPr>
          <a:xfrm>
            <a:off x="7661880" y="3044505"/>
            <a:ext cx="156871" cy="128289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/>
          <p:nvPr/>
        </p:nvSpPr>
        <p:spPr>
          <a:xfrm>
            <a:off x="6436348" y="3392361"/>
            <a:ext cx="99863" cy="126801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/>
          <p:nvPr/>
        </p:nvSpPr>
        <p:spPr>
          <a:xfrm>
            <a:off x="7051002" y="33931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7680289" y="3393105"/>
            <a:ext cx="151902" cy="126057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6436348" y="3740961"/>
            <a:ext cx="99863" cy="126801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7059038" y="3741705"/>
            <a:ext cx="48260" cy="126364"/>
          </a:xfrm>
          <a:custGeom>
            <a:rect b="b" l="l" r="r" t="t"/>
            <a:pathLst>
              <a:path extrusionOk="0" h="126364" w="48259">
                <a:moveTo>
                  <a:pt x="47773" y="126057"/>
                </a:moveTo>
                <a:lnTo>
                  <a:pt x="32742" y="126057"/>
                </a:lnTo>
                <a:lnTo>
                  <a:pt x="32742" y="35867"/>
                </a:lnTo>
                <a:lnTo>
                  <a:pt x="0" y="35867"/>
                </a:lnTo>
                <a:lnTo>
                  <a:pt x="0" y="23663"/>
                </a:lnTo>
                <a:lnTo>
                  <a:pt x="11162" y="23663"/>
                </a:lnTo>
                <a:lnTo>
                  <a:pt x="19397" y="21778"/>
                </a:lnTo>
                <a:lnTo>
                  <a:pt x="31005" y="14138"/>
                </a:lnTo>
                <a:lnTo>
                  <a:pt x="34676" y="8135"/>
                </a:lnTo>
                <a:lnTo>
                  <a:pt x="36165" y="0"/>
                </a:lnTo>
                <a:lnTo>
                  <a:pt x="47773" y="0"/>
                </a:lnTo>
                <a:lnTo>
                  <a:pt x="47773" y="126057"/>
                </a:lnTo>
                <a:close/>
              </a:path>
            </a:pathLst>
          </a:custGeom>
          <a:solidFill>
            <a:srgbClr val="5A5A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7665452" y="3743938"/>
            <a:ext cx="180386" cy="123825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/>
          <p:nvPr/>
        </p:nvSpPr>
        <p:spPr>
          <a:xfrm>
            <a:off x="6436348" y="4089561"/>
            <a:ext cx="99863" cy="126801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7051002" y="4090305"/>
            <a:ext cx="83939" cy="1282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7661582" y="4090305"/>
            <a:ext cx="184484" cy="12828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4"/>
          <p:cNvSpPr txBox="1"/>
          <p:nvPr>
            <p:ph type="title"/>
          </p:nvPr>
        </p:nvSpPr>
        <p:spPr>
          <a:xfrm>
            <a:off x="613568" y="128365"/>
            <a:ext cx="5863432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Gini vs Error clasificación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718374" y="964014"/>
            <a:ext cx="74637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Preferible Gini (medida de impureza, ejemplo anterior)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Valores pequeños significan que un nodo contiene predominantemente muestras de una única clase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06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Entropía es similar a Gini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5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15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5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435" name="Google Shape;435;p1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1237296" y="1449132"/>
            <a:ext cx="2919730" cy="9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"/>
          <p:cNvSpPr txBox="1"/>
          <p:nvPr>
            <p:ph type="title"/>
          </p:nvPr>
        </p:nvSpPr>
        <p:spPr>
          <a:xfrm>
            <a:off x="613568" y="128365"/>
            <a:ext cx="431292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Conclusiones</a:t>
            </a:r>
            <a:endParaRPr sz="2700"/>
          </a:p>
        </p:txBody>
      </p:sp>
      <p:sp>
        <p:nvSpPr>
          <p:cNvPr id="442" name="Google Shape;442;p1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6"/>
          <p:cNvSpPr txBox="1"/>
          <p:nvPr/>
        </p:nvSpPr>
        <p:spPr>
          <a:xfrm>
            <a:off x="718374" y="811584"/>
            <a:ext cx="8273226" cy="3188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Sencillos e interpretables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 binaria o multiclase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Variables numéricas y categóricas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necesidad de normalización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Estimación de la probabilidad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Útiles cuando se utilizan en combinación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Boosted Trees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Cuando hay muchas variables, riesgo de overfitting: control de la complejidad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Prestaciones peores que las de otros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miran al futuro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"/>
          <p:cNvSpPr txBox="1"/>
          <p:nvPr>
            <p:ph type="title"/>
          </p:nvPr>
        </p:nvSpPr>
        <p:spPr>
          <a:xfrm>
            <a:off x="613568" y="128365"/>
            <a:ext cx="4786828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Sobre series temporales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"/>
          <p:cNvSpPr/>
          <p:nvPr/>
        </p:nvSpPr>
        <p:spPr>
          <a:xfrm>
            <a:off x="1675050" y="818999"/>
            <a:ext cx="5423018" cy="354158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"/>
          <p:cNvSpPr txBox="1"/>
          <p:nvPr/>
        </p:nvSpPr>
        <p:spPr>
          <a:xfrm>
            <a:off x="718374" y="1240206"/>
            <a:ext cx="3881120" cy="1436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1" marL="836294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1" marL="836294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 txBox="1"/>
          <p:nvPr>
            <p:ph type="title"/>
          </p:nvPr>
        </p:nvSpPr>
        <p:spPr>
          <a:xfrm>
            <a:off x="613579" y="128375"/>
            <a:ext cx="2872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Referencias</a:t>
            </a:r>
            <a:endParaRPr sz="2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0"/>
          <p:cNvSpPr txBox="1"/>
          <p:nvPr>
            <p:ph type="title"/>
          </p:nvPr>
        </p:nvSpPr>
        <p:spPr>
          <a:xfrm>
            <a:off x="1995622" y="1660566"/>
            <a:ext cx="513842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5400"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0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0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0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64" name="Google Shape;64;p2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1237296" y="1449132"/>
            <a:ext cx="2919730" cy="9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Intuición</a:t>
            </a:r>
            <a:endParaRPr sz="2700"/>
          </a:p>
        </p:txBody>
      </p:sp>
      <p:sp>
        <p:nvSpPr>
          <p:cNvPr id="71" name="Google Shape;71;p3"/>
          <p:cNvSpPr txBox="1"/>
          <p:nvPr/>
        </p:nvSpPr>
        <p:spPr>
          <a:xfrm>
            <a:off x="718374" y="811586"/>
            <a:ext cx="723265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Supongamos el problema de clasificación: concesión de un préstamo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2923" y="1347750"/>
            <a:ext cx="5098153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/>
          <p:nvPr/>
        </p:nvSpPr>
        <p:spPr>
          <a:xfrm>
            <a:off x="516725" y="1239805"/>
            <a:ext cx="5044155" cy="33841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718374" y="811584"/>
            <a:ext cx="7663626" cy="5668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 trasladamos este proceso a datos? Segmentando el espacio de características en regiones sencillas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>
            <p:ph type="title"/>
          </p:nvPr>
        </p:nvSpPr>
        <p:spPr>
          <a:xfrm>
            <a:off x="613568" y="128365"/>
            <a:ext cx="3484879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/>
              <a:t>Intuición</a:t>
            </a:r>
            <a:endParaRPr sz="2700"/>
          </a:p>
        </p:txBody>
      </p:sp>
      <p:sp>
        <p:nvSpPr>
          <p:cNvPr id="81" name="Google Shape;81;p4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840074" y="1908503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7640000" y="2840865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6157137" y="2840865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991350" y="2296489"/>
            <a:ext cx="751205" cy="449580"/>
          </a:xfrm>
          <a:custGeom>
            <a:rect b="b" l="l" r="r" t="t"/>
            <a:pathLst>
              <a:path extrusionOk="0" h="449580" w="751204">
                <a:moveTo>
                  <a:pt x="0" y="0"/>
                </a:moveTo>
                <a:lnTo>
                  <a:pt x="750756" y="44915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734030" y="2732147"/>
            <a:ext cx="45720" cy="36195"/>
          </a:xfrm>
          <a:custGeom>
            <a:rect b="b" l="l" r="r" t="t"/>
            <a:pathLst>
              <a:path extrusionOk="0" h="36194" w="45720">
                <a:moveTo>
                  <a:pt x="45170" y="35693"/>
                </a:moveTo>
                <a:lnTo>
                  <a:pt x="0" y="27001"/>
                </a:lnTo>
                <a:lnTo>
                  <a:pt x="16154" y="0"/>
                </a:lnTo>
                <a:lnTo>
                  <a:pt x="45170" y="3569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7734030" y="2732147"/>
            <a:ext cx="45720" cy="36195"/>
          </a:xfrm>
          <a:custGeom>
            <a:rect b="b" l="l" r="r" t="t"/>
            <a:pathLst>
              <a:path extrusionOk="0" h="36194" w="45720">
                <a:moveTo>
                  <a:pt x="0" y="27001"/>
                </a:moveTo>
                <a:lnTo>
                  <a:pt x="45170" y="35693"/>
                </a:lnTo>
                <a:lnTo>
                  <a:pt x="16154" y="0"/>
                </a:lnTo>
                <a:lnTo>
                  <a:pt x="0" y="2700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6355351" y="2296489"/>
            <a:ext cx="636270" cy="445770"/>
          </a:xfrm>
          <a:custGeom>
            <a:rect b="b" l="l" r="r" t="t"/>
            <a:pathLst>
              <a:path extrusionOk="0" h="445769" w="636270">
                <a:moveTo>
                  <a:pt x="635998" y="0"/>
                </a:moveTo>
                <a:lnTo>
                  <a:pt x="0" y="44570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6319952" y="2729307"/>
            <a:ext cx="44450" cy="38100"/>
          </a:xfrm>
          <a:custGeom>
            <a:rect b="b" l="l" r="r" t="t"/>
            <a:pathLst>
              <a:path extrusionOk="0" h="38100" w="44450">
                <a:moveTo>
                  <a:pt x="0" y="37690"/>
                </a:moveTo>
                <a:lnTo>
                  <a:pt x="26369" y="0"/>
                </a:lnTo>
                <a:lnTo>
                  <a:pt x="44427" y="25767"/>
                </a:lnTo>
                <a:lnTo>
                  <a:pt x="0" y="3769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6319952" y="2729307"/>
            <a:ext cx="44450" cy="38100"/>
          </a:xfrm>
          <a:custGeom>
            <a:rect b="b" l="l" r="r" t="t"/>
            <a:pathLst>
              <a:path extrusionOk="0" h="38100" w="44450">
                <a:moveTo>
                  <a:pt x="26369" y="0"/>
                </a:moveTo>
                <a:lnTo>
                  <a:pt x="0" y="37690"/>
                </a:lnTo>
                <a:lnTo>
                  <a:pt x="44427" y="25767"/>
                </a:lnTo>
                <a:lnTo>
                  <a:pt x="26369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7420825" y="2243315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6265450" y="2243315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5739500" y="3610440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6527800" y="3628390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7274900" y="3601465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8063200" y="3619415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7791274" y="3228852"/>
            <a:ext cx="400685" cy="291465"/>
          </a:xfrm>
          <a:custGeom>
            <a:rect b="b" l="l" r="r" t="t"/>
            <a:pathLst>
              <a:path extrusionOk="0" h="291464" w="400684">
                <a:moveTo>
                  <a:pt x="0" y="0"/>
                </a:moveTo>
                <a:lnTo>
                  <a:pt x="400467" y="29100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8182493" y="3507129"/>
            <a:ext cx="44450" cy="38735"/>
          </a:xfrm>
          <a:custGeom>
            <a:rect b="b" l="l" r="r" t="t"/>
            <a:pathLst>
              <a:path extrusionOk="0" h="38735" w="44450">
                <a:moveTo>
                  <a:pt x="44216" y="38137"/>
                </a:moveTo>
                <a:lnTo>
                  <a:pt x="0" y="25454"/>
                </a:lnTo>
                <a:lnTo>
                  <a:pt x="18496" y="0"/>
                </a:lnTo>
                <a:lnTo>
                  <a:pt x="44216" y="3813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182493" y="3507129"/>
            <a:ext cx="44450" cy="38735"/>
          </a:xfrm>
          <a:custGeom>
            <a:rect b="b" l="l" r="r" t="t"/>
            <a:pathLst>
              <a:path extrusionOk="0" h="38735" w="44450">
                <a:moveTo>
                  <a:pt x="0" y="25454"/>
                </a:moveTo>
                <a:lnTo>
                  <a:pt x="44216" y="38137"/>
                </a:lnTo>
                <a:lnTo>
                  <a:pt x="18496" y="0"/>
                </a:lnTo>
                <a:lnTo>
                  <a:pt x="0" y="2545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7492111" y="3228852"/>
            <a:ext cx="299720" cy="268605"/>
          </a:xfrm>
          <a:custGeom>
            <a:rect b="b" l="l" r="r" t="t"/>
            <a:pathLst>
              <a:path extrusionOk="0" h="268605" w="299720">
                <a:moveTo>
                  <a:pt x="299163" y="0"/>
                </a:moveTo>
                <a:lnTo>
                  <a:pt x="0" y="268432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7459939" y="3485575"/>
            <a:ext cx="43180" cy="40640"/>
          </a:xfrm>
          <a:custGeom>
            <a:rect b="b" l="l" r="r" t="t"/>
            <a:pathLst>
              <a:path extrusionOk="0" h="40639" w="43179">
                <a:moveTo>
                  <a:pt x="0" y="40577"/>
                </a:moveTo>
                <a:lnTo>
                  <a:pt x="21665" y="0"/>
                </a:lnTo>
                <a:lnTo>
                  <a:pt x="42679" y="23419"/>
                </a:lnTo>
                <a:lnTo>
                  <a:pt x="0" y="4057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459939" y="3485575"/>
            <a:ext cx="43180" cy="40640"/>
          </a:xfrm>
          <a:custGeom>
            <a:rect b="b" l="l" r="r" t="t"/>
            <a:pathLst>
              <a:path extrusionOk="0" h="40639" w="43179">
                <a:moveTo>
                  <a:pt x="21665" y="0"/>
                </a:moveTo>
                <a:lnTo>
                  <a:pt x="0" y="40577"/>
                </a:lnTo>
                <a:lnTo>
                  <a:pt x="42679" y="23419"/>
                </a:lnTo>
                <a:lnTo>
                  <a:pt x="21665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8098201" y="3221115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304275" y="3197844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308412" y="3228852"/>
            <a:ext cx="351155" cy="297180"/>
          </a:xfrm>
          <a:custGeom>
            <a:rect b="b" l="l" r="r" t="t"/>
            <a:pathLst>
              <a:path extrusionOk="0" h="297180" w="351154">
                <a:moveTo>
                  <a:pt x="0" y="0"/>
                </a:moveTo>
                <a:lnTo>
                  <a:pt x="350574" y="2966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6648824" y="3513524"/>
            <a:ext cx="43180" cy="40005"/>
          </a:xfrm>
          <a:custGeom>
            <a:rect b="b" l="l" r="r" t="t"/>
            <a:pathLst>
              <a:path extrusionOk="0" h="40005" w="43179">
                <a:moveTo>
                  <a:pt x="43159" y="39932"/>
                </a:moveTo>
                <a:lnTo>
                  <a:pt x="0" y="24018"/>
                </a:lnTo>
                <a:lnTo>
                  <a:pt x="20326" y="0"/>
                </a:lnTo>
                <a:lnTo>
                  <a:pt x="43159" y="3993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6648824" y="3513524"/>
            <a:ext cx="43180" cy="40005"/>
          </a:xfrm>
          <a:custGeom>
            <a:rect b="b" l="l" r="r" t="t"/>
            <a:pathLst>
              <a:path extrusionOk="0" h="40005" w="43179">
                <a:moveTo>
                  <a:pt x="0" y="24018"/>
                </a:moveTo>
                <a:lnTo>
                  <a:pt x="43159" y="39932"/>
                </a:lnTo>
                <a:lnTo>
                  <a:pt x="20326" y="0"/>
                </a:lnTo>
                <a:lnTo>
                  <a:pt x="0" y="24018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958825" y="3228852"/>
            <a:ext cx="349885" cy="280035"/>
          </a:xfrm>
          <a:custGeom>
            <a:rect b="b" l="l" r="r" t="t"/>
            <a:pathLst>
              <a:path extrusionOk="0" h="280035" w="349885">
                <a:moveTo>
                  <a:pt x="349586" y="0"/>
                </a:moveTo>
                <a:lnTo>
                  <a:pt x="0" y="2798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5925082" y="3496452"/>
            <a:ext cx="43815" cy="39370"/>
          </a:xfrm>
          <a:custGeom>
            <a:rect b="b" l="l" r="r" t="t"/>
            <a:pathLst>
              <a:path extrusionOk="0" h="39369" w="43814">
                <a:moveTo>
                  <a:pt x="0" y="39296"/>
                </a:moveTo>
                <a:lnTo>
                  <a:pt x="23910" y="0"/>
                </a:lnTo>
                <a:lnTo>
                  <a:pt x="43575" y="24563"/>
                </a:lnTo>
                <a:lnTo>
                  <a:pt x="0" y="39296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925082" y="3496452"/>
            <a:ext cx="43815" cy="39370"/>
          </a:xfrm>
          <a:custGeom>
            <a:rect b="b" l="l" r="r" t="t"/>
            <a:pathLst>
              <a:path extrusionOk="0" h="39369" w="43814">
                <a:moveTo>
                  <a:pt x="23910" y="0"/>
                </a:moveTo>
                <a:lnTo>
                  <a:pt x="0" y="39296"/>
                </a:lnTo>
                <a:lnTo>
                  <a:pt x="43575" y="24563"/>
                </a:lnTo>
                <a:lnTo>
                  <a:pt x="2391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6545372" y="3183322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5760635" y="3183322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629924" y="1628050"/>
            <a:ext cx="12065" cy="2607310"/>
          </a:xfrm>
          <a:custGeom>
            <a:rect b="b" l="l" r="r" t="t"/>
            <a:pathLst>
              <a:path extrusionOk="0" h="2607310" w="12064">
                <a:moveTo>
                  <a:pt x="0" y="0"/>
                </a:moveTo>
                <a:lnTo>
                  <a:pt x="11699" y="2606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2586100" y="4224463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117138" y="268699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629939" y="292554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929525" y="2506135"/>
            <a:ext cx="134620" cy="5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6040913" y="3181350"/>
            <a:ext cx="2851150" cy="8694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79" l="-4268" r="0" t="-76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>
            <p:ph type="title"/>
          </p:nvPr>
        </p:nvSpPr>
        <p:spPr>
          <a:xfrm>
            <a:off x="613568" y="128365"/>
            <a:ext cx="54273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Nomenclatura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6840074" y="895350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-2500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7640000" y="1827712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6157137" y="1827712"/>
            <a:ext cx="2413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0" lang="es-E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6991350" y="1283336"/>
            <a:ext cx="751205" cy="449580"/>
          </a:xfrm>
          <a:custGeom>
            <a:rect b="b" l="l" r="r" t="t"/>
            <a:pathLst>
              <a:path extrusionOk="0" h="449580" w="751204">
                <a:moveTo>
                  <a:pt x="0" y="0"/>
                </a:moveTo>
                <a:lnTo>
                  <a:pt x="750756" y="449158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7734030" y="1718994"/>
            <a:ext cx="45720" cy="36195"/>
          </a:xfrm>
          <a:custGeom>
            <a:rect b="b" l="l" r="r" t="t"/>
            <a:pathLst>
              <a:path extrusionOk="0" h="36194" w="45720">
                <a:moveTo>
                  <a:pt x="45170" y="35693"/>
                </a:moveTo>
                <a:lnTo>
                  <a:pt x="0" y="27001"/>
                </a:lnTo>
                <a:lnTo>
                  <a:pt x="16154" y="0"/>
                </a:lnTo>
                <a:lnTo>
                  <a:pt x="45170" y="35693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734030" y="1718994"/>
            <a:ext cx="45720" cy="36195"/>
          </a:xfrm>
          <a:custGeom>
            <a:rect b="b" l="l" r="r" t="t"/>
            <a:pathLst>
              <a:path extrusionOk="0" h="36194" w="45720">
                <a:moveTo>
                  <a:pt x="0" y="27001"/>
                </a:moveTo>
                <a:lnTo>
                  <a:pt x="45170" y="35693"/>
                </a:lnTo>
                <a:lnTo>
                  <a:pt x="16154" y="0"/>
                </a:lnTo>
                <a:lnTo>
                  <a:pt x="0" y="27001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355351" y="1283336"/>
            <a:ext cx="636270" cy="445770"/>
          </a:xfrm>
          <a:custGeom>
            <a:rect b="b" l="l" r="r" t="t"/>
            <a:pathLst>
              <a:path extrusionOk="0" h="445769" w="636270">
                <a:moveTo>
                  <a:pt x="635998" y="0"/>
                </a:moveTo>
                <a:lnTo>
                  <a:pt x="0" y="44570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319952" y="1716154"/>
            <a:ext cx="44450" cy="38100"/>
          </a:xfrm>
          <a:custGeom>
            <a:rect b="b" l="l" r="r" t="t"/>
            <a:pathLst>
              <a:path extrusionOk="0" h="38100" w="44450">
                <a:moveTo>
                  <a:pt x="0" y="37690"/>
                </a:moveTo>
                <a:lnTo>
                  <a:pt x="26369" y="0"/>
                </a:lnTo>
                <a:lnTo>
                  <a:pt x="44427" y="25767"/>
                </a:lnTo>
                <a:lnTo>
                  <a:pt x="0" y="3769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6319952" y="1716154"/>
            <a:ext cx="44450" cy="38100"/>
          </a:xfrm>
          <a:custGeom>
            <a:rect b="b" l="l" r="r" t="t"/>
            <a:pathLst>
              <a:path extrusionOk="0" h="38100" w="44450">
                <a:moveTo>
                  <a:pt x="26369" y="0"/>
                </a:moveTo>
                <a:lnTo>
                  <a:pt x="0" y="37690"/>
                </a:lnTo>
                <a:lnTo>
                  <a:pt x="44427" y="25767"/>
                </a:lnTo>
                <a:lnTo>
                  <a:pt x="26369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7420825" y="1230162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265450" y="1230162"/>
            <a:ext cx="22796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5739500" y="2597287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527800" y="2615237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7274900" y="2588312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8063200" y="2606262"/>
            <a:ext cx="31750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7791274" y="2215699"/>
            <a:ext cx="400685" cy="291465"/>
          </a:xfrm>
          <a:custGeom>
            <a:rect b="b" l="l" r="r" t="t"/>
            <a:pathLst>
              <a:path extrusionOk="0" h="291464" w="400684">
                <a:moveTo>
                  <a:pt x="0" y="0"/>
                </a:moveTo>
                <a:lnTo>
                  <a:pt x="400467" y="291004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8182493" y="2493976"/>
            <a:ext cx="44450" cy="38735"/>
          </a:xfrm>
          <a:custGeom>
            <a:rect b="b" l="l" r="r" t="t"/>
            <a:pathLst>
              <a:path extrusionOk="0" h="38735" w="44450">
                <a:moveTo>
                  <a:pt x="44216" y="38137"/>
                </a:moveTo>
                <a:lnTo>
                  <a:pt x="0" y="25454"/>
                </a:lnTo>
                <a:lnTo>
                  <a:pt x="18496" y="0"/>
                </a:lnTo>
                <a:lnTo>
                  <a:pt x="44216" y="3813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8182493" y="2493976"/>
            <a:ext cx="44450" cy="38735"/>
          </a:xfrm>
          <a:custGeom>
            <a:rect b="b" l="l" r="r" t="t"/>
            <a:pathLst>
              <a:path extrusionOk="0" h="38735" w="44450">
                <a:moveTo>
                  <a:pt x="0" y="25454"/>
                </a:moveTo>
                <a:lnTo>
                  <a:pt x="44216" y="38137"/>
                </a:lnTo>
                <a:lnTo>
                  <a:pt x="18496" y="0"/>
                </a:lnTo>
                <a:lnTo>
                  <a:pt x="0" y="25454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492111" y="2215699"/>
            <a:ext cx="299720" cy="268605"/>
          </a:xfrm>
          <a:custGeom>
            <a:rect b="b" l="l" r="r" t="t"/>
            <a:pathLst>
              <a:path extrusionOk="0" h="268605" w="299720">
                <a:moveTo>
                  <a:pt x="299163" y="0"/>
                </a:moveTo>
                <a:lnTo>
                  <a:pt x="0" y="268432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459939" y="2472422"/>
            <a:ext cx="43180" cy="40640"/>
          </a:xfrm>
          <a:custGeom>
            <a:rect b="b" l="l" r="r" t="t"/>
            <a:pathLst>
              <a:path extrusionOk="0" h="40639" w="43179">
                <a:moveTo>
                  <a:pt x="0" y="40577"/>
                </a:moveTo>
                <a:lnTo>
                  <a:pt x="21665" y="0"/>
                </a:lnTo>
                <a:lnTo>
                  <a:pt x="42679" y="23419"/>
                </a:lnTo>
                <a:lnTo>
                  <a:pt x="0" y="40577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7459939" y="2472422"/>
            <a:ext cx="43180" cy="40640"/>
          </a:xfrm>
          <a:custGeom>
            <a:rect b="b" l="l" r="r" t="t"/>
            <a:pathLst>
              <a:path extrusionOk="0" h="40639" w="43179">
                <a:moveTo>
                  <a:pt x="21665" y="0"/>
                </a:moveTo>
                <a:lnTo>
                  <a:pt x="0" y="40577"/>
                </a:lnTo>
                <a:lnTo>
                  <a:pt x="42679" y="23419"/>
                </a:lnTo>
                <a:lnTo>
                  <a:pt x="21665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8098201" y="2207962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304275" y="2184691"/>
            <a:ext cx="217804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6308412" y="2215699"/>
            <a:ext cx="351155" cy="297180"/>
          </a:xfrm>
          <a:custGeom>
            <a:rect b="b" l="l" r="r" t="t"/>
            <a:pathLst>
              <a:path extrusionOk="0" h="297180" w="351154">
                <a:moveTo>
                  <a:pt x="0" y="0"/>
                </a:moveTo>
                <a:lnTo>
                  <a:pt x="350574" y="2966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6648824" y="2500371"/>
            <a:ext cx="43180" cy="40005"/>
          </a:xfrm>
          <a:custGeom>
            <a:rect b="b" l="l" r="r" t="t"/>
            <a:pathLst>
              <a:path extrusionOk="0" h="40005" w="43179">
                <a:moveTo>
                  <a:pt x="43159" y="39932"/>
                </a:moveTo>
                <a:lnTo>
                  <a:pt x="0" y="24018"/>
                </a:lnTo>
                <a:lnTo>
                  <a:pt x="20326" y="0"/>
                </a:lnTo>
                <a:lnTo>
                  <a:pt x="43159" y="39932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648824" y="2500371"/>
            <a:ext cx="43180" cy="40005"/>
          </a:xfrm>
          <a:custGeom>
            <a:rect b="b" l="l" r="r" t="t"/>
            <a:pathLst>
              <a:path extrusionOk="0" h="40005" w="43179">
                <a:moveTo>
                  <a:pt x="0" y="24018"/>
                </a:moveTo>
                <a:lnTo>
                  <a:pt x="43159" y="39932"/>
                </a:lnTo>
                <a:lnTo>
                  <a:pt x="20326" y="0"/>
                </a:lnTo>
                <a:lnTo>
                  <a:pt x="0" y="24018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5958825" y="2215699"/>
            <a:ext cx="349885" cy="280035"/>
          </a:xfrm>
          <a:custGeom>
            <a:rect b="b" l="l" r="r" t="t"/>
            <a:pathLst>
              <a:path extrusionOk="0" h="280035" w="349885">
                <a:moveTo>
                  <a:pt x="349586" y="0"/>
                </a:moveTo>
                <a:lnTo>
                  <a:pt x="0" y="279881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5925082" y="2483299"/>
            <a:ext cx="43815" cy="39370"/>
          </a:xfrm>
          <a:custGeom>
            <a:rect b="b" l="l" r="r" t="t"/>
            <a:pathLst>
              <a:path extrusionOk="0" h="39369" w="43814">
                <a:moveTo>
                  <a:pt x="0" y="39296"/>
                </a:moveTo>
                <a:lnTo>
                  <a:pt x="23910" y="0"/>
                </a:lnTo>
                <a:lnTo>
                  <a:pt x="43575" y="24563"/>
                </a:lnTo>
                <a:lnTo>
                  <a:pt x="0" y="39296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5925082" y="2483299"/>
            <a:ext cx="43815" cy="39370"/>
          </a:xfrm>
          <a:custGeom>
            <a:rect b="b" l="l" r="r" t="t"/>
            <a:pathLst>
              <a:path extrusionOk="0" h="39369" w="43814">
                <a:moveTo>
                  <a:pt x="23910" y="0"/>
                </a:moveTo>
                <a:lnTo>
                  <a:pt x="0" y="39296"/>
                </a:lnTo>
                <a:lnTo>
                  <a:pt x="43575" y="24563"/>
                </a:lnTo>
                <a:lnTo>
                  <a:pt x="23910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6545372" y="2170169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5760635" y="2170169"/>
            <a:ext cx="277495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b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2629924" y="1628050"/>
            <a:ext cx="12065" cy="2607310"/>
          </a:xfrm>
          <a:custGeom>
            <a:rect b="b" l="l" r="r" t="t"/>
            <a:pathLst>
              <a:path extrusionOk="0" h="2607310" w="12064">
                <a:moveTo>
                  <a:pt x="0" y="0"/>
                </a:moveTo>
                <a:lnTo>
                  <a:pt x="11699" y="2606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2586100" y="4224463"/>
            <a:ext cx="12446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1117138" y="268699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2629939" y="2925549"/>
            <a:ext cx="1524635" cy="12065"/>
          </a:xfrm>
          <a:custGeom>
            <a:rect b="b" l="l" r="r" t="t"/>
            <a:pathLst>
              <a:path extrusionOk="0" h="12064" w="1524635">
                <a:moveTo>
                  <a:pt x="0" y="0"/>
                </a:moveTo>
                <a:lnTo>
                  <a:pt x="1524299" y="11699"/>
                </a:lnTo>
              </a:path>
            </a:pathLst>
          </a:custGeom>
          <a:noFill/>
          <a:ln cap="flat" cmpd="sng" w="190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29525" y="2506135"/>
            <a:ext cx="134620" cy="503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516725" y="1239805"/>
            <a:ext cx="5044155" cy="33841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613568" y="128365"/>
            <a:ext cx="5427345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Predicción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718374" y="811584"/>
            <a:ext cx="7663500" cy="3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Una vez segmentado el espacio de características, para cada nueva observación que cae en alguna de las regiones se predice: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Clasificación: moda de etiquetas (majority vote)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ourier New"/>
              <a:buChar char="o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media de etiquetas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27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NOTA: Existen distintos algoritmos para implementar árboles de decisión: </a:t>
            </a:r>
            <a:r>
              <a:rPr b="0" i="0" lang="es-ES" sz="18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ID3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ES" sz="18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C4.5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ES" sz="18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CART</a:t>
            </a: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... scikit-learn utiliza CART, que solo permite decisiones binarias (cada nodo tiene dos ramas).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estimación de la probabilidad se calcula como % de la clase mayoritaria en una hoja: P(y=k|x). Tiende a </a:t>
            </a:r>
            <a:r>
              <a:rPr lang="es-E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P(y=k|x) = 1, por lo que es necesario controlar la complejidad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1199356" y="816736"/>
            <a:ext cx="1259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3600"/>
              <a:t>Índice</a:t>
            </a:r>
            <a:endParaRPr sz="3600"/>
          </a:p>
        </p:txBody>
      </p:sp>
      <p:sp>
        <p:nvSpPr>
          <p:cNvPr id="178" name="Google Shape;178;p7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1237296" y="1449132"/>
            <a:ext cx="2919730" cy="9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3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Intuición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Construcción del árbol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3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s-E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613568" y="128365"/>
            <a:ext cx="507111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Construcción del árbol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718374" y="924009"/>
            <a:ext cx="7633970" cy="35630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Empezamos con el árbol vacío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Seleccionamos la característica sobre la que particionar el espacio (</a:t>
            </a:r>
            <a:r>
              <a:rPr b="0" i="1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splitting</a:t>
            </a: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minimizar error cuadrático medio (MSE)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Mínimo error de clasificación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Mínima impureza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5080" rtl="0" algn="l">
              <a:lnSpc>
                <a:spcPct val="114599"/>
              </a:lnSpc>
              <a:spcBef>
                <a:spcPts val="1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Máxima entropía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rabi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cada región resultante repetimos el proceso (recursive splitting), hasta que se cumpla un criterio de parada: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Todas las muestras con única variable target 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29" lvl="1" marL="8362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alpha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Complejidad: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Profundidad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Número de muestras en hoja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0050" lvl="2" marL="132651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Calibri"/>
              <a:buAutoNum type="romanLcPeriod"/>
            </a:pPr>
            <a:r>
              <a:rPr b="0" i="0" lang="es-ES" sz="1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Mejora en el criterio de splitting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343400" y="4487036"/>
            <a:ext cx="42672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sng" cap="none" strike="noStrike">
                <a:solidFill>
                  <a:srgbClr val="1055DE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https://scikit-learn.org/stable/modules/tree.html#tips-on-practical-use</a:t>
            </a:r>
            <a:endParaRPr b="0" i="0" sz="1100" u="none" cap="none" strike="noStrike">
              <a:solidFill>
                <a:srgbClr val="1055D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13568" y="128365"/>
            <a:ext cx="6427480" cy="428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700">
                <a:latin typeface="Arial"/>
                <a:ea typeface="Arial"/>
                <a:cs typeface="Arial"/>
                <a:sym typeface="Arial"/>
              </a:rPr>
              <a:t>Métricas clasificación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052970" y="4978550"/>
            <a:ext cx="1435735" cy="1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1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s-ES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© All rights reserved. </a:t>
            </a:r>
            <a:r>
              <a:rPr b="0" i="0" lang="es-ES" sz="6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www.keepcoding.io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 txBox="1"/>
          <p:nvPr/>
        </p:nvSpPr>
        <p:spPr>
          <a:xfrm>
            <a:off x="718374" y="811584"/>
            <a:ext cx="7663626" cy="32047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46" l="-1745" r="-1984" t="-20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2019-10-18T14:12:26Z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