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jvdSzboZkKVnhKeCH+Soo96SL0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2E8C50-5CE7-43A6-B94A-09FB88087D36}">
  <a:tblStyle styleId="{9C2E8C50-5CE7-43A6-B94A-09FB88087D3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/>
          <p:nvPr/>
        </p:nvSpPr>
        <p:spPr>
          <a:xfrm>
            <a:off x="321468" y="228600"/>
            <a:ext cx="236220" cy="236220"/>
          </a:xfrm>
          <a:custGeom>
            <a:rect b="b" l="l" r="r" t="t"/>
            <a:pathLst>
              <a:path extrusionOk="0" h="236220" w="236220">
                <a:moveTo>
                  <a:pt x="0" y="0"/>
                </a:moveTo>
                <a:lnTo>
                  <a:pt x="235799" y="0"/>
                </a:lnTo>
                <a:lnTo>
                  <a:pt x="235799" y="235799"/>
                </a:lnTo>
                <a:lnTo>
                  <a:pt x="0" y="2357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8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8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8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8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8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" type="body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://www.keepcoding.io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keepcoding.io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://www.keepcoding.io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keepcoding.io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hyperlink" Target="http://www.keepcoding.io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keepcoding.io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hyperlink" Target="http://www.keepcoding.io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keepcoding.io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hyperlink" Target="http://www.keepcoding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keepcoding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://www.keepcoding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://www.keepcoding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://www.keepcoding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hyperlink" Target="http://www.keepcoding.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://www.keepcoding.i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://www.keepcoding.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hyperlink" Target="http://www.keepcoding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935831" y="2171700"/>
            <a:ext cx="328930" cy="328930"/>
          </a:xfrm>
          <a:custGeom>
            <a:rect b="b" l="l" r="r" t="t"/>
            <a:pathLst>
              <a:path extrusionOk="0" h="328930" w="328930">
                <a:moveTo>
                  <a:pt x="0" y="0"/>
                </a:moveTo>
                <a:lnTo>
                  <a:pt x="328499" y="0"/>
                </a:lnTo>
                <a:lnTo>
                  <a:pt x="328499" y="328499"/>
                </a:lnTo>
                <a:lnTo>
                  <a:pt x="0" y="3284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>
            <p:ph idx="1" type="body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147764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Learning 101</a:t>
            </a:r>
            <a:endParaRPr/>
          </a:p>
          <a:p>
            <a:pPr indent="0" lvl="0" marL="1479550" rtl="0" algn="ctr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Bagging y Random Forest</a:t>
            </a:r>
            <a:endParaRPr sz="1800"/>
          </a:p>
        </p:txBody>
      </p:sp>
      <p:sp>
        <p:nvSpPr>
          <p:cNvPr id="54" name="Google Shape;54;p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613568" y="128365"/>
            <a:ext cx="366204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 sz="2700">
                <a:latin typeface="Arial"/>
                <a:ea typeface="Arial"/>
                <a:cs typeface="Arial"/>
                <a:sym typeface="Arial"/>
              </a:rPr>
              <a:t>Bagging: pros and cons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718374" y="924006"/>
            <a:ext cx="76632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Mejoran las prestaciones sustancialmente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KO: Si hay uno o varios predictores fuertes, puede que los B árboles  generados sean bastante similares, por lo que no estamos  reduciendo la varianza dado que los árboles están altamente  correlacionados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1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171" name="Google Shape;171;p1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1237296" y="1449132"/>
            <a:ext cx="2668905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Remuestreo Bootstrap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Importancia variables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613568" y="128365"/>
            <a:ext cx="228600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 sz="2700"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718374" y="964014"/>
            <a:ext cx="74637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Motivación: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decorrelacionar</a:t>
            </a:r>
            <a:r>
              <a:rPr b="1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árboles remuestreados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Utilizar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bootstrap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combinar árboles de decisión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construyen (entrenan) B árboles utilizando B remuestras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 la construcción de cada árbol, para cada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split </a:t>
            </a:r>
            <a:r>
              <a:rPr b="0" i="0" lang="en-U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fuerza a utilizar  un subconjunto aleatorio de m &lt; d predictores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Normalmente m = √d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 m = d, entonces es Bagging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1453515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 el número de predictores relevantes es pequeño, y alta  dimensionalidad, peligro de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189" name="Google Shape;189;p1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1237296" y="1449132"/>
            <a:ext cx="2800985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Remuestreo Bootstrap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Importancia</a:t>
            </a:r>
            <a:r>
              <a:rPr b="1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613568" y="128365"/>
            <a:ext cx="43129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Importancia de las variables</a:t>
            </a:r>
            <a:endParaRPr sz="2700"/>
          </a:p>
        </p:txBody>
      </p:sp>
      <p:sp>
        <p:nvSpPr>
          <p:cNvPr id="196" name="Google Shape;196;p1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718374" y="924009"/>
            <a:ext cx="76689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 la agregación de árboles se pierde interpretabilidad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240665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 obstante se puede extraer una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medida de la importancia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de cada  variable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1790" lvl="1" marL="836294" marR="5080" rtl="0" algn="l">
              <a:lnSpc>
                <a:spcPct val="113300"/>
              </a:lnSpc>
              <a:spcBef>
                <a:spcPts val="65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Cuánto mejoran las prestaciones en los </a:t>
            </a:r>
            <a:r>
              <a:rPr b="0" i="1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splits </a:t>
            </a:r>
            <a:r>
              <a:rPr b="0"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asociados a dicha variable (</a:t>
            </a:r>
            <a:r>
              <a:rPr b="0" i="1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ESL,  página 368</a:t>
            </a:r>
            <a:r>
              <a:rPr b="0"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1790" lvl="1" marL="836294" marR="2159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 otras palabras: para cada split de cada árbol construido, se mide la mejora  en prestaciones debido a la variable por la que se particiona el árbol.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Medida relativa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 se escala entre 0-100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Puede aplicarse a un árbol individual, pero no es concluyente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14224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puede utilizar como ranking en </a:t>
            </a:r>
            <a:r>
              <a:rPr b="0" i="0" lang="en-U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selección de características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¡pero hay  que hacerlo bien! (recordad los métodos wrapper)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613568" y="128365"/>
            <a:ext cx="43129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Importancia de las variables</a:t>
            </a:r>
            <a:endParaRPr sz="2700"/>
          </a:p>
        </p:txBody>
      </p:sp>
      <p:sp>
        <p:nvSpPr>
          <p:cNvPr id="203" name="Google Shape;203;p15"/>
          <p:cNvSpPr/>
          <p:nvPr/>
        </p:nvSpPr>
        <p:spPr>
          <a:xfrm>
            <a:off x="2480919" y="798188"/>
            <a:ext cx="3507717" cy="37331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/>
        </p:nvSpPr>
        <p:spPr>
          <a:xfrm>
            <a:off x="718374" y="1240206"/>
            <a:ext cx="3881120" cy="2836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Introduction to Statistical Learning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5, sección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8, sección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The Elements of Statistical Learning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10, sección 13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15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27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Hands On Machine Learning.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 txBox="1"/>
          <p:nvPr>
            <p:ph type="title"/>
          </p:nvPr>
        </p:nvSpPr>
        <p:spPr>
          <a:xfrm>
            <a:off x="613577" y="128375"/>
            <a:ext cx="2310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Referencias</a:t>
            </a:r>
            <a:endParaRPr sz="2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title"/>
          </p:nvPr>
        </p:nvSpPr>
        <p:spPr>
          <a:xfrm>
            <a:off x="1995622" y="1660566"/>
            <a:ext cx="513842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Let’s code!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613568" y="128365"/>
            <a:ext cx="170878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Motivación</a:t>
            </a:r>
            <a:endParaRPr sz="2700"/>
          </a:p>
        </p:txBody>
      </p:sp>
      <p:sp>
        <p:nvSpPr>
          <p:cNvPr id="60" name="Google Shape;60;p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718374" y="923991"/>
            <a:ext cx="6409055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Combinar algoritmos, normalmente árboles, para mejorar sus  prestaciones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Proporcionan grandes prestaciones en problemas complejos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71" name="Google Shape;71;p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1237296" y="1449132"/>
            <a:ext cx="291973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Remuestreo Bootstrap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Importancia variables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613568" y="128365"/>
            <a:ext cx="3484879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Remuestreo Bootstrap</a:t>
            </a:r>
            <a:endParaRPr sz="2700"/>
          </a:p>
        </p:txBody>
      </p:sp>
      <p:sp>
        <p:nvSpPr>
          <p:cNvPr id="78" name="Google Shape;78;p4"/>
          <p:cNvSpPr txBox="1"/>
          <p:nvPr/>
        </p:nvSpPr>
        <p:spPr>
          <a:xfrm>
            <a:off x="718374" y="811586"/>
            <a:ext cx="72327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Técnica estadística para cuanti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fi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car la incertidumbre de un estimador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 ML nos sirve para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medir las prestaciones de un algoritmo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4A4A4A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4953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Supongamos un problema de aprendizaje supervisado, donde  disponemos de un conjunto de datos etiquetados {</a:t>
            </a:r>
            <a:r>
              <a:rPr b="1" i="1" lang="en-US" sz="1800" u="none" cap="none" strike="noStrike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}, con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= 15.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9" name="Google Shape;79;p4"/>
          <p:cNvGraphicFramePr/>
          <p:nvPr/>
        </p:nvGraphicFramePr>
        <p:xfrm>
          <a:off x="784812" y="26208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{9C2E8C50-5CE7-43A6-B94A-09FB88087D36}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(9)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(10)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09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(13)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(14)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(15)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</a:tr>
            </a:tbl>
          </a:graphicData>
        </a:graphic>
      </p:graphicFrame>
      <p:sp>
        <p:nvSpPr>
          <p:cNvPr id="80" name="Google Shape;80;p4"/>
          <p:cNvSpPr/>
          <p:nvPr/>
        </p:nvSpPr>
        <p:spPr>
          <a:xfrm>
            <a:off x="789575" y="3107050"/>
            <a:ext cx="4808220" cy="221615"/>
          </a:xfrm>
          <a:custGeom>
            <a:rect b="b" l="l" r="r" t="t"/>
            <a:pathLst>
              <a:path extrusionOk="0" h="221614" w="4808220">
                <a:moveTo>
                  <a:pt x="4807799" y="0"/>
                </a:moveTo>
                <a:lnTo>
                  <a:pt x="4806352" y="43031"/>
                </a:lnTo>
                <a:lnTo>
                  <a:pt x="4802403" y="78170"/>
                </a:lnTo>
                <a:lnTo>
                  <a:pt x="4796547" y="101862"/>
                </a:lnTo>
                <a:lnTo>
                  <a:pt x="4789375" y="110549"/>
                </a:lnTo>
                <a:lnTo>
                  <a:pt x="2556990" y="110549"/>
                </a:lnTo>
                <a:lnTo>
                  <a:pt x="2549819" y="119237"/>
                </a:lnTo>
                <a:lnTo>
                  <a:pt x="2543962" y="142929"/>
                </a:lnTo>
                <a:lnTo>
                  <a:pt x="2540014" y="178068"/>
                </a:lnTo>
                <a:lnTo>
                  <a:pt x="2538566" y="221099"/>
                </a:lnTo>
                <a:lnTo>
                  <a:pt x="2537118" y="178068"/>
                </a:lnTo>
                <a:lnTo>
                  <a:pt x="2533170" y="142929"/>
                </a:lnTo>
                <a:lnTo>
                  <a:pt x="2527313" y="119237"/>
                </a:lnTo>
                <a:lnTo>
                  <a:pt x="2520142" y="110549"/>
                </a:lnTo>
                <a:lnTo>
                  <a:pt x="18424" y="110549"/>
                </a:lnTo>
                <a:lnTo>
                  <a:pt x="11252" y="101862"/>
                </a:lnTo>
                <a:lnTo>
                  <a:pt x="5396" y="78170"/>
                </a:lnTo>
                <a:lnTo>
                  <a:pt x="1447" y="4303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5615575" y="3107050"/>
            <a:ext cx="2390775" cy="221615"/>
          </a:xfrm>
          <a:custGeom>
            <a:rect b="b" l="l" r="r" t="t"/>
            <a:pathLst>
              <a:path extrusionOk="0" h="221614" w="2390775">
                <a:moveTo>
                  <a:pt x="2390699" y="0"/>
                </a:moveTo>
                <a:lnTo>
                  <a:pt x="2389252" y="43031"/>
                </a:lnTo>
                <a:lnTo>
                  <a:pt x="2385303" y="78170"/>
                </a:lnTo>
                <a:lnTo>
                  <a:pt x="2379447" y="101862"/>
                </a:lnTo>
                <a:lnTo>
                  <a:pt x="2372275" y="110549"/>
                </a:lnTo>
                <a:lnTo>
                  <a:pt x="1280737" y="110549"/>
                </a:lnTo>
                <a:lnTo>
                  <a:pt x="1273566" y="119237"/>
                </a:lnTo>
                <a:lnTo>
                  <a:pt x="1267709" y="142929"/>
                </a:lnTo>
                <a:lnTo>
                  <a:pt x="1263761" y="178068"/>
                </a:lnTo>
                <a:lnTo>
                  <a:pt x="1262313" y="221099"/>
                </a:lnTo>
                <a:lnTo>
                  <a:pt x="1260865" y="178068"/>
                </a:lnTo>
                <a:lnTo>
                  <a:pt x="1256917" y="142929"/>
                </a:lnTo>
                <a:lnTo>
                  <a:pt x="1251060" y="119237"/>
                </a:lnTo>
                <a:lnTo>
                  <a:pt x="1243888" y="110549"/>
                </a:lnTo>
                <a:lnTo>
                  <a:pt x="18424" y="110549"/>
                </a:lnTo>
                <a:lnTo>
                  <a:pt x="11252" y="101862"/>
                </a:lnTo>
                <a:lnTo>
                  <a:pt x="5396" y="78170"/>
                </a:lnTo>
                <a:lnTo>
                  <a:pt x="1447" y="4303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2121124" y="3330663"/>
            <a:ext cx="225044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Entrenamiento/validación (*)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6647425" y="3330663"/>
            <a:ext cx="35179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6352425" y="3639625"/>
            <a:ext cx="838075" cy="9908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1071625" y="4433054"/>
            <a:ext cx="433451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(*) numeración no es orden, los datos han sido ya aleatorizados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/>
        </p:nvSpPr>
        <p:spPr>
          <a:xfrm>
            <a:off x="718374" y="811584"/>
            <a:ext cx="403225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Bootstrap: remuestras con repetición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 txBox="1"/>
          <p:nvPr>
            <p:ph type="title"/>
          </p:nvPr>
        </p:nvSpPr>
        <p:spPr>
          <a:xfrm>
            <a:off x="613568" y="128365"/>
            <a:ext cx="3484879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Remuestreo Bootstrap</a:t>
            </a:r>
            <a:endParaRPr sz="2700"/>
          </a:p>
        </p:txBody>
      </p:sp>
      <p:graphicFrame>
        <p:nvGraphicFramePr>
          <p:cNvPr id="93" name="Google Shape;93;p5"/>
          <p:cNvGraphicFramePr/>
          <p:nvPr/>
        </p:nvGraphicFramePr>
        <p:xfrm>
          <a:off x="1363287" y="13240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{9C2E8C50-5CE7-43A6-B94A-09FB88087D36}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(9)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(10)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5"/>
          <p:cNvSpPr txBox="1"/>
          <p:nvPr/>
        </p:nvSpPr>
        <p:spPr>
          <a:xfrm>
            <a:off x="142850" y="2012588"/>
            <a:ext cx="10922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Remuestra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5" name="Google Shape;95;p5"/>
          <p:cNvGraphicFramePr/>
          <p:nvPr/>
        </p:nvGraphicFramePr>
        <p:xfrm>
          <a:off x="1363287" y="19419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{9C2E8C50-5CE7-43A6-B94A-09FB88087D36}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(9)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p5"/>
          <p:cNvGraphicFramePr/>
          <p:nvPr/>
        </p:nvGraphicFramePr>
        <p:xfrm>
          <a:off x="6403187" y="19419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{9C2E8C50-5CE7-43A6-B94A-09FB88087D36}</a:tableStyleId>
              </a:tblPr>
              <a:tblGrid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(10)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p5"/>
          <p:cNvSpPr txBox="1"/>
          <p:nvPr/>
        </p:nvSpPr>
        <p:spPr>
          <a:xfrm>
            <a:off x="142850" y="2560638"/>
            <a:ext cx="10922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Remuestra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" name="Google Shape;98;p5"/>
          <p:cNvGraphicFramePr/>
          <p:nvPr/>
        </p:nvGraphicFramePr>
        <p:xfrm>
          <a:off x="1363287" y="2489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{9C2E8C50-5CE7-43A6-B94A-09FB88087D36}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(10)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p5"/>
          <p:cNvSpPr txBox="1"/>
          <p:nvPr/>
        </p:nvSpPr>
        <p:spPr>
          <a:xfrm>
            <a:off x="6407949" y="2494725"/>
            <a:ext cx="482600" cy="39243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6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baseline="-25000" i="1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(6)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6890549" y="2494725"/>
            <a:ext cx="482600" cy="39243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6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baseline="-25000" i="1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(9)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8392375" y="1924831"/>
            <a:ext cx="368300" cy="1004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7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baseline="-25000" i="1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3365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l">
              <a:lnSpc>
                <a:spcPct val="76111"/>
              </a:lnSpc>
              <a:spcBef>
                <a:spcPts val="92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baseline="-25000" i="1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3365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2" name="Google Shape;102;p5"/>
          <p:cNvGraphicFramePr/>
          <p:nvPr/>
        </p:nvGraphicFramePr>
        <p:xfrm>
          <a:off x="1363287" y="3327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{9C2E8C50-5CE7-43A6-B94A-09FB88087D36}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(9)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03" name="Google Shape;103;p5"/>
          <p:cNvSpPr txBox="1"/>
          <p:nvPr/>
        </p:nvSpPr>
        <p:spPr>
          <a:xfrm>
            <a:off x="142850" y="3398500"/>
            <a:ext cx="112204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Remuestra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p5"/>
          <p:cNvGraphicFramePr/>
          <p:nvPr/>
        </p:nvGraphicFramePr>
        <p:xfrm>
          <a:off x="6403187" y="3327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{9C2E8C50-5CE7-43A6-B94A-09FB88087D36}</a:tableStyleId>
              </a:tblPr>
              <a:tblGrid>
                <a:gridCol w="482600"/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(10)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05" name="Google Shape;105;p5"/>
          <p:cNvSpPr txBox="1"/>
          <p:nvPr/>
        </p:nvSpPr>
        <p:spPr>
          <a:xfrm>
            <a:off x="8462874" y="3310756"/>
            <a:ext cx="393700" cy="455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7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baseline="-25000" i="1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3365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578649" y="2957450"/>
            <a:ext cx="57149" cy="3047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8506224" y="2966575"/>
            <a:ext cx="57149" cy="3047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1377149" y="3760975"/>
            <a:ext cx="4808220" cy="221615"/>
          </a:xfrm>
          <a:custGeom>
            <a:rect b="b" l="l" r="r" t="t"/>
            <a:pathLst>
              <a:path extrusionOk="0" h="221614" w="4808220">
                <a:moveTo>
                  <a:pt x="4807799" y="0"/>
                </a:moveTo>
                <a:lnTo>
                  <a:pt x="4806352" y="43031"/>
                </a:lnTo>
                <a:lnTo>
                  <a:pt x="4802403" y="78170"/>
                </a:lnTo>
                <a:lnTo>
                  <a:pt x="4796547" y="101862"/>
                </a:lnTo>
                <a:lnTo>
                  <a:pt x="4789375" y="110549"/>
                </a:lnTo>
                <a:lnTo>
                  <a:pt x="2556990" y="110549"/>
                </a:lnTo>
                <a:lnTo>
                  <a:pt x="2549819" y="119237"/>
                </a:lnTo>
                <a:lnTo>
                  <a:pt x="2543962" y="142929"/>
                </a:lnTo>
                <a:lnTo>
                  <a:pt x="2540014" y="178068"/>
                </a:lnTo>
                <a:lnTo>
                  <a:pt x="2538566" y="221099"/>
                </a:lnTo>
                <a:lnTo>
                  <a:pt x="2537118" y="178068"/>
                </a:lnTo>
                <a:lnTo>
                  <a:pt x="2533170" y="142929"/>
                </a:lnTo>
                <a:lnTo>
                  <a:pt x="2527313" y="119237"/>
                </a:lnTo>
                <a:lnTo>
                  <a:pt x="2520142" y="110549"/>
                </a:lnTo>
                <a:lnTo>
                  <a:pt x="18424" y="110549"/>
                </a:lnTo>
                <a:lnTo>
                  <a:pt x="11252" y="101862"/>
                </a:lnTo>
                <a:lnTo>
                  <a:pt x="5396" y="78170"/>
                </a:lnTo>
                <a:lnTo>
                  <a:pt x="1447" y="4303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3665100" y="4011138"/>
            <a:ext cx="52768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≈ 67%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6407949" y="3760975"/>
            <a:ext cx="1936114" cy="221615"/>
          </a:xfrm>
          <a:custGeom>
            <a:rect b="b" l="l" r="r" t="t"/>
            <a:pathLst>
              <a:path extrusionOk="0" h="221614" w="1936115">
                <a:moveTo>
                  <a:pt x="1935599" y="0"/>
                </a:moveTo>
                <a:lnTo>
                  <a:pt x="1934152" y="43031"/>
                </a:lnTo>
                <a:lnTo>
                  <a:pt x="1930203" y="78170"/>
                </a:lnTo>
                <a:lnTo>
                  <a:pt x="1924347" y="101862"/>
                </a:lnTo>
                <a:lnTo>
                  <a:pt x="1917175" y="110549"/>
                </a:lnTo>
                <a:lnTo>
                  <a:pt x="1040440" y="110549"/>
                </a:lnTo>
                <a:lnTo>
                  <a:pt x="1033268" y="119237"/>
                </a:lnTo>
                <a:lnTo>
                  <a:pt x="1027412" y="142929"/>
                </a:lnTo>
                <a:lnTo>
                  <a:pt x="1023464" y="178068"/>
                </a:lnTo>
                <a:lnTo>
                  <a:pt x="1022016" y="221099"/>
                </a:lnTo>
                <a:lnTo>
                  <a:pt x="1020568" y="178068"/>
                </a:lnTo>
                <a:lnTo>
                  <a:pt x="1016620" y="142929"/>
                </a:lnTo>
                <a:lnTo>
                  <a:pt x="1010763" y="119237"/>
                </a:lnTo>
                <a:lnTo>
                  <a:pt x="1003592" y="110549"/>
                </a:lnTo>
                <a:lnTo>
                  <a:pt x="18424" y="110549"/>
                </a:lnTo>
                <a:lnTo>
                  <a:pt x="11252" y="101862"/>
                </a:lnTo>
                <a:lnTo>
                  <a:pt x="5396" y="78170"/>
                </a:lnTo>
                <a:lnTo>
                  <a:pt x="1447" y="4303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5964899" y="3932731"/>
            <a:ext cx="2976245" cy="692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800">
            <a:spAutoFit/>
          </a:bodyPr>
          <a:lstStyle/>
          <a:p>
            <a:pPr indent="0" lvl="0" marL="0" marR="406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≈ 33%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3365" marR="0" rtl="0" algn="l">
              <a:lnSpc>
                <a:spcPct val="41111"/>
              </a:lnSpc>
              <a:spcBef>
                <a:spcPts val="7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Prestaciones remuestra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l">
              <a:lnSpc>
                <a:spcPct val="27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baseline="-25000" i="1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/>
        </p:nvSpPr>
        <p:spPr>
          <a:xfrm>
            <a:off x="718374" y="811584"/>
            <a:ext cx="2851150" cy="852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Out-of-bag, remuestra b: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Prestaciones totales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718375" y="2745150"/>
            <a:ext cx="78789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Normalmente B = 200-500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Al promediar reducimos la varianza del estimador (es similar a cross-validation)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/>
          <p:nvPr>
            <p:ph type="title"/>
          </p:nvPr>
        </p:nvSpPr>
        <p:spPr>
          <a:xfrm>
            <a:off x="613568" y="128365"/>
            <a:ext cx="542734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 sz="2700">
                <a:latin typeface="Arial"/>
                <a:ea typeface="Arial"/>
                <a:cs typeface="Arial"/>
                <a:sym typeface="Arial"/>
              </a:rPr>
              <a:t>Out-of-bag performance estimation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3610350" y="872773"/>
            <a:ext cx="271049" cy="255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3178000" y="1721150"/>
            <a:ext cx="1847250" cy="7208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132" name="Google Shape;132;p7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1237296" y="1449132"/>
            <a:ext cx="2668905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Remuestreo Bootstrap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Importancia variables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613568" y="128365"/>
            <a:ext cx="507111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 sz="2700">
                <a:latin typeface="Arial"/>
                <a:ea typeface="Arial"/>
                <a:cs typeface="Arial"/>
                <a:sym typeface="Arial"/>
              </a:rPr>
              <a:t>Bagging: Bootstrap AGGregation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8374" y="924009"/>
            <a:ext cx="763397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Motivación: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reducir varianza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de los árboles de decisión (en función de la  división los resultados pueden ser muy distintos)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Utilizar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bootstrap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combinar árboles de decisión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construyen (entrenan) B árboles utilizando B remuestras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1175574" y="3792939"/>
            <a:ext cx="578104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combina la salida para predecir una nueva muestra: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6982124" y="3887858"/>
            <a:ext cx="421748" cy="1606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2" name="Google Shape;142;p8"/>
          <p:cNvGraphicFramePr/>
          <p:nvPr/>
        </p:nvGraphicFramePr>
        <p:xfrm>
          <a:off x="1456387" y="24107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{9C2E8C50-5CE7-43A6-B94A-09FB88087D36}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(9)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43" name="Google Shape;143;p8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p8"/>
          <p:cNvGraphicFramePr/>
          <p:nvPr/>
        </p:nvGraphicFramePr>
        <p:xfrm>
          <a:off x="1456387" y="3129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{9C2E8C50-5CE7-43A6-B94A-09FB88087D36}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(9)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613568" y="128365"/>
            <a:ext cx="129603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 sz="2700">
                <a:latin typeface="Arial"/>
                <a:ea typeface="Arial"/>
                <a:cs typeface="Arial"/>
                <a:sym typeface="Arial"/>
              </a:rPr>
              <a:t>Bagging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8374" y="964011"/>
            <a:ext cx="5781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combina la salida para predecir una nueva muestra: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Regresión: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average vote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350"/>
              <a:buFont typeface="Arial"/>
              <a:buNone/>
            </a:pPr>
            <a:r>
              <a:t/>
            </a:r>
            <a:endParaRPr b="0" i="0" sz="23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Clasi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fi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cación: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majority</a:t>
            </a:r>
            <a:r>
              <a:rPr b="0" i="1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vote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estiman las prestaciones mediante Out-Of-Bag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6511449" y="1021600"/>
            <a:ext cx="529599" cy="2017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4337500" y="1458437"/>
            <a:ext cx="2542800" cy="652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4337499" y="2346300"/>
            <a:ext cx="3303399" cy="652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2019-10-18T14:12:26Z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