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9144000" cy="51435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 uri="GoogleSlidesCustomDataVersion2">
      <go:slidesCustomData xmlns:go="http://customooxmlschemas.google.com/" r:id="rId17" roundtripDataSignature="AMtx7mgXYWyUKWI+UZ0R+5rG15amo1rJj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customschemas.google.com/relationships/presentationmetadata" Target="metadata"/><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914400" y="2443150"/>
            <a:ext cx="7315200" cy="2314575"/>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 name="Shape 44"/>
        <p:cNvGrpSpPr/>
        <p:nvPr/>
      </p:nvGrpSpPr>
      <p:grpSpPr>
        <a:xfrm>
          <a:off x="0" y="0"/>
          <a:ext cx="0" cy="0"/>
          <a:chOff x="0" y="0"/>
          <a:chExt cx="0" cy="0"/>
        </a:xfrm>
      </p:grpSpPr>
      <p:sp>
        <p:nvSpPr>
          <p:cNvPr id="45" name="Google Shape;45;p1:notes"/>
          <p:cNvSpPr txBox="1"/>
          <p:nvPr>
            <p:ph idx="1" type="body"/>
          </p:nvPr>
        </p:nvSpPr>
        <p:spPr>
          <a:xfrm>
            <a:off x="914400" y="2443150"/>
            <a:ext cx="7315200" cy="23145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6" name="Google Shape;46;p1: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10:notes"/>
          <p:cNvSpPr txBox="1"/>
          <p:nvPr>
            <p:ph idx="1" type="body"/>
          </p:nvPr>
        </p:nvSpPr>
        <p:spPr>
          <a:xfrm>
            <a:off x="914400" y="2443150"/>
            <a:ext cx="7315200" cy="23145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5" name="Google Shape;125;p10: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11:notes"/>
          <p:cNvSpPr txBox="1"/>
          <p:nvPr>
            <p:ph idx="1" type="body"/>
          </p:nvPr>
        </p:nvSpPr>
        <p:spPr>
          <a:xfrm>
            <a:off x="914400" y="2443150"/>
            <a:ext cx="7315200" cy="23145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2" name="Google Shape;132;p11: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2:notes"/>
          <p:cNvSpPr txBox="1"/>
          <p:nvPr>
            <p:ph idx="1" type="body"/>
          </p:nvPr>
        </p:nvSpPr>
        <p:spPr>
          <a:xfrm>
            <a:off x="914400" y="2443150"/>
            <a:ext cx="7315200" cy="23145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7" name="Google Shape;57;p2: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3:notes"/>
          <p:cNvSpPr txBox="1"/>
          <p:nvPr>
            <p:ph idx="1" type="body"/>
          </p:nvPr>
        </p:nvSpPr>
        <p:spPr>
          <a:xfrm>
            <a:off x="914400" y="2443150"/>
            <a:ext cx="7315200" cy="23145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4" name="Google Shape;64;p3: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4:notes"/>
          <p:cNvSpPr txBox="1"/>
          <p:nvPr>
            <p:ph idx="1" type="body"/>
          </p:nvPr>
        </p:nvSpPr>
        <p:spPr>
          <a:xfrm>
            <a:off x="914400" y="2443150"/>
            <a:ext cx="7315200" cy="23145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1" name="Google Shape;71;p4: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5:notes"/>
          <p:cNvSpPr txBox="1"/>
          <p:nvPr>
            <p:ph idx="1" type="body"/>
          </p:nvPr>
        </p:nvSpPr>
        <p:spPr>
          <a:xfrm>
            <a:off x="914400" y="2443150"/>
            <a:ext cx="7315200" cy="23145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6" name="Google Shape;86;p5: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6:notes"/>
          <p:cNvSpPr txBox="1"/>
          <p:nvPr>
            <p:ph idx="1" type="body"/>
          </p:nvPr>
        </p:nvSpPr>
        <p:spPr>
          <a:xfrm>
            <a:off x="914400" y="2443150"/>
            <a:ext cx="7315200" cy="23145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3" name="Google Shape;93;p6: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7:notes"/>
          <p:cNvSpPr txBox="1"/>
          <p:nvPr>
            <p:ph idx="1" type="body"/>
          </p:nvPr>
        </p:nvSpPr>
        <p:spPr>
          <a:xfrm>
            <a:off x="914400" y="2443150"/>
            <a:ext cx="7315200" cy="23145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2" name="Google Shape;102;p7: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8:notes"/>
          <p:cNvSpPr txBox="1"/>
          <p:nvPr>
            <p:ph idx="1" type="body"/>
          </p:nvPr>
        </p:nvSpPr>
        <p:spPr>
          <a:xfrm>
            <a:off x="914400" y="2443150"/>
            <a:ext cx="7315200" cy="23145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1" name="Google Shape;111;p8: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9:notes"/>
          <p:cNvSpPr txBox="1"/>
          <p:nvPr>
            <p:ph idx="1" type="body"/>
          </p:nvPr>
        </p:nvSpPr>
        <p:spPr>
          <a:xfrm>
            <a:off x="914400" y="2443150"/>
            <a:ext cx="7315200" cy="23145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8" name="Google Shape;118;p9: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6" name="Shape 16"/>
        <p:cNvGrpSpPr/>
        <p:nvPr/>
      </p:nvGrpSpPr>
      <p:grpSpPr>
        <a:xfrm>
          <a:off x="0" y="0"/>
          <a:ext cx="0" cy="0"/>
          <a:chOff x="0" y="0"/>
          <a:chExt cx="0" cy="0"/>
        </a:xfrm>
      </p:grpSpPr>
      <p:sp>
        <p:nvSpPr>
          <p:cNvPr id="17" name="Google Shape;17;p13"/>
          <p:cNvSpPr txBox="1"/>
          <p:nvPr>
            <p:ph type="title"/>
          </p:nvPr>
        </p:nvSpPr>
        <p:spPr>
          <a:xfrm>
            <a:off x="554630" y="1565041"/>
            <a:ext cx="8034739" cy="115252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0" i="0" sz="5200">
                <a:solidFill>
                  <a:srgbClr val="4A4A4A"/>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13"/>
          <p:cNvSpPr txBox="1"/>
          <p:nvPr>
            <p:ph idx="1" type="body"/>
          </p:nvPr>
        </p:nvSpPr>
        <p:spPr>
          <a:xfrm>
            <a:off x="270320" y="811605"/>
            <a:ext cx="8603359" cy="250952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b="0" i="0" sz="1800">
                <a:solidFill>
                  <a:srgbClr val="4A4A4A"/>
                </a:solidFill>
                <a:latin typeface="Calibri"/>
                <a:ea typeface="Calibri"/>
                <a:cs typeface="Calibri"/>
                <a:sym typeface="Calibri"/>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9" name="Google Shape;19;p13"/>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13"/>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3"/>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22" name="Shape 22"/>
        <p:cNvGrpSpPr/>
        <p:nvPr/>
      </p:nvGrpSpPr>
      <p:grpSpPr>
        <a:xfrm>
          <a:off x="0" y="0"/>
          <a:ext cx="0" cy="0"/>
          <a:chOff x="0" y="0"/>
          <a:chExt cx="0" cy="0"/>
        </a:xfrm>
      </p:grpSpPr>
      <p:sp>
        <p:nvSpPr>
          <p:cNvPr id="23" name="Google Shape;23;p14"/>
          <p:cNvSpPr txBox="1"/>
          <p:nvPr>
            <p:ph type="title"/>
          </p:nvPr>
        </p:nvSpPr>
        <p:spPr>
          <a:xfrm>
            <a:off x="554630" y="1565041"/>
            <a:ext cx="8034739" cy="115252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0" i="0" sz="5200">
                <a:solidFill>
                  <a:srgbClr val="4A4A4A"/>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14"/>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4"/>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4"/>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27" name="Shape 27"/>
        <p:cNvGrpSpPr/>
        <p:nvPr/>
      </p:nvGrpSpPr>
      <p:grpSpPr>
        <a:xfrm>
          <a:off x="0" y="0"/>
          <a:ext cx="0" cy="0"/>
          <a:chOff x="0" y="0"/>
          <a:chExt cx="0" cy="0"/>
        </a:xfrm>
      </p:grpSpPr>
      <p:sp>
        <p:nvSpPr>
          <p:cNvPr id="28" name="Google Shape;28;p15"/>
          <p:cNvSpPr txBox="1"/>
          <p:nvPr>
            <p:ph type="ctrTitle"/>
          </p:nvPr>
        </p:nvSpPr>
        <p:spPr>
          <a:xfrm>
            <a:off x="685800" y="1594485"/>
            <a:ext cx="7772400" cy="108013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15"/>
          <p:cNvSpPr txBox="1"/>
          <p:nvPr>
            <p:ph idx="1" type="subTitle"/>
          </p:nvPr>
        </p:nvSpPr>
        <p:spPr>
          <a:xfrm>
            <a:off x="1371600" y="2880360"/>
            <a:ext cx="6400800" cy="128587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15"/>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5"/>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15"/>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3" name="Shape 33"/>
        <p:cNvGrpSpPr/>
        <p:nvPr/>
      </p:nvGrpSpPr>
      <p:grpSpPr>
        <a:xfrm>
          <a:off x="0" y="0"/>
          <a:ext cx="0" cy="0"/>
          <a:chOff x="0" y="0"/>
          <a:chExt cx="0" cy="0"/>
        </a:xfrm>
      </p:grpSpPr>
      <p:sp>
        <p:nvSpPr>
          <p:cNvPr id="34" name="Google Shape;34;p16"/>
          <p:cNvSpPr txBox="1"/>
          <p:nvPr>
            <p:ph type="title"/>
          </p:nvPr>
        </p:nvSpPr>
        <p:spPr>
          <a:xfrm>
            <a:off x="554630" y="1565041"/>
            <a:ext cx="8034739" cy="115252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0" i="0" sz="5200">
                <a:solidFill>
                  <a:srgbClr val="4A4A4A"/>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6"/>
          <p:cNvSpPr txBox="1"/>
          <p:nvPr>
            <p:ph idx="1" type="body"/>
          </p:nvPr>
        </p:nvSpPr>
        <p:spPr>
          <a:xfrm>
            <a:off x="457200" y="1183005"/>
            <a:ext cx="3977640" cy="339471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6" name="Google Shape;36;p16"/>
          <p:cNvSpPr txBox="1"/>
          <p:nvPr>
            <p:ph idx="2" type="body"/>
          </p:nvPr>
        </p:nvSpPr>
        <p:spPr>
          <a:xfrm>
            <a:off x="4709160" y="1183005"/>
            <a:ext cx="3977640" cy="339471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7" name="Google Shape;37;p16"/>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6"/>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6"/>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0" name="Shape 40"/>
        <p:cNvGrpSpPr/>
        <p:nvPr/>
      </p:nvGrpSpPr>
      <p:grpSpPr>
        <a:xfrm>
          <a:off x="0" y="0"/>
          <a:ext cx="0" cy="0"/>
          <a:chOff x="0" y="0"/>
          <a:chExt cx="0" cy="0"/>
        </a:xfrm>
      </p:grpSpPr>
      <p:sp>
        <p:nvSpPr>
          <p:cNvPr id="41" name="Google Shape;41;p17"/>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17"/>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7"/>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2"/>
          <p:cNvSpPr/>
          <p:nvPr/>
        </p:nvSpPr>
        <p:spPr>
          <a:xfrm>
            <a:off x="321468" y="228600"/>
            <a:ext cx="236220" cy="236220"/>
          </a:xfrm>
          <a:custGeom>
            <a:rect b="b" l="l" r="r" t="t"/>
            <a:pathLst>
              <a:path extrusionOk="0" h="236220" w="236220">
                <a:moveTo>
                  <a:pt x="0" y="0"/>
                </a:moveTo>
                <a:lnTo>
                  <a:pt x="235799" y="0"/>
                </a:lnTo>
                <a:lnTo>
                  <a:pt x="235799" y="235799"/>
                </a:lnTo>
                <a:lnTo>
                  <a:pt x="0" y="235799"/>
                </a:lnTo>
                <a:lnTo>
                  <a:pt x="0" y="0"/>
                </a:lnTo>
                <a:close/>
              </a:path>
            </a:pathLst>
          </a:custGeom>
          <a:solidFill>
            <a:srgbClr val="D354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 name="Google Shape;7;p12"/>
          <p:cNvSpPr/>
          <p:nvPr/>
        </p:nvSpPr>
        <p:spPr>
          <a:xfrm>
            <a:off x="0" y="4729162"/>
            <a:ext cx="9144000" cy="414655"/>
          </a:xfrm>
          <a:custGeom>
            <a:rect b="b" l="l" r="r" t="t"/>
            <a:pathLst>
              <a:path extrusionOk="0" h="414654" w="9144000">
                <a:moveTo>
                  <a:pt x="0" y="0"/>
                </a:moveTo>
                <a:lnTo>
                  <a:pt x="9143999" y="0"/>
                </a:lnTo>
                <a:lnTo>
                  <a:pt x="9143999" y="414337"/>
                </a:lnTo>
                <a:lnTo>
                  <a:pt x="0" y="414337"/>
                </a:lnTo>
                <a:lnTo>
                  <a:pt x="0" y="0"/>
                </a:lnTo>
                <a:close/>
              </a:path>
            </a:pathLst>
          </a:custGeom>
          <a:solidFill>
            <a:srgbClr val="33333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 name="Google Shape;8;p12"/>
          <p:cNvSpPr/>
          <p:nvPr/>
        </p:nvSpPr>
        <p:spPr>
          <a:xfrm>
            <a:off x="8626547" y="3408"/>
            <a:ext cx="239395" cy="239395"/>
          </a:xfrm>
          <a:custGeom>
            <a:rect b="b" l="l" r="r" t="t"/>
            <a:pathLst>
              <a:path extrusionOk="0" h="239395" w="239395">
                <a:moveTo>
                  <a:pt x="0" y="0"/>
                </a:moveTo>
                <a:lnTo>
                  <a:pt x="239399" y="0"/>
                </a:lnTo>
                <a:lnTo>
                  <a:pt x="239399" y="239399"/>
                </a:lnTo>
                <a:lnTo>
                  <a:pt x="0" y="239399"/>
                </a:lnTo>
                <a:lnTo>
                  <a:pt x="0" y="0"/>
                </a:lnTo>
                <a:close/>
              </a:path>
            </a:pathLst>
          </a:custGeom>
          <a:solidFill>
            <a:srgbClr val="D354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 name="Google Shape;9;p12"/>
          <p:cNvSpPr/>
          <p:nvPr/>
        </p:nvSpPr>
        <p:spPr>
          <a:xfrm>
            <a:off x="8902558" y="3408"/>
            <a:ext cx="239395" cy="239395"/>
          </a:xfrm>
          <a:custGeom>
            <a:rect b="b" l="l" r="r" t="t"/>
            <a:pathLst>
              <a:path extrusionOk="0" h="239395" w="239395">
                <a:moveTo>
                  <a:pt x="0" y="0"/>
                </a:moveTo>
                <a:lnTo>
                  <a:pt x="239399" y="0"/>
                </a:lnTo>
                <a:lnTo>
                  <a:pt x="239399" y="239399"/>
                </a:lnTo>
                <a:lnTo>
                  <a:pt x="0" y="239399"/>
                </a:lnTo>
                <a:lnTo>
                  <a:pt x="0" y="0"/>
                </a:lnTo>
                <a:close/>
              </a:path>
            </a:pathLst>
          </a:custGeom>
          <a:solidFill>
            <a:srgbClr val="F39B1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 name="Google Shape;10;p12"/>
          <p:cNvSpPr/>
          <p:nvPr/>
        </p:nvSpPr>
        <p:spPr>
          <a:xfrm>
            <a:off x="0" y="4109057"/>
            <a:ext cx="1497085" cy="1034442"/>
          </a:xfrm>
          <a:prstGeom prst="rect">
            <a:avLst/>
          </a:prstGeom>
          <a:blipFill rotWithShape="1">
            <a:blip r:embed="rId1">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 name="Google Shape;11;p12"/>
          <p:cNvSpPr txBox="1"/>
          <p:nvPr>
            <p:ph type="title"/>
          </p:nvPr>
        </p:nvSpPr>
        <p:spPr>
          <a:xfrm>
            <a:off x="554630" y="1565041"/>
            <a:ext cx="8034739" cy="1152525"/>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0" i="0" sz="5200" u="none" cap="none" strike="noStrike">
                <a:solidFill>
                  <a:srgbClr val="4A4A4A"/>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2" name="Google Shape;12;p12"/>
          <p:cNvSpPr txBox="1"/>
          <p:nvPr>
            <p:ph idx="1" type="body"/>
          </p:nvPr>
        </p:nvSpPr>
        <p:spPr>
          <a:xfrm>
            <a:off x="270320" y="811605"/>
            <a:ext cx="8603359" cy="2509520"/>
          </a:xfrm>
          <a:prstGeom prst="rect">
            <a:avLst/>
          </a:prstGeom>
          <a:noFill/>
          <a:ln>
            <a:noFill/>
          </a:ln>
        </p:spPr>
        <p:txBody>
          <a:bodyPr anchorCtr="0" anchor="t" bIns="0" lIns="0" spcFirstLastPara="1" rIns="0" wrap="square" tIns="0">
            <a:sp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4A4A4A"/>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13" name="Google Shape;13;p12"/>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marR="0" rtl="0" algn="ctr">
              <a:lnSpc>
                <a:spcPct val="100000"/>
              </a:lnSpc>
              <a:spcBef>
                <a:spcPts val="0"/>
              </a:spcBef>
              <a:spcAft>
                <a:spcPts val="0"/>
              </a:spcAft>
              <a:buClr>
                <a:srgbClr val="000000"/>
              </a:buClr>
              <a:buSzPts val="1400"/>
              <a:buFont typeface="Arial"/>
              <a:buNone/>
              <a:defRPr b="0" i="0" sz="18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2"/>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5" name="Google Shape;15;p12"/>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hyperlink" Target="http://www.keepcoding.io/"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hyperlink" Target="http://www.keepcoding.io/"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hyperlink" Target="http://www.keepcoding.io/"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hyperlink" Target="http://www.keepcoding.io/"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9.jpg"/><Relationship Id="rId4" Type="http://schemas.openxmlformats.org/officeDocument/2006/relationships/hyperlink" Target="http://www.keepcoding.io/"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jpg"/><Relationship Id="rId4" Type="http://schemas.openxmlformats.org/officeDocument/2006/relationships/image" Target="../media/image6.jpg"/><Relationship Id="rId5" Type="http://schemas.openxmlformats.org/officeDocument/2006/relationships/image" Target="../media/image5.jpg"/><Relationship Id="rId6" Type="http://schemas.openxmlformats.org/officeDocument/2006/relationships/hyperlink" Target="http://www.keepcoding.io/"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hyperlink" Target="http://www.keepcoding.io/"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hyperlink" Target="https://scikit-learn.org/stable/modules/partial_dependence.html#partial-dependence-plots" TargetMode="External"/><Relationship Id="rId4" Type="http://schemas.openxmlformats.org/officeDocument/2006/relationships/image" Target="../media/image7.png"/><Relationship Id="rId5" Type="http://schemas.openxmlformats.org/officeDocument/2006/relationships/hyperlink" Target="http://www.keepcoding.io/"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8.jpg"/><Relationship Id="rId4" Type="http://schemas.openxmlformats.org/officeDocument/2006/relationships/hyperlink" Target="https://scikit-learn.org/stable/modules/partial_dependence.html#partial-dependence-plots" TargetMode="External"/><Relationship Id="rId5" Type="http://schemas.openxmlformats.org/officeDocument/2006/relationships/hyperlink" Target="http://www.keepcoding.io/"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hyperlink" Target="http://www.keepcoding.io/" TargetMode="External"/><Relationship Id="rId4" Type="http://schemas.openxmlformats.org/officeDocument/2006/relationships/hyperlink" Target="http://scikit-learn.org/stable/modules/ensemble.html#gradient-boosting" TargetMode="External"/><Relationship Id="rId5" Type="http://schemas.openxmlformats.org/officeDocument/2006/relationships/hyperlink" Target="https://github.com/dmlc/xgboost" TargetMode="External"/><Relationship Id="rId6" Type="http://schemas.openxmlformats.org/officeDocument/2006/relationships/hyperlink" Target="https://github.com/Microsoft/LightGBM"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hyperlink" Target="http://www.keepcoding.io/"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7" name="Shape 47"/>
        <p:cNvGrpSpPr/>
        <p:nvPr/>
      </p:nvGrpSpPr>
      <p:grpSpPr>
        <a:xfrm>
          <a:off x="0" y="0"/>
          <a:ext cx="0" cy="0"/>
          <a:chOff x="0" y="0"/>
          <a:chExt cx="0" cy="0"/>
        </a:xfrm>
      </p:grpSpPr>
      <p:sp>
        <p:nvSpPr>
          <p:cNvPr id="48" name="Google Shape;48;p1"/>
          <p:cNvSpPr/>
          <p:nvPr/>
        </p:nvSpPr>
        <p:spPr>
          <a:xfrm>
            <a:off x="935831" y="2171700"/>
            <a:ext cx="328930" cy="328930"/>
          </a:xfrm>
          <a:custGeom>
            <a:rect b="b" l="l" r="r" t="t"/>
            <a:pathLst>
              <a:path extrusionOk="0" h="328930" w="328930">
                <a:moveTo>
                  <a:pt x="0" y="0"/>
                </a:moveTo>
                <a:lnTo>
                  <a:pt x="328499" y="0"/>
                </a:lnTo>
                <a:lnTo>
                  <a:pt x="328499" y="328499"/>
                </a:lnTo>
                <a:lnTo>
                  <a:pt x="0" y="328499"/>
                </a:lnTo>
                <a:lnTo>
                  <a:pt x="0" y="0"/>
                </a:lnTo>
                <a:close/>
              </a:path>
            </a:pathLst>
          </a:custGeom>
          <a:solidFill>
            <a:srgbClr val="D354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9" name="Google Shape;49;p1"/>
          <p:cNvSpPr/>
          <p:nvPr/>
        </p:nvSpPr>
        <p:spPr>
          <a:xfrm>
            <a:off x="0" y="4729162"/>
            <a:ext cx="9144000" cy="414655"/>
          </a:xfrm>
          <a:custGeom>
            <a:rect b="b" l="l" r="r" t="t"/>
            <a:pathLst>
              <a:path extrusionOk="0" h="414654" w="9144000">
                <a:moveTo>
                  <a:pt x="0" y="0"/>
                </a:moveTo>
                <a:lnTo>
                  <a:pt x="9143999" y="0"/>
                </a:lnTo>
                <a:lnTo>
                  <a:pt x="9143999" y="414337"/>
                </a:lnTo>
                <a:lnTo>
                  <a:pt x="0" y="414337"/>
                </a:lnTo>
                <a:lnTo>
                  <a:pt x="0" y="0"/>
                </a:lnTo>
                <a:close/>
              </a:path>
            </a:pathLst>
          </a:custGeom>
          <a:solidFill>
            <a:srgbClr val="33333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0" name="Google Shape;50;p1"/>
          <p:cNvSpPr/>
          <p:nvPr/>
        </p:nvSpPr>
        <p:spPr>
          <a:xfrm>
            <a:off x="8626547" y="3408"/>
            <a:ext cx="239395" cy="239395"/>
          </a:xfrm>
          <a:custGeom>
            <a:rect b="b" l="l" r="r" t="t"/>
            <a:pathLst>
              <a:path extrusionOk="0" h="239395" w="239395">
                <a:moveTo>
                  <a:pt x="0" y="0"/>
                </a:moveTo>
                <a:lnTo>
                  <a:pt x="239399" y="0"/>
                </a:lnTo>
                <a:lnTo>
                  <a:pt x="239399" y="239399"/>
                </a:lnTo>
                <a:lnTo>
                  <a:pt x="0" y="239399"/>
                </a:lnTo>
                <a:lnTo>
                  <a:pt x="0" y="0"/>
                </a:lnTo>
                <a:close/>
              </a:path>
            </a:pathLst>
          </a:custGeom>
          <a:solidFill>
            <a:srgbClr val="D354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1" name="Google Shape;51;p1"/>
          <p:cNvSpPr/>
          <p:nvPr/>
        </p:nvSpPr>
        <p:spPr>
          <a:xfrm>
            <a:off x="8902558" y="3408"/>
            <a:ext cx="239395" cy="239395"/>
          </a:xfrm>
          <a:custGeom>
            <a:rect b="b" l="l" r="r" t="t"/>
            <a:pathLst>
              <a:path extrusionOk="0" h="239395" w="239395">
                <a:moveTo>
                  <a:pt x="0" y="0"/>
                </a:moveTo>
                <a:lnTo>
                  <a:pt x="239399" y="0"/>
                </a:lnTo>
                <a:lnTo>
                  <a:pt x="239399" y="239399"/>
                </a:lnTo>
                <a:lnTo>
                  <a:pt x="0" y="239399"/>
                </a:lnTo>
                <a:lnTo>
                  <a:pt x="0" y="0"/>
                </a:lnTo>
                <a:close/>
              </a:path>
            </a:pathLst>
          </a:custGeom>
          <a:solidFill>
            <a:srgbClr val="F39B1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2" name="Google Shape;52;p1"/>
          <p:cNvSpPr/>
          <p:nvPr/>
        </p:nvSpPr>
        <p:spPr>
          <a:xfrm>
            <a:off x="0" y="4109057"/>
            <a:ext cx="1497085" cy="1034442"/>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3" name="Google Shape;53;p1"/>
          <p:cNvSpPr txBox="1"/>
          <p:nvPr>
            <p:ph idx="1" type="body"/>
          </p:nvPr>
        </p:nvSpPr>
        <p:spPr>
          <a:xfrm>
            <a:off x="270320" y="811605"/>
            <a:ext cx="8603359" cy="2509520"/>
          </a:xfrm>
          <a:prstGeom prst="rect">
            <a:avLst/>
          </a:prstGeom>
          <a:noFill/>
          <a:ln>
            <a:noFill/>
          </a:ln>
        </p:spPr>
        <p:txBody>
          <a:bodyPr anchorCtr="0" anchor="t" bIns="0" lIns="0" spcFirstLastPara="1" rIns="0" wrap="square" tIns="810575">
            <a:spAutoFit/>
          </a:bodyPr>
          <a:lstStyle/>
          <a:p>
            <a:pPr indent="0" lvl="0" marL="1477645" rtl="0" algn="ctr">
              <a:lnSpc>
                <a:spcPct val="100000"/>
              </a:lnSpc>
              <a:spcBef>
                <a:spcPts val="0"/>
              </a:spcBef>
              <a:spcAft>
                <a:spcPts val="0"/>
              </a:spcAft>
              <a:buSzPts val="1400"/>
              <a:buNone/>
            </a:pPr>
            <a:r>
              <a:rPr lang="en-US" sz="5200">
                <a:latin typeface="Arial"/>
                <a:ea typeface="Arial"/>
                <a:cs typeface="Arial"/>
                <a:sym typeface="Arial"/>
              </a:rPr>
              <a:t>Machine Learning 101</a:t>
            </a:r>
            <a:endParaRPr sz="5200">
              <a:latin typeface="Arial"/>
              <a:ea typeface="Arial"/>
              <a:cs typeface="Arial"/>
              <a:sym typeface="Arial"/>
            </a:endParaRPr>
          </a:p>
          <a:p>
            <a:pPr indent="0" lvl="0" marL="1479550" rtl="0" algn="ctr">
              <a:lnSpc>
                <a:spcPct val="100000"/>
              </a:lnSpc>
              <a:spcBef>
                <a:spcPts val="120"/>
              </a:spcBef>
              <a:spcAft>
                <a:spcPts val="0"/>
              </a:spcAft>
              <a:buSzPts val="1400"/>
              <a:buNone/>
            </a:pPr>
            <a:r>
              <a:rPr lang="en-US">
                <a:latin typeface="Arial"/>
                <a:ea typeface="Arial"/>
                <a:cs typeface="Arial"/>
                <a:sym typeface="Arial"/>
              </a:rPr>
              <a:t>Boosted Trees</a:t>
            </a:r>
            <a:endParaRPr/>
          </a:p>
        </p:txBody>
      </p:sp>
      <p:sp>
        <p:nvSpPr>
          <p:cNvPr id="54" name="Google Shape;54;p1"/>
          <p:cNvSpPr txBox="1"/>
          <p:nvPr/>
        </p:nvSpPr>
        <p:spPr>
          <a:xfrm>
            <a:off x="1052970" y="4978550"/>
            <a:ext cx="1435735" cy="121920"/>
          </a:xfrm>
          <a:prstGeom prst="rect">
            <a:avLst/>
          </a:prstGeom>
          <a:noFill/>
          <a:ln>
            <a:noFill/>
          </a:ln>
        </p:spPr>
        <p:txBody>
          <a:bodyPr anchorCtr="0" anchor="t" bIns="0" lIns="0" spcFirstLastPara="1" rIns="0" wrap="square" tIns="10150">
            <a:spAutoFit/>
          </a:bodyPr>
          <a:lstStyle/>
          <a:p>
            <a:pPr indent="0" lvl="0" marL="12700" marR="0" rtl="0" algn="l">
              <a:lnSpc>
                <a:spcPct val="100000"/>
              </a:lnSpc>
              <a:spcBef>
                <a:spcPts val="0"/>
              </a:spcBef>
              <a:spcAft>
                <a:spcPts val="0"/>
              </a:spcAft>
              <a:buClr>
                <a:srgbClr val="000000"/>
              </a:buClr>
              <a:buSzPts val="600"/>
              <a:buFont typeface="Arial"/>
              <a:buNone/>
            </a:pPr>
            <a:r>
              <a:rPr b="0" i="0" lang="en-US" sz="600" u="none" cap="none" strike="noStrike">
                <a:solidFill>
                  <a:srgbClr val="FFFFFF"/>
                </a:solidFill>
                <a:latin typeface="Arial"/>
                <a:ea typeface="Arial"/>
                <a:cs typeface="Arial"/>
                <a:sym typeface="Arial"/>
              </a:rPr>
              <a:t>© All rights reserved. </a:t>
            </a:r>
            <a:r>
              <a:rPr b="0" i="0" lang="en-US" sz="600" u="sng" cap="none" strike="noStrike">
                <a:solidFill>
                  <a:srgbClr val="FFFFFF"/>
                </a:solidFill>
                <a:latin typeface="Arial"/>
                <a:ea typeface="Arial"/>
                <a:cs typeface="Arial"/>
                <a:sym typeface="Arial"/>
                <a:hlinkClick r:id="rId4">
                  <a:extLst>
                    <a:ext uri="{A12FA001-AC4F-418D-AE19-62706E023703}">
                      <ahyp:hlinkClr val="tx"/>
                    </a:ext>
                  </a:extLst>
                </a:hlinkClick>
              </a:rPr>
              <a:t>www.keepcoding.io</a:t>
            </a:r>
            <a:endParaRPr b="0" i="0" sz="600" u="none" cap="none" strike="noStrike">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0"/>
          <p:cNvSpPr txBox="1"/>
          <p:nvPr/>
        </p:nvSpPr>
        <p:spPr>
          <a:xfrm>
            <a:off x="718374" y="1240206"/>
            <a:ext cx="3944700" cy="1405800"/>
          </a:xfrm>
          <a:prstGeom prst="rect">
            <a:avLst/>
          </a:prstGeom>
          <a:noFill/>
          <a:ln>
            <a:noFill/>
          </a:ln>
        </p:spPr>
        <p:txBody>
          <a:bodyPr anchorCtr="0" anchor="t" bIns="0" lIns="0" spcFirstLastPara="1" rIns="0" wrap="square" tIns="12700">
            <a:spAutoFit/>
          </a:bodyPr>
          <a:lstStyle/>
          <a:p>
            <a:pPr indent="-367030" lvl="0" marL="379095" marR="0" rtl="0" algn="l">
              <a:lnSpc>
                <a:spcPct val="100000"/>
              </a:lnSpc>
              <a:spcBef>
                <a:spcPts val="0"/>
              </a:spcBef>
              <a:spcAft>
                <a:spcPts val="0"/>
              </a:spcAft>
              <a:buClr>
                <a:srgbClr val="4A4A4A"/>
              </a:buClr>
              <a:buSzPts val="1800"/>
              <a:buFont typeface="Arial"/>
              <a:buChar char="●"/>
            </a:pPr>
            <a:r>
              <a:rPr b="0" i="0" lang="en-US" sz="1800" u="none" cap="none" strike="noStrike">
                <a:solidFill>
                  <a:srgbClr val="4A4A4A"/>
                </a:solidFill>
                <a:latin typeface="Calibri"/>
                <a:ea typeface="Calibri"/>
                <a:cs typeface="Calibri"/>
                <a:sym typeface="Calibri"/>
              </a:rPr>
              <a:t>The Elements of Statistical Learning.</a:t>
            </a:r>
            <a:endParaRPr b="0" i="0" sz="1800" u="none" cap="none" strike="noStrike">
              <a:solidFill>
                <a:schemeClr val="dk1"/>
              </a:solidFill>
              <a:latin typeface="Calibri"/>
              <a:ea typeface="Calibri"/>
              <a:cs typeface="Calibri"/>
              <a:sym typeface="Calibri"/>
            </a:endParaRPr>
          </a:p>
          <a:p>
            <a:pPr indent="-367029" lvl="1" marL="836293" marR="0" rtl="0" algn="l">
              <a:lnSpc>
                <a:spcPct val="100000"/>
              </a:lnSpc>
              <a:spcBef>
                <a:spcPts val="15"/>
              </a:spcBef>
              <a:spcAft>
                <a:spcPts val="0"/>
              </a:spcAft>
              <a:buClr>
                <a:srgbClr val="4A4A4A"/>
              </a:buClr>
              <a:buSzPts val="1800"/>
              <a:buFont typeface="Arial"/>
              <a:buChar char="○"/>
            </a:pPr>
            <a:r>
              <a:rPr b="0" i="0" lang="en-US" sz="1800" u="none" cap="none" strike="noStrike">
                <a:solidFill>
                  <a:srgbClr val="4A4A4A"/>
                </a:solidFill>
                <a:latin typeface="Calibri"/>
                <a:ea typeface="Calibri"/>
                <a:cs typeface="Calibri"/>
                <a:sym typeface="Calibri"/>
              </a:rPr>
              <a:t>Capítulo 10</a:t>
            </a:r>
            <a:endParaRPr b="0" i="0" sz="1800" u="none" cap="none" strike="noStrike">
              <a:solidFill>
                <a:srgbClr val="4A4A4A"/>
              </a:solidFill>
              <a:latin typeface="Calibri"/>
              <a:ea typeface="Calibri"/>
              <a:cs typeface="Calibri"/>
              <a:sym typeface="Calibri"/>
            </a:endParaRPr>
          </a:p>
          <a:p>
            <a:pPr indent="0" lvl="0" marL="0" marR="0" rtl="0" algn="l">
              <a:lnSpc>
                <a:spcPct val="100000"/>
              </a:lnSpc>
              <a:spcBef>
                <a:spcPts val="15"/>
              </a:spcBef>
              <a:spcAft>
                <a:spcPts val="0"/>
              </a:spcAft>
              <a:buClr>
                <a:srgbClr val="000000"/>
              </a:buClr>
              <a:buSzPts val="1800"/>
              <a:buFont typeface="Arial"/>
              <a:buNone/>
            </a:pPr>
            <a:r>
              <a:t/>
            </a:r>
            <a:endParaRPr b="0" i="0" sz="1800" u="none" cap="none" strike="noStrike">
              <a:solidFill>
                <a:srgbClr val="4A4A4A"/>
              </a:solidFill>
              <a:latin typeface="Calibri"/>
              <a:ea typeface="Calibri"/>
              <a:cs typeface="Calibri"/>
              <a:sym typeface="Calibri"/>
            </a:endParaRPr>
          </a:p>
          <a:p>
            <a:pPr indent="-367030" lvl="0" marL="379095" marR="0" rtl="0" algn="l">
              <a:lnSpc>
                <a:spcPct val="100000"/>
              </a:lnSpc>
              <a:spcBef>
                <a:spcPts val="15"/>
              </a:spcBef>
              <a:spcAft>
                <a:spcPts val="0"/>
              </a:spcAft>
              <a:buClr>
                <a:srgbClr val="4A4A4A"/>
              </a:buClr>
              <a:buSzPts val="1800"/>
              <a:buFont typeface="Arial"/>
              <a:buChar char="●"/>
            </a:pPr>
            <a:r>
              <a:rPr b="0" i="0" lang="en-US" sz="1800" u="none" cap="none" strike="noStrike">
                <a:solidFill>
                  <a:srgbClr val="4A4A4A"/>
                </a:solidFill>
                <a:latin typeface="Calibri"/>
                <a:ea typeface="Calibri"/>
                <a:cs typeface="Calibri"/>
                <a:sym typeface="Calibri"/>
              </a:rPr>
              <a:t>Introduction to Statistical Learning.</a:t>
            </a:r>
            <a:endParaRPr b="0" i="0" sz="1800" u="none" cap="none" strike="noStrike">
              <a:solidFill>
                <a:schemeClr val="dk1"/>
              </a:solidFill>
              <a:latin typeface="Calibri"/>
              <a:ea typeface="Calibri"/>
              <a:cs typeface="Calibri"/>
              <a:sym typeface="Calibri"/>
            </a:endParaRPr>
          </a:p>
          <a:p>
            <a:pPr indent="-367030" lvl="1" marL="836294" marR="0" rtl="0" algn="l">
              <a:lnSpc>
                <a:spcPct val="100000"/>
              </a:lnSpc>
              <a:spcBef>
                <a:spcPts val="15"/>
              </a:spcBef>
              <a:spcAft>
                <a:spcPts val="0"/>
              </a:spcAft>
              <a:buClr>
                <a:srgbClr val="4A4A4A"/>
              </a:buClr>
              <a:buSzPts val="1800"/>
              <a:buFont typeface="Arial"/>
              <a:buChar char="○"/>
            </a:pPr>
            <a:r>
              <a:rPr b="0" i="0" lang="en-US" sz="1800" u="none" cap="none" strike="noStrike">
                <a:solidFill>
                  <a:srgbClr val="4A4A4A"/>
                </a:solidFill>
                <a:latin typeface="Calibri"/>
                <a:ea typeface="Calibri"/>
                <a:cs typeface="Calibri"/>
                <a:sym typeface="Calibri"/>
              </a:rPr>
              <a:t>Capítulo 8, sección 3</a:t>
            </a:r>
            <a:endParaRPr b="0" i="0" sz="1800" u="none" cap="none" strike="noStrike">
              <a:solidFill>
                <a:schemeClr val="dk1"/>
              </a:solidFill>
              <a:latin typeface="Calibri"/>
              <a:ea typeface="Calibri"/>
              <a:cs typeface="Calibri"/>
              <a:sym typeface="Calibri"/>
            </a:endParaRPr>
          </a:p>
        </p:txBody>
      </p:sp>
      <p:sp>
        <p:nvSpPr>
          <p:cNvPr id="128" name="Google Shape;128;p10"/>
          <p:cNvSpPr txBox="1"/>
          <p:nvPr/>
        </p:nvSpPr>
        <p:spPr>
          <a:xfrm>
            <a:off x="1052970" y="4978550"/>
            <a:ext cx="1435735" cy="121920"/>
          </a:xfrm>
          <a:prstGeom prst="rect">
            <a:avLst/>
          </a:prstGeom>
          <a:noFill/>
          <a:ln>
            <a:noFill/>
          </a:ln>
        </p:spPr>
        <p:txBody>
          <a:bodyPr anchorCtr="0" anchor="t" bIns="0" lIns="0" spcFirstLastPara="1" rIns="0" wrap="square" tIns="10150">
            <a:spAutoFit/>
          </a:bodyPr>
          <a:lstStyle/>
          <a:p>
            <a:pPr indent="0" lvl="0" marL="12700" marR="0" rtl="0" algn="l">
              <a:lnSpc>
                <a:spcPct val="100000"/>
              </a:lnSpc>
              <a:spcBef>
                <a:spcPts val="0"/>
              </a:spcBef>
              <a:spcAft>
                <a:spcPts val="0"/>
              </a:spcAft>
              <a:buClr>
                <a:srgbClr val="000000"/>
              </a:buClr>
              <a:buSzPts val="600"/>
              <a:buFont typeface="Arial"/>
              <a:buNone/>
            </a:pPr>
            <a:r>
              <a:rPr b="0" i="0" lang="en-US" sz="600" u="none" cap="none" strike="noStrike">
                <a:solidFill>
                  <a:srgbClr val="FFFFFF"/>
                </a:solidFill>
                <a:latin typeface="Arial"/>
                <a:ea typeface="Arial"/>
                <a:cs typeface="Arial"/>
                <a:sym typeface="Arial"/>
              </a:rPr>
              <a:t>© All rights reserved. </a:t>
            </a:r>
            <a:r>
              <a:rPr b="0" i="0" lang="en-US" sz="600" u="sng" cap="none" strike="noStrike">
                <a:solidFill>
                  <a:srgbClr val="FFFFFF"/>
                </a:solidFill>
                <a:latin typeface="Arial"/>
                <a:ea typeface="Arial"/>
                <a:cs typeface="Arial"/>
                <a:sym typeface="Arial"/>
                <a:hlinkClick r:id="rId3">
                  <a:extLst>
                    <a:ext uri="{A12FA001-AC4F-418D-AE19-62706E023703}">
                      <ahyp:hlinkClr val="tx"/>
                    </a:ext>
                  </a:extLst>
                </a:hlinkClick>
              </a:rPr>
              <a:t>www.keepcoding.io</a:t>
            </a:r>
            <a:endParaRPr b="0" i="0" sz="600" u="none" cap="none" strike="noStrike">
              <a:solidFill>
                <a:schemeClr val="dk1"/>
              </a:solidFill>
              <a:latin typeface="Arial"/>
              <a:ea typeface="Arial"/>
              <a:cs typeface="Arial"/>
              <a:sym typeface="Arial"/>
            </a:endParaRPr>
          </a:p>
        </p:txBody>
      </p:sp>
      <p:sp>
        <p:nvSpPr>
          <p:cNvPr id="129" name="Google Shape;129;p10"/>
          <p:cNvSpPr txBox="1"/>
          <p:nvPr>
            <p:ph type="title"/>
          </p:nvPr>
        </p:nvSpPr>
        <p:spPr>
          <a:xfrm>
            <a:off x="613578" y="128375"/>
            <a:ext cx="2559900" cy="4284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n-US" sz="2700"/>
              <a:t>Referencias</a:t>
            </a:r>
            <a:endParaRPr sz="27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33" name="Shape 133"/>
        <p:cNvGrpSpPr/>
        <p:nvPr/>
      </p:nvGrpSpPr>
      <p:grpSpPr>
        <a:xfrm>
          <a:off x="0" y="0"/>
          <a:ext cx="0" cy="0"/>
          <a:chOff x="0" y="0"/>
          <a:chExt cx="0" cy="0"/>
        </a:xfrm>
      </p:grpSpPr>
      <p:sp>
        <p:nvSpPr>
          <p:cNvPr id="134" name="Google Shape;134;p11"/>
          <p:cNvSpPr txBox="1"/>
          <p:nvPr>
            <p:ph type="title"/>
          </p:nvPr>
        </p:nvSpPr>
        <p:spPr>
          <a:xfrm>
            <a:off x="1995622" y="1660566"/>
            <a:ext cx="5138420" cy="848360"/>
          </a:xfrm>
          <a:prstGeom prst="rect">
            <a:avLst/>
          </a:prstGeom>
          <a:noFill/>
          <a:ln>
            <a:noFill/>
          </a:ln>
        </p:spPr>
        <p:txBody>
          <a:bodyPr anchorCtr="0" anchor="t" bIns="0" lIns="0" spcFirstLastPara="1" rIns="0" wrap="square" tIns="12700">
            <a:spAutoFit/>
          </a:bodyPr>
          <a:lstStyle/>
          <a:p>
            <a:pPr indent="0" lvl="0" marL="12700" rtl="0" algn="ctr">
              <a:lnSpc>
                <a:spcPct val="100000"/>
              </a:lnSpc>
              <a:spcBef>
                <a:spcPts val="0"/>
              </a:spcBef>
              <a:spcAft>
                <a:spcPts val="0"/>
              </a:spcAft>
              <a:buSzPts val="1400"/>
              <a:buNone/>
            </a:pPr>
            <a:r>
              <a:rPr lang="en-US" sz="5400">
                <a:latin typeface="Calibri"/>
                <a:ea typeface="Calibri"/>
                <a:cs typeface="Calibri"/>
                <a:sym typeface="Calibri"/>
              </a:rPr>
              <a:t>Let’s code!</a:t>
            </a:r>
            <a:endParaRPr sz="5400">
              <a:latin typeface="Calibri"/>
              <a:ea typeface="Calibri"/>
              <a:cs typeface="Calibri"/>
              <a:sym typeface="Calibri"/>
            </a:endParaRPr>
          </a:p>
        </p:txBody>
      </p:sp>
      <p:sp>
        <p:nvSpPr>
          <p:cNvPr id="135" name="Google Shape;135;p11"/>
          <p:cNvSpPr/>
          <p:nvPr/>
        </p:nvSpPr>
        <p:spPr>
          <a:xfrm>
            <a:off x="0" y="4729162"/>
            <a:ext cx="9144000" cy="414655"/>
          </a:xfrm>
          <a:custGeom>
            <a:rect b="b" l="l" r="r" t="t"/>
            <a:pathLst>
              <a:path extrusionOk="0" h="414654" w="9144000">
                <a:moveTo>
                  <a:pt x="0" y="0"/>
                </a:moveTo>
                <a:lnTo>
                  <a:pt x="9143999" y="0"/>
                </a:lnTo>
                <a:lnTo>
                  <a:pt x="9143999" y="414337"/>
                </a:lnTo>
                <a:lnTo>
                  <a:pt x="0" y="414337"/>
                </a:lnTo>
                <a:lnTo>
                  <a:pt x="0" y="0"/>
                </a:lnTo>
                <a:close/>
              </a:path>
            </a:pathLst>
          </a:custGeom>
          <a:solidFill>
            <a:srgbClr val="33333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6" name="Google Shape;136;p11"/>
          <p:cNvSpPr/>
          <p:nvPr/>
        </p:nvSpPr>
        <p:spPr>
          <a:xfrm>
            <a:off x="8626547" y="3408"/>
            <a:ext cx="239395" cy="239395"/>
          </a:xfrm>
          <a:custGeom>
            <a:rect b="b" l="l" r="r" t="t"/>
            <a:pathLst>
              <a:path extrusionOk="0" h="239395" w="239395">
                <a:moveTo>
                  <a:pt x="0" y="0"/>
                </a:moveTo>
                <a:lnTo>
                  <a:pt x="239399" y="0"/>
                </a:lnTo>
                <a:lnTo>
                  <a:pt x="239399" y="239399"/>
                </a:lnTo>
                <a:lnTo>
                  <a:pt x="0" y="239399"/>
                </a:lnTo>
                <a:lnTo>
                  <a:pt x="0" y="0"/>
                </a:lnTo>
                <a:close/>
              </a:path>
            </a:pathLst>
          </a:custGeom>
          <a:solidFill>
            <a:srgbClr val="D354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7" name="Google Shape;137;p11"/>
          <p:cNvSpPr/>
          <p:nvPr/>
        </p:nvSpPr>
        <p:spPr>
          <a:xfrm>
            <a:off x="8902558" y="3408"/>
            <a:ext cx="239395" cy="239395"/>
          </a:xfrm>
          <a:custGeom>
            <a:rect b="b" l="l" r="r" t="t"/>
            <a:pathLst>
              <a:path extrusionOk="0" h="239395" w="239395">
                <a:moveTo>
                  <a:pt x="0" y="0"/>
                </a:moveTo>
                <a:lnTo>
                  <a:pt x="239399" y="0"/>
                </a:lnTo>
                <a:lnTo>
                  <a:pt x="239399" y="239399"/>
                </a:lnTo>
                <a:lnTo>
                  <a:pt x="0" y="239399"/>
                </a:lnTo>
                <a:lnTo>
                  <a:pt x="0" y="0"/>
                </a:lnTo>
                <a:close/>
              </a:path>
            </a:pathLst>
          </a:custGeom>
          <a:solidFill>
            <a:srgbClr val="F39B1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8" name="Google Shape;138;p11"/>
          <p:cNvSpPr/>
          <p:nvPr/>
        </p:nvSpPr>
        <p:spPr>
          <a:xfrm>
            <a:off x="0" y="4109057"/>
            <a:ext cx="1497085" cy="1034442"/>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9" name="Google Shape;139;p11"/>
          <p:cNvSpPr txBox="1"/>
          <p:nvPr/>
        </p:nvSpPr>
        <p:spPr>
          <a:xfrm>
            <a:off x="1052970" y="4978550"/>
            <a:ext cx="1435735" cy="121920"/>
          </a:xfrm>
          <a:prstGeom prst="rect">
            <a:avLst/>
          </a:prstGeom>
          <a:noFill/>
          <a:ln>
            <a:noFill/>
          </a:ln>
        </p:spPr>
        <p:txBody>
          <a:bodyPr anchorCtr="0" anchor="t" bIns="0" lIns="0" spcFirstLastPara="1" rIns="0" wrap="square" tIns="10150">
            <a:spAutoFit/>
          </a:bodyPr>
          <a:lstStyle/>
          <a:p>
            <a:pPr indent="0" lvl="0" marL="12700" marR="0" rtl="0" algn="l">
              <a:lnSpc>
                <a:spcPct val="100000"/>
              </a:lnSpc>
              <a:spcBef>
                <a:spcPts val="0"/>
              </a:spcBef>
              <a:spcAft>
                <a:spcPts val="0"/>
              </a:spcAft>
              <a:buClr>
                <a:srgbClr val="000000"/>
              </a:buClr>
              <a:buSzPts val="600"/>
              <a:buFont typeface="Arial"/>
              <a:buNone/>
            </a:pPr>
            <a:r>
              <a:rPr b="0" i="0" lang="en-US" sz="600" u="none" cap="none" strike="noStrike">
                <a:solidFill>
                  <a:srgbClr val="FFFFFF"/>
                </a:solidFill>
                <a:latin typeface="Arial"/>
                <a:ea typeface="Arial"/>
                <a:cs typeface="Arial"/>
                <a:sym typeface="Arial"/>
              </a:rPr>
              <a:t>© All rights reserved. </a:t>
            </a:r>
            <a:r>
              <a:rPr b="0" i="0" lang="en-US" sz="600" u="sng" cap="none" strike="noStrike">
                <a:solidFill>
                  <a:srgbClr val="FFFFFF"/>
                </a:solidFill>
                <a:latin typeface="Arial"/>
                <a:ea typeface="Arial"/>
                <a:cs typeface="Arial"/>
                <a:sym typeface="Arial"/>
                <a:hlinkClick r:id="rId4">
                  <a:extLst>
                    <a:ext uri="{A12FA001-AC4F-418D-AE19-62706E023703}">
                      <ahyp:hlinkClr val="tx"/>
                    </a:ext>
                  </a:extLst>
                </a:hlinkClick>
              </a:rPr>
              <a:t>www.keepcoding.io</a:t>
            </a:r>
            <a:endParaRPr b="0" i="0" sz="600" u="none" cap="none" strike="noStrike">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2"/>
          <p:cNvSpPr txBox="1"/>
          <p:nvPr>
            <p:ph type="title"/>
          </p:nvPr>
        </p:nvSpPr>
        <p:spPr>
          <a:xfrm>
            <a:off x="613568" y="128365"/>
            <a:ext cx="1942464" cy="43688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n-US" sz="2700"/>
              <a:t>Introducción</a:t>
            </a:r>
            <a:endParaRPr sz="2700"/>
          </a:p>
        </p:txBody>
      </p:sp>
      <p:sp>
        <p:nvSpPr>
          <p:cNvPr id="60" name="Google Shape;60;p2"/>
          <p:cNvSpPr txBox="1"/>
          <p:nvPr/>
        </p:nvSpPr>
        <p:spPr>
          <a:xfrm>
            <a:off x="1052970" y="4978550"/>
            <a:ext cx="1435735" cy="121920"/>
          </a:xfrm>
          <a:prstGeom prst="rect">
            <a:avLst/>
          </a:prstGeom>
          <a:noFill/>
          <a:ln>
            <a:noFill/>
          </a:ln>
        </p:spPr>
        <p:txBody>
          <a:bodyPr anchorCtr="0" anchor="t" bIns="0" lIns="0" spcFirstLastPara="1" rIns="0" wrap="square" tIns="10150">
            <a:spAutoFit/>
          </a:bodyPr>
          <a:lstStyle/>
          <a:p>
            <a:pPr indent="0" lvl="0" marL="12700" marR="0" rtl="0" algn="l">
              <a:lnSpc>
                <a:spcPct val="100000"/>
              </a:lnSpc>
              <a:spcBef>
                <a:spcPts val="0"/>
              </a:spcBef>
              <a:spcAft>
                <a:spcPts val="0"/>
              </a:spcAft>
              <a:buClr>
                <a:srgbClr val="000000"/>
              </a:buClr>
              <a:buSzPts val="600"/>
              <a:buFont typeface="Arial"/>
              <a:buNone/>
            </a:pPr>
            <a:r>
              <a:rPr b="0" i="0" lang="en-US" sz="600" u="none" cap="none" strike="noStrike">
                <a:solidFill>
                  <a:srgbClr val="FFFFFF"/>
                </a:solidFill>
                <a:latin typeface="Arial"/>
                <a:ea typeface="Arial"/>
                <a:cs typeface="Arial"/>
                <a:sym typeface="Arial"/>
              </a:rPr>
              <a:t>© All rights reserved. </a:t>
            </a:r>
            <a:r>
              <a:rPr b="0" i="0" lang="en-US" sz="600" u="sng" cap="none" strike="noStrike">
                <a:solidFill>
                  <a:srgbClr val="FFFFFF"/>
                </a:solidFill>
                <a:latin typeface="Arial"/>
                <a:ea typeface="Arial"/>
                <a:cs typeface="Arial"/>
                <a:sym typeface="Arial"/>
                <a:hlinkClick r:id="rId3">
                  <a:extLst>
                    <a:ext uri="{A12FA001-AC4F-418D-AE19-62706E023703}">
                      <ahyp:hlinkClr val="tx"/>
                    </a:ext>
                  </a:extLst>
                </a:hlinkClick>
              </a:rPr>
              <a:t>www.keepcoding.io</a:t>
            </a:r>
            <a:endParaRPr b="0" i="0" sz="600" u="none" cap="none" strike="noStrike">
              <a:solidFill>
                <a:schemeClr val="dk1"/>
              </a:solidFill>
              <a:latin typeface="Arial"/>
              <a:ea typeface="Arial"/>
              <a:cs typeface="Arial"/>
              <a:sym typeface="Arial"/>
            </a:endParaRPr>
          </a:p>
        </p:txBody>
      </p:sp>
      <p:sp>
        <p:nvSpPr>
          <p:cNvPr id="61" name="Google Shape;61;p2"/>
          <p:cNvSpPr txBox="1"/>
          <p:nvPr>
            <p:ph idx="1" type="body"/>
          </p:nvPr>
        </p:nvSpPr>
        <p:spPr>
          <a:xfrm>
            <a:off x="270320" y="811605"/>
            <a:ext cx="8603400" cy="2280000"/>
          </a:xfrm>
          <a:prstGeom prst="rect">
            <a:avLst/>
          </a:prstGeom>
          <a:noFill/>
          <a:ln>
            <a:noFill/>
          </a:ln>
        </p:spPr>
        <p:txBody>
          <a:bodyPr anchorCtr="0" anchor="t" bIns="0" lIns="0" spcFirstLastPara="1" rIns="0" wrap="square" tIns="12700">
            <a:spAutoFit/>
          </a:bodyPr>
          <a:lstStyle/>
          <a:p>
            <a:pPr indent="-367030" lvl="0" marL="826769" rtl="0" algn="l">
              <a:lnSpc>
                <a:spcPct val="100000"/>
              </a:lnSpc>
              <a:spcBef>
                <a:spcPts val="0"/>
              </a:spcBef>
              <a:spcAft>
                <a:spcPts val="0"/>
              </a:spcAft>
              <a:buClr>
                <a:srgbClr val="4A4A4A"/>
              </a:buClr>
              <a:buSzPts val="1800"/>
              <a:buFont typeface="Arial"/>
              <a:buChar char="●"/>
            </a:pPr>
            <a:r>
              <a:rPr lang="en-US"/>
              <a:t>Una de las ideas más brillantes en machine learning de los últimos tiempos</a:t>
            </a:r>
            <a:endParaRPr/>
          </a:p>
          <a:p>
            <a:pPr indent="0" lvl="0" marL="447675" rtl="0" algn="l">
              <a:lnSpc>
                <a:spcPct val="100000"/>
              </a:lnSpc>
              <a:spcBef>
                <a:spcPts val="45"/>
              </a:spcBef>
              <a:spcAft>
                <a:spcPts val="0"/>
              </a:spcAft>
              <a:buClr>
                <a:srgbClr val="4A4A4A"/>
              </a:buClr>
              <a:buSzPts val="1850"/>
              <a:buFont typeface="Arial"/>
              <a:buNone/>
            </a:pPr>
            <a:r>
              <a:t/>
            </a:r>
            <a:endParaRPr sz="1850">
              <a:latin typeface="Times New Roman"/>
              <a:ea typeface="Times New Roman"/>
              <a:cs typeface="Times New Roman"/>
              <a:sym typeface="Times New Roman"/>
            </a:endParaRPr>
          </a:p>
          <a:p>
            <a:pPr indent="-367030" lvl="0" marL="826769" marR="5080" rtl="0" algn="l">
              <a:lnSpc>
                <a:spcPct val="100699"/>
              </a:lnSpc>
              <a:spcBef>
                <a:spcPts val="0"/>
              </a:spcBef>
              <a:spcAft>
                <a:spcPts val="0"/>
              </a:spcAft>
              <a:buClr>
                <a:srgbClr val="4A4A4A"/>
              </a:buClr>
              <a:buSzPts val="1800"/>
              <a:buFont typeface="Arial"/>
              <a:buChar char="●"/>
            </a:pPr>
            <a:r>
              <a:rPr lang="en-US"/>
              <a:t>Proceso iterativo basado en la combinación lineal de algoritmos sencillos (</a:t>
            </a:r>
            <a:r>
              <a:rPr i="1" lang="en-US">
                <a:latin typeface="Calibri"/>
                <a:ea typeface="Calibri"/>
                <a:cs typeface="Calibri"/>
                <a:sym typeface="Calibri"/>
              </a:rPr>
              <a:t>weak  classi</a:t>
            </a:r>
            <a:r>
              <a:rPr i="1" lang="en-US"/>
              <a:t>fi</a:t>
            </a:r>
            <a:r>
              <a:rPr i="1" lang="en-US">
                <a:latin typeface="Calibri"/>
                <a:ea typeface="Calibri"/>
                <a:cs typeface="Calibri"/>
                <a:sym typeface="Calibri"/>
              </a:rPr>
              <a:t>ers/regressors</a:t>
            </a:r>
            <a:r>
              <a:rPr lang="en-US"/>
              <a:t>)</a:t>
            </a:r>
            <a:endParaRPr/>
          </a:p>
          <a:p>
            <a:pPr indent="-246380" lvl="0" marL="826769" marR="5080" rtl="0" algn="l">
              <a:lnSpc>
                <a:spcPct val="100699"/>
              </a:lnSpc>
              <a:spcBef>
                <a:spcPts val="0"/>
              </a:spcBef>
              <a:spcAft>
                <a:spcPts val="0"/>
              </a:spcAft>
              <a:buClr>
                <a:srgbClr val="4A4A4A"/>
              </a:buClr>
              <a:buSzPts val="1900"/>
              <a:buFont typeface="Arial"/>
              <a:buNone/>
            </a:pPr>
            <a:r>
              <a:t/>
            </a:r>
            <a:endParaRPr sz="1900">
              <a:latin typeface="Times New Roman"/>
              <a:ea typeface="Times New Roman"/>
              <a:cs typeface="Times New Roman"/>
              <a:sym typeface="Times New Roman"/>
            </a:endParaRPr>
          </a:p>
          <a:p>
            <a:pPr indent="-367030" lvl="0" marL="826769" rtl="0" algn="l">
              <a:lnSpc>
                <a:spcPct val="100000"/>
              </a:lnSpc>
              <a:spcBef>
                <a:spcPts val="0"/>
              </a:spcBef>
              <a:spcAft>
                <a:spcPts val="0"/>
              </a:spcAft>
              <a:buClr>
                <a:srgbClr val="4A4A4A"/>
              </a:buClr>
              <a:buSzPts val="1800"/>
              <a:buFont typeface="Arial"/>
              <a:buChar char="●"/>
            </a:pPr>
            <a:r>
              <a:rPr lang="en-US"/>
              <a:t>Aplicable a cualquier algoritmo de ML. Normalmente árboles (Boosted Trees)</a:t>
            </a:r>
            <a:endParaRPr/>
          </a:p>
          <a:p>
            <a:pPr indent="0" lvl="0" marL="447675" rtl="0" algn="l">
              <a:lnSpc>
                <a:spcPct val="100000"/>
              </a:lnSpc>
              <a:spcBef>
                <a:spcPts val="5"/>
              </a:spcBef>
              <a:spcAft>
                <a:spcPts val="0"/>
              </a:spcAft>
              <a:buClr>
                <a:srgbClr val="4A4A4A"/>
              </a:buClr>
              <a:buSzPts val="1900"/>
              <a:buFont typeface="Arial"/>
              <a:buNone/>
            </a:pPr>
            <a:r>
              <a:t/>
            </a:r>
            <a:endParaRPr sz="1900">
              <a:latin typeface="Times New Roman"/>
              <a:ea typeface="Times New Roman"/>
              <a:cs typeface="Times New Roman"/>
              <a:sym typeface="Times New Roman"/>
            </a:endParaRPr>
          </a:p>
          <a:p>
            <a:pPr indent="-367030" lvl="0" marL="826769" rtl="0" algn="l">
              <a:lnSpc>
                <a:spcPct val="100000"/>
              </a:lnSpc>
              <a:spcBef>
                <a:spcPts val="0"/>
              </a:spcBef>
              <a:spcAft>
                <a:spcPts val="0"/>
              </a:spcAft>
              <a:buClr>
                <a:srgbClr val="4A4A4A"/>
              </a:buClr>
              <a:buSzPts val="1800"/>
              <a:buFont typeface="Arial"/>
              <a:buChar char="●"/>
            </a:pPr>
            <a:r>
              <a:rPr lang="en-US"/>
              <a:t>Mucha gente lo usa como banco de pruebas para pruebas de concepto</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3"/>
          <p:cNvSpPr txBox="1"/>
          <p:nvPr>
            <p:ph type="title"/>
          </p:nvPr>
        </p:nvSpPr>
        <p:spPr>
          <a:xfrm>
            <a:off x="613568" y="128365"/>
            <a:ext cx="1325245" cy="43688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n-US" sz="2700"/>
              <a:t>Intuición</a:t>
            </a:r>
            <a:endParaRPr sz="2700"/>
          </a:p>
        </p:txBody>
      </p:sp>
      <p:sp>
        <p:nvSpPr>
          <p:cNvPr id="67" name="Google Shape;67;p3"/>
          <p:cNvSpPr/>
          <p:nvPr/>
        </p:nvSpPr>
        <p:spPr>
          <a:xfrm>
            <a:off x="1113675" y="679796"/>
            <a:ext cx="7225374" cy="3335924"/>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8" name="Google Shape;68;p3"/>
          <p:cNvSpPr txBox="1"/>
          <p:nvPr/>
        </p:nvSpPr>
        <p:spPr>
          <a:xfrm>
            <a:off x="1052970" y="4978550"/>
            <a:ext cx="1435735" cy="121920"/>
          </a:xfrm>
          <a:prstGeom prst="rect">
            <a:avLst/>
          </a:prstGeom>
          <a:noFill/>
          <a:ln>
            <a:noFill/>
          </a:ln>
        </p:spPr>
        <p:txBody>
          <a:bodyPr anchorCtr="0" anchor="t" bIns="0" lIns="0" spcFirstLastPara="1" rIns="0" wrap="square" tIns="10150">
            <a:spAutoFit/>
          </a:bodyPr>
          <a:lstStyle/>
          <a:p>
            <a:pPr indent="0" lvl="0" marL="12700" marR="0" rtl="0" algn="l">
              <a:lnSpc>
                <a:spcPct val="100000"/>
              </a:lnSpc>
              <a:spcBef>
                <a:spcPts val="0"/>
              </a:spcBef>
              <a:spcAft>
                <a:spcPts val="0"/>
              </a:spcAft>
              <a:buClr>
                <a:srgbClr val="000000"/>
              </a:buClr>
              <a:buSzPts val="600"/>
              <a:buFont typeface="Arial"/>
              <a:buNone/>
            </a:pPr>
            <a:r>
              <a:rPr b="0" i="0" lang="en-US" sz="600" u="none" cap="none" strike="noStrike">
                <a:solidFill>
                  <a:srgbClr val="FFFFFF"/>
                </a:solidFill>
                <a:latin typeface="Arial"/>
                <a:ea typeface="Arial"/>
                <a:cs typeface="Arial"/>
                <a:sym typeface="Arial"/>
              </a:rPr>
              <a:t>© All rights reserved. </a:t>
            </a:r>
            <a:r>
              <a:rPr b="0" i="0" lang="en-US" sz="600" u="sng" cap="none" strike="noStrike">
                <a:solidFill>
                  <a:srgbClr val="FFFFFF"/>
                </a:solidFill>
                <a:latin typeface="Arial"/>
                <a:ea typeface="Arial"/>
                <a:cs typeface="Arial"/>
                <a:sym typeface="Arial"/>
                <a:hlinkClick r:id="rId4">
                  <a:extLst>
                    <a:ext uri="{A12FA001-AC4F-418D-AE19-62706E023703}">
                      <ahyp:hlinkClr val="tx"/>
                    </a:ext>
                  </a:extLst>
                </a:hlinkClick>
              </a:rPr>
              <a:t>www.keepcoding.io</a:t>
            </a:r>
            <a:endParaRPr b="0" i="0" sz="600" u="none" cap="none" strike="noStrike">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4"/>
          <p:cNvSpPr txBox="1"/>
          <p:nvPr>
            <p:ph type="title"/>
          </p:nvPr>
        </p:nvSpPr>
        <p:spPr>
          <a:xfrm>
            <a:off x="613568" y="128365"/>
            <a:ext cx="2583180" cy="43688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n-US" sz="2700"/>
              <a:t>Proceso iterativo</a:t>
            </a:r>
            <a:endParaRPr sz="2700"/>
          </a:p>
        </p:txBody>
      </p:sp>
      <p:sp>
        <p:nvSpPr>
          <p:cNvPr id="74" name="Google Shape;74;p4"/>
          <p:cNvSpPr/>
          <p:nvPr/>
        </p:nvSpPr>
        <p:spPr>
          <a:xfrm>
            <a:off x="529350" y="1447082"/>
            <a:ext cx="2569960" cy="1426389"/>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5" name="Google Shape;75;p4"/>
          <p:cNvSpPr/>
          <p:nvPr/>
        </p:nvSpPr>
        <p:spPr>
          <a:xfrm>
            <a:off x="4328850" y="1473275"/>
            <a:ext cx="2656349" cy="1287924"/>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6" name="Google Shape;76;p4"/>
          <p:cNvSpPr/>
          <p:nvPr/>
        </p:nvSpPr>
        <p:spPr>
          <a:xfrm>
            <a:off x="3624241" y="2932663"/>
            <a:ext cx="3522570" cy="1463423"/>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7" name="Google Shape;77;p4"/>
          <p:cNvSpPr txBox="1"/>
          <p:nvPr/>
        </p:nvSpPr>
        <p:spPr>
          <a:xfrm>
            <a:off x="718374" y="811605"/>
            <a:ext cx="5354955" cy="299720"/>
          </a:xfrm>
          <a:prstGeom prst="rect">
            <a:avLst/>
          </a:prstGeom>
          <a:noFill/>
          <a:ln>
            <a:noFill/>
          </a:ln>
        </p:spPr>
        <p:txBody>
          <a:bodyPr anchorCtr="0" anchor="t" bIns="0" lIns="0" spcFirstLastPara="1" rIns="0" wrap="square" tIns="12700">
            <a:spAutoFit/>
          </a:bodyPr>
          <a:lstStyle/>
          <a:p>
            <a:pPr indent="-367030" lvl="0" marL="379095" marR="0" rtl="0" algn="l">
              <a:lnSpc>
                <a:spcPct val="100000"/>
              </a:lnSpc>
              <a:spcBef>
                <a:spcPts val="0"/>
              </a:spcBef>
              <a:spcAft>
                <a:spcPts val="0"/>
              </a:spcAft>
              <a:buClr>
                <a:srgbClr val="4A4A4A"/>
              </a:buClr>
              <a:buSzPts val="1800"/>
              <a:buFont typeface="Arial"/>
              <a:buChar char="●"/>
            </a:pPr>
            <a:r>
              <a:rPr b="0" i="0" lang="en-US" sz="1800" u="none" cap="none" strike="noStrike">
                <a:solidFill>
                  <a:srgbClr val="4A4A4A"/>
                </a:solidFill>
                <a:latin typeface="Calibri"/>
                <a:ea typeface="Calibri"/>
                <a:cs typeface="Calibri"/>
                <a:sym typeface="Calibri"/>
              </a:rPr>
              <a:t>En cada iteración le damos más peso a los errores</a:t>
            </a:r>
            <a:endParaRPr b="0" i="0" sz="1800" u="none" cap="none" strike="noStrike">
              <a:solidFill>
                <a:schemeClr val="dk1"/>
              </a:solidFill>
              <a:latin typeface="Calibri"/>
              <a:ea typeface="Calibri"/>
              <a:cs typeface="Calibri"/>
              <a:sym typeface="Calibri"/>
            </a:endParaRPr>
          </a:p>
        </p:txBody>
      </p:sp>
      <p:sp>
        <p:nvSpPr>
          <p:cNvPr id="78" name="Google Shape;78;p4"/>
          <p:cNvSpPr/>
          <p:nvPr/>
        </p:nvSpPr>
        <p:spPr>
          <a:xfrm>
            <a:off x="3339774" y="2024087"/>
            <a:ext cx="709930" cy="186690"/>
          </a:xfrm>
          <a:custGeom>
            <a:rect b="b" l="l" r="r" t="t"/>
            <a:pathLst>
              <a:path extrusionOk="0" h="186689" w="709929">
                <a:moveTo>
                  <a:pt x="616649" y="186299"/>
                </a:moveTo>
                <a:lnTo>
                  <a:pt x="616649" y="139724"/>
                </a:lnTo>
                <a:lnTo>
                  <a:pt x="0" y="139724"/>
                </a:lnTo>
                <a:lnTo>
                  <a:pt x="0" y="46574"/>
                </a:lnTo>
                <a:lnTo>
                  <a:pt x="616649" y="46574"/>
                </a:lnTo>
                <a:lnTo>
                  <a:pt x="616649" y="0"/>
                </a:lnTo>
                <a:lnTo>
                  <a:pt x="709799" y="93149"/>
                </a:lnTo>
                <a:lnTo>
                  <a:pt x="616649" y="186299"/>
                </a:lnTo>
                <a:close/>
              </a:path>
            </a:pathLst>
          </a:custGeom>
          <a:solidFill>
            <a:srgbClr val="DCDEE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9" name="Google Shape;79;p4"/>
          <p:cNvSpPr/>
          <p:nvPr/>
        </p:nvSpPr>
        <p:spPr>
          <a:xfrm>
            <a:off x="3339774" y="2024087"/>
            <a:ext cx="709930" cy="186690"/>
          </a:xfrm>
          <a:custGeom>
            <a:rect b="b" l="l" r="r" t="t"/>
            <a:pathLst>
              <a:path extrusionOk="0" h="186689" w="709929">
                <a:moveTo>
                  <a:pt x="0" y="46574"/>
                </a:moveTo>
                <a:lnTo>
                  <a:pt x="616649" y="46574"/>
                </a:lnTo>
                <a:lnTo>
                  <a:pt x="616649" y="0"/>
                </a:lnTo>
                <a:lnTo>
                  <a:pt x="709799" y="93149"/>
                </a:lnTo>
                <a:lnTo>
                  <a:pt x="616649" y="186299"/>
                </a:lnTo>
                <a:lnTo>
                  <a:pt x="616649" y="139724"/>
                </a:lnTo>
                <a:lnTo>
                  <a:pt x="0" y="139724"/>
                </a:lnTo>
                <a:lnTo>
                  <a:pt x="0" y="46574"/>
                </a:lnTo>
                <a:close/>
              </a:path>
            </a:pathLst>
          </a:custGeom>
          <a:noFill/>
          <a:ln cap="flat" cmpd="sng" w="9525">
            <a:solidFill>
              <a:srgbClr val="53585F"/>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0" name="Google Shape;80;p4"/>
          <p:cNvSpPr/>
          <p:nvPr/>
        </p:nvSpPr>
        <p:spPr>
          <a:xfrm>
            <a:off x="7319599" y="2819050"/>
            <a:ext cx="419100" cy="620395"/>
          </a:xfrm>
          <a:custGeom>
            <a:rect b="b" l="l" r="r" t="t"/>
            <a:pathLst>
              <a:path extrusionOk="0" h="620395" w="419100">
                <a:moveTo>
                  <a:pt x="265766" y="463168"/>
                </a:moveTo>
                <a:lnTo>
                  <a:pt x="104699" y="463168"/>
                </a:lnTo>
                <a:lnTo>
                  <a:pt x="146255" y="446567"/>
                </a:lnTo>
                <a:lnTo>
                  <a:pt x="185699" y="424905"/>
                </a:lnTo>
                <a:lnTo>
                  <a:pt x="222817" y="398500"/>
                </a:lnTo>
                <a:lnTo>
                  <a:pt x="257394" y="367671"/>
                </a:lnTo>
                <a:lnTo>
                  <a:pt x="289214" y="332737"/>
                </a:lnTo>
                <a:lnTo>
                  <a:pt x="318065" y="294015"/>
                </a:lnTo>
                <a:lnTo>
                  <a:pt x="343731" y="251825"/>
                </a:lnTo>
                <a:lnTo>
                  <a:pt x="365996" y="206485"/>
                </a:lnTo>
                <a:lnTo>
                  <a:pt x="384648" y="158314"/>
                </a:lnTo>
                <a:lnTo>
                  <a:pt x="399470" y="107630"/>
                </a:lnTo>
                <a:lnTo>
                  <a:pt x="410249" y="54753"/>
                </a:lnTo>
                <a:lnTo>
                  <a:pt x="416769" y="0"/>
                </a:lnTo>
                <a:lnTo>
                  <a:pt x="418818" y="51926"/>
                </a:lnTo>
                <a:lnTo>
                  <a:pt x="416945" y="103038"/>
                </a:lnTo>
                <a:lnTo>
                  <a:pt x="411301" y="153061"/>
                </a:lnTo>
                <a:lnTo>
                  <a:pt x="402038" y="201718"/>
                </a:lnTo>
                <a:lnTo>
                  <a:pt x="389309" y="248734"/>
                </a:lnTo>
                <a:lnTo>
                  <a:pt x="373264" y="293831"/>
                </a:lnTo>
                <a:lnTo>
                  <a:pt x="354055" y="336735"/>
                </a:lnTo>
                <a:lnTo>
                  <a:pt x="331835" y="377169"/>
                </a:lnTo>
                <a:lnTo>
                  <a:pt x="306754" y="414858"/>
                </a:lnTo>
                <a:lnTo>
                  <a:pt x="278965" y="449524"/>
                </a:lnTo>
                <a:lnTo>
                  <a:pt x="265766" y="463168"/>
                </a:lnTo>
                <a:close/>
              </a:path>
              <a:path extrusionOk="0" h="620395" w="419100">
                <a:moveTo>
                  <a:pt x="104699" y="620218"/>
                </a:moveTo>
                <a:lnTo>
                  <a:pt x="0" y="532424"/>
                </a:lnTo>
                <a:lnTo>
                  <a:pt x="104699" y="410818"/>
                </a:lnTo>
                <a:lnTo>
                  <a:pt x="104699" y="463168"/>
                </a:lnTo>
                <a:lnTo>
                  <a:pt x="265766" y="463168"/>
                </a:lnTo>
                <a:lnTo>
                  <a:pt x="215867" y="508687"/>
                </a:lnTo>
                <a:lnTo>
                  <a:pt x="180863" y="532632"/>
                </a:lnTo>
                <a:lnTo>
                  <a:pt x="143756" y="552451"/>
                </a:lnTo>
                <a:lnTo>
                  <a:pt x="104699" y="567868"/>
                </a:lnTo>
                <a:lnTo>
                  <a:pt x="104699" y="620218"/>
                </a:lnTo>
                <a:close/>
              </a:path>
            </a:pathLst>
          </a:custGeom>
          <a:solidFill>
            <a:srgbClr val="DCDEE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1" name="Google Shape;81;p4"/>
          <p:cNvSpPr/>
          <p:nvPr/>
        </p:nvSpPr>
        <p:spPr>
          <a:xfrm>
            <a:off x="7319599" y="2234275"/>
            <a:ext cx="419100" cy="637540"/>
          </a:xfrm>
          <a:custGeom>
            <a:rect b="b" l="l" r="r" t="t"/>
            <a:pathLst>
              <a:path extrusionOk="0" h="637539" w="419100">
                <a:moveTo>
                  <a:pt x="418799" y="637124"/>
                </a:moveTo>
                <a:lnTo>
                  <a:pt x="416637" y="582687"/>
                </a:lnTo>
                <a:lnTo>
                  <a:pt x="410291" y="529822"/>
                </a:lnTo>
                <a:lnTo>
                  <a:pt x="399971" y="478798"/>
                </a:lnTo>
                <a:lnTo>
                  <a:pt x="385888" y="429881"/>
                </a:lnTo>
                <a:lnTo>
                  <a:pt x="368253" y="383339"/>
                </a:lnTo>
                <a:lnTo>
                  <a:pt x="347275" y="339441"/>
                </a:lnTo>
                <a:lnTo>
                  <a:pt x="323166" y="298453"/>
                </a:lnTo>
                <a:lnTo>
                  <a:pt x="296136" y="260643"/>
                </a:lnTo>
                <a:lnTo>
                  <a:pt x="266395" y="226279"/>
                </a:lnTo>
                <a:lnTo>
                  <a:pt x="234155" y="195629"/>
                </a:lnTo>
                <a:lnTo>
                  <a:pt x="199625" y="168960"/>
                </a:lnTo>
                <a:lnTo>
                  <a:pt x="163015" y="146540"/>
                </a:lnTo>
                <a:lnTo>
                  <a:pt x="124538" y="128636"/>
                </a:lnTo>
                <a:lnTo>
                  <a:pt x="84402" y="115516"/>
                </a:lnTo>
                <a:lnTo>
                  <a:pt x="42819" y="107448"/>
                </a:lnTo>
                <a:lnTo>
                  <a:pt x="0" y="104699"/>
                </a:lnTo>
                <a:lnTo>
                  <a:pt x="0" y="0"/>
                </a:lnTo>
                <a:lnTo>
                  <a:pt x="47255" y="3398"/>
                </a:lnTo>
                <a:lnTo>
                  <a:pt x="93544" y="13449"/>
                </a:lnTo>
                <a:lnTo>
                  <a:pt x="138456" y="29937"/>
                </a:lnTo>
                <a:lnTo>
                  <a:pt x="181581" y="52647"/>
                </a:lnTo>
                <a:lnTo>
                  <a:pt x="222509" y="81361"/>
                </a:lnTo>
                <a:lnTo>
                  <a:pt x="260831" y="115866"/>
                </a:lnTo>
                <a:lnTo>
                  <a:pt x="296135" y="155943"/>
                </a:lnTo>
                <a:lnTo>
                  <a:pt x="323956" y="194996"/>
                </a:lnTo>
                <a:lnTo>
                  <a:pt x="348436" y="237035"/>
                </a:lnTo>
                <a:lnTo>
                  <a:pt x="369462" y="281711"/>
                </a:lnTo>
                <a:lnTo>
                  <a:pt x="386920" y="328674"/>
                </a:lnTo>
                <a:lnTo>
                  <a:pt x="400697" y="377577"/>
                </a:lnTo>
                <a:lnTo>
                  <a:pt x="410678" y="428069"/>
                </a:lnTo>
                <a:lnTo>
                  <a:pt x="416750" y="479801"/>
                </a:lnTo>
                <a:lnTo>
                  <a:pt x="418698" y="529822"/>
                </a:lnTo>
                <a:lnTo>
                  <a:pt x="418799" y="637124"/>
                </a:lnTo>
                <a:close/>
              </a:path>
            </a:pathLst>
          </a:custGeom>
          <a:solidFill>
            <a:srgbClr val="AEB1B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2" name="Google Shape;82;p4"/>
          <p:cNvSpPr/>
          <p:nvPr/>
        </p:nvSpPr>
        <p:spPr>
          <a:xfrm>
            <a:off x="7319599" y="2234275"/>
            <a:ext cx="419100" cy="1205230"/>
          </a:xfrm>
          <a:custGeom>
            <a:rect b="b" l="l" r="r" t="t"/>
            <a:pathLst>
              <a:path extrusionOk="0" h="1205229" w="419100">
                <a:moveTo>
                  <a:pt x="418799" y="637124"/>
                </a:moveTo>
                <a:lnTo>
                  <a:pt x="416637" y="582687"/>
                </a:lnTo>
                <a:lnTo>
                  <a:pt x="410291" y="529822"/>
                </a:lnTo>
                <a:lnTo>
                  <a:pt x="399971" y="478798"/>
                </a:lnTo>
                <a:lnTo>
                  <a:pt x="385888" y="429881"/>
                </a:lnTo>
                <a:lnTo>
                  <a:pt x="368253" y="383339"/>
                </a:lnTo>
                <a:lnTo>
                  <a:pt x="347275" y="339441"/>
                </a:lnTo>
                <a:lnTo>
                  <a:pt x="323166" y="298453"/>
                </a:lnTo>
                <a:lnTo>
                  <a:pt x="296136" y="260643"/>
                </a:lnTo>
                <a:lnTo>
                  <a:pt x="266395" y="226279"/>
                </a:lnTo>
                <a:lnTo>
                  <a:pt x="234155" y="195629"/>
                </a:lnTo>
                <a:lnTo>
                  <a:pt x="199625" y="168960"/>
                </a:lnTo>
                <a:lnTo>
                  <a:pt x="163015" y="146540"/>
                </a:lnTo>
                <a:lnTo>
                  <a:pt x="124538" y="128636"/>
                </a:lnTo>
                <a:lnTo>
                  <a:pt x="84402" y="115516"/>
                </a:lnTo>
                <a:lnTo>
                  <a:pt x="42819" y="107448"/>
                </a:lnTo>
                <a:lnTo>
                  <a:pt x="0" y="104699"/>
                </a:lnTo>
                <a:lnTo>
                  <a:pt x="0" y="0"/>
                </a:lnTo>
                <a:lnTo>
                  <a:pt x="47255" y="3398"/>
                </a:lnTo>
                <a:lnTo>
                  <a:pt x="93544" y="13449"/>
                </a:lnTo>
                <a:lnTo>
                  <a:pt x="138456" y="29937"/>
                </a:lnTo>
                <a:lnTo>
                  <a:pt x="181581" y="52647"/>
                </a:lnTo>
                <a:lnTo>
                  <a:pt x="222509" y="81361"/>
                </a:lnTo>
                <a:lnTo>
                  <a:pt x="260831" y="115866"/>
                </a:lnTo>
                <a:lnTo>
                  <a:pt x="296135" y="155943"/>
                </a:lnTo>
                <a:lnTo>
                  <a:pt x="323956" y="194996"/>
                </a:lnTo>
                <a:lnTo>
                  <a:pt x="348436" y="237035"/>
                </a:lnTo>
                <a:lnTo>
                  <a:pt x="369462" y="281711"/>
                </a:lnTo>
                <a:lnTo>
                  <a:pt x="386920" y="328674"/>
                </a:lnTo>
                <a:lnTo>
                  <a:pt x="400697" y="377577"/>
                </a:lnTo>
                <a:lnTo>
                  <a:pt x="410678" y="428069"/>
                </a:lnTo>
                <a:lnTo>
                  <a:pt x="416750" y="479801"/>
                </a:lnTo>
                <a:lnTo>
                  <a:pt x="418799" y="532424"/>
                </a:lnTo>
                <a:lnTo>
                  <a:pt x="418799" y="637124"/>
                </a:lnTo>
                <a:lnTo>
                  <a:pt x="416540" y="692551"/>
                </a:lnTo>
                <a:lnTo>
                  <a:pt x="409894" y="746557"/>
                </a:lnTo>
                <a:lnTo>
                  <a:pt x="399062" y="798812"/>
                </a:lnTo>
                <a:lnTo>
                  <a:pt x="384246" y="848988"/>
                </a:lnTo>
                <a:lnTo>
                  <a:pt x="365646" y="896754"/>
                </a:lnTo>
                <a:lnTo>
                  <a:pt x="343463" y="941783"/>
                </a:lnTo>
                <a:lnTo>
                  <a:pt x="317896" y="983743"/>
                </a:lnTo>
                <a:lnTo>
                  <a:pt x="289148" y="1022307"/>
                </a:lnTo>
                <a:lnTo>
                  <a:pt x="257419" y="1057144"/>
                </a:lnTo>
                <a:lnTo>
                  <a:pt x="222908" y="1087926"/>
                </a:lnTo>
                <a:lnTo>
                  <a:pt x="185818" y="1114322"/>
                </a:lnTo>
                <a:lnTo>
                  <a:pt x="146348" y="1136004"/>
                </a:lnTo>
                <a:lnTo>
                  <a:pt x="104699" y="1152643"/>
                </a:lnTo>
                <a:lnTo>
                  <a:pt x="104699" y="1204993"/>
                </a:lnTo>
                <a:lnTo>
                  <a:pt x="0" y="1117199"/>
                </a:lnTo>
                <a:lnTo>
                  <a:pt x="104699" y="995593"/>
                </a:lnTo>
                <a:lnTo>
                  <a:pt x="104699" y="1047943"/>
                </a:lnTo>
                <a:lnTo>
                  <a:pt x="146255" y="1031342"/>
                </a:lnTo>
                <a:lnTo>
                  <a:pt x="185699" y="1009680"/>
                </a:lnTo>
                <a:lnTo>
                  <a:pt x="222817" y="983275"/>
                </a:lnTo>
                <a:lnTo>
                  <a:pt x="257394" y="952446"/>
                </a:lnTo>
                <a:lnTo>
                  <a:pt x="289214" y="917512"/>
                </a:lnTo>
                <a:lnTo>
                  <a:pt x="318065" y="878790"/>
                </a:lnTo>
                <a:lnTo>
                  <a:pt x="343731" y="836600"/>
                </a:lnTo>
                <a:lnTo>
                  <a:pt x="365996" y="791260"/>
                </a:lnTo>
                <a:lnTo>
                  <a:pt x="384648" y="743089"/>
                </a:lnTo>
                <a:lnTo>
                  <a:pt x="399470" y="692405"/>
                </a:lnTo>
                <a:lnTo>
                  <a:pt x="410249" y="639528"/>
                </a:lnTo>
                <a:lnTo>
                  <a:pt x="416769" y="584774"/>
                </a:lnTo>
              </a:path>
            </a:pathLst>
          </a:custGeom>
          <a:noFill/>
          <a:ln cap="flat" cmpd="sng" w="9525">
            <a:solidFill>
              <a:srgbClr val="53585F"/>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3" name="Google Shape;83;p4"/>
          <p:cNvSpPr txBox="1"/>
          <p:nvPr/>
        </p:nvSpPr>
        <p:spPr>
          <a:xfrm>
            <a:off x="1052970" y="4978550"/>
            <a:ext cx="1435735" cy="121920"/>
          </a:xfrm>
          <a:prstGeom prst="rect">
            <a:avLst/>
          </a:prstGeom>
          <a:noFill/>
          <a:ln>
            <a:noFill/>
          </a:ln>
        </p:spPr>
        <p:txBody>
          <a:bodyPr anchorCtr="0" anchor="t" bIns="0" lIns="0" spcFirstLastPara="1" rIns="0" wrap="square" tIns="10150">
            <a:spAutoFit/>
          </a:bodyPr>
          <a:lstStyle/>
          <a:p>
            <a:pPr indent="0" lvl="0" marL="12700" marR="0" rtl="0" algn="l">
              <a:lnSpc>
                <a:spcPct val="100000"/>
              </a:lnSpc>
              <a:spcBef>
                <a:spcPts val="0"/>
              </a:spcBef>
              <a:spcAft>
                <a:spcPts val="0"/>
              </a:spcAft>
              <a:buClr>
                <a:srgbClr val="000000"/>
              </a:buClr>
              <a:buSzPts val="600"/>
              <a:buFont typeface="Arial"/>
              <a:buNone/>
            </a:pPr>
            <a:r>
              <a:rPr b="0" i="0" lang="en-US" sz="600" u="none" cap="none" strike="noStrike">
                <a:solidFill>
                  <a:srgbClr val="FFFFFF"/>
                </a:solidFill>
                <a:latin typeface="Arial"/>
                <a:ea typeface="Arial"/>
                <a:cs typeface="Arial"/>
                <a:sym typeface="Arial"/>
              </a:rPr>
              <a:t>© All rights reserved. </a:t>
            </a:r>
            <a:r>
              <a:rPr b="0" i="0" lang="en-US" sz="600" u="sng" cap="none" strike="noStrike">
                <a:solidFill>
                  <a:srgbClr val="FFFFFF"/>
                </a:solidFill>
                <a:latin typeface="Arial"/>
                <a:ea typeface="Arial"/>
                <a:cs typeface="Arial"/>
                <a:sym typeface="Arial"/>
                <a:hlinkClick r:id="rId6">
                  <a:extLst>
                    <a:ext uri="{A12FA001-AC4F-418D-AE19-62706E023703}">
                      <ahyp:hlinkClr val="tx"/>
                    </a:ext>
                  </a:extLst>
                </a:hlinkClick>
              </a:rPr>
              <a:t>www.keepcoding.io</a:t>
            </a:r>
            <a:endParaRPr b="0" i="0" sz="600" u="none" cap="none" strike="noStrik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5"/>
          <p:cNvSpPr txBox="1"/>
          <p:nvPr>
            <p:ph type="title"/>
          </p:nvPr>
        </p:nvSpPr>
        <p:spPr>
          <a:xfrm>
            <a:off x="613568" y="128365"/>
            <a:ext cx="3425032" cy="428322"/>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n-US" sz="2700"/>
              <a:t>Hiperparámetros</a:t>
            </a:r>
            <a:endParaRPr sz="2700"/>
          </a:p>
        </p:txBody>
      </p:sp>
      <p:sp>
        <p:nvSpPr>
          <p:cNvPr id="89" name="Google Shape;89;p5"/>
          <p:cNvSpPr txBox="1"/>
          <p:nvPr/>
        </p:nvSpPr>
        <p:spPr>
          <a:xfrm>
            <a:off x="1052970" y="4978550"/>
            <a:ext cx="1435735" cy="121920"/>
          </a:xfrm>
          <a:prstGeom prst="rect">
            <a:avLst/>
          </a:prstGeom>
          <a:noFill/>
          <a:ln>
            <a:noFill/>
          </a:ln>
        </p:spPr>
        <p:txBody>
          <a:bodyPr anchorCtr="0" anchor="t" bIns="0" lIns="0" spcFirstLastPara="1" rIns="0" wrap="square" tIns="10150">
            <a:spAutoFit/>
          </a:bodyPr>
          <a:lstStyle/>
          <a:p>
            <a:pPr indent="0" lvl="0" marL="12700" marR="0" rtl="0" algn="l">
              <a:lnSpc>
                <a:spcPct val="100000"/>
              </a:lnSpc>
              <a:spcBef>
                <a:spcPts val="0"/>
              </a:spcBef>
              <a:spcAft>
                <a:spcPts val="0"/>
              </a:spcAft>
              <a:buClr>
                <a:srgbClr val="000000"/>
              </a:buClr>
              <a:buSzPts val="600"/>
              <a:buFont typeface="Arial"/>
              <a:buNone/>
            </a:pPr>
            <a:r>
              <a:rPr b="0" i="0" lang="en-US" sz="600" u="none" cap="none" strike="noStrike">
                <a:solidFill>
                  <a:srgbClr val="FFFFFF"/>
                </a:solidFill>
                <a:latin typeface="Arial"/>
                <a:ea typeface="Arial"/>
                <a:cs typeface="Arial"/>
                <a:sym typeface="Arial"/>
              </a:rPr>
              <a:t>© All rights reserved. </a:t>
            </a:r>
            <a:r>
              <a:rPr b="0" i="0" lang="en-US" sz="600" u="sng" cap="none" strike="noStrike">
                <a:solidFill>
                  <a:srgbClr val="FFFFFF"/>
                </a:solidFill>
                <a:latin typeface="Arial"/>
                <a:ea typeface="Arial"/>
                <a:cs typeface="Arial"/>
                <a:sym typeface="Arial"/>
                <a:hlinkClick r:id="rId3">
                  <a:extLst>
                    <a:ext uri="{A12FA001-AC4F-418D-AE19-62706E023703}">
                      <ahyp:hlinkClr val="tx"/>
                    </a:ext>
                  </a:extLst>
                </a:hlinkClick>
              </a:rPr>
              <a:t>www.keepcoding.io</a:t>
            </a:r>
            <a:endParaRPr b="0" i="0" sz="600" u="none" cap="none" strike="noStrike">
              <a:solidFill>
                <a:schemeClr val="dk1"/>
              </a:solidFill>
              <a:latin typeface="Arial"/>
              <a:ea typeface="Arial"/>
              <a:cs typeface="Arial"/>
              <a:sym typeface="Arial"/>
            </a:endParaRPr>
          </a:p>
        </p:txBody>
      </p:sp>
      <p:sp>
        <p:nvSpPr>
          <p:cNvPr id="90" name="Google Shape;90;p5"/>
          <p:cNvSpPr txBox="1"/>
          <p:nvPr/>
        </p:nvSpPr>
        <p:spPr>
          <a:xfrm>
            <a:off x="718374" y="811605"/>
            <a:ext cx="7877700" cy="3101700"/>
          </a:xfrm>
          <a:prstGeom prst="rect">
            <a:avLst/>
          </a:prstGeom>
          <a:noFill/>
          <a:ln>
            <a:noFill/>
          </a:ln>
        </p:spPr>
        <p:txBody>
          <a:bodyPr anchorCtr="0" anchor="t" bIns="0" lIns="0" spcFirstLastPara="1" rIns="0" wrap="square" tIns="10775">
            <a:spAutoFit/>
          </a:bodyPr>
          <a:lstStyle/>
          <a:p>
            <a:pPr indent="-367030" lvl="0" marL="379095" marR="572770" rtl="0" algn="l">
              <a:lnSpc>
                <a:spcPct val="100699"/>
              </a:lnSpc>
              <a:spcBef>
                <a:spcPts val="0"/>
              </a:spcBef>
              <a:spcAft>
                <a:spcPts val="0"/>
              </a:spcAft>
              <a:buClr>
                <a:srgbClr val="4A4A4A"/>
              </a:buClr>
              <a:buSzPts val="1800"/>
              <a:buFont typeface="Arial"/>
              <a:buChar char="●"/>
            </a:pPr>
            <a:r>
              <a:rPr b="1" i="0" lang="en-US" sz="1800" u="none" cap="none" strike="noStrike">
                <a:solidFill>
                  <a:srgbClr val="4A4A4A"/>
                </a:solidFill>
                <a:latin typeface="Calibri"/>
                <a:ea typeface="Calibri"/>
                <a:cs typeface="Calibri"/>
                <a:sym typeface="Calibri"/>
              </a:rPr>
              <a:t>Número de árboles </a:t>
            </a:r>
            <a:r>
              <a:rPr b="0" i="0" lang="en-US" sz="1800" u="none" cap="none" strike="noStrike">
                <a:solidFill>
                  <a:srgbClr val="4A4A4A"/>
                </a:solidFill>
                <a:latin typeface="Calibri"/>
                <a:ea typeface="Calibri"/>
                <a:cs typeface="Calibri"/>
                <a:sym typeface="Calibri"/>
              </a:rPr>
              <a:t>(iteraciones). Si es muy alto peligro de overfitting.  Seleccionamos con validación cruzada</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45"/>
              </a:spcBef>
              <a:spcAft>
                <a:spcPts val="0"/>
              </a:spcAft>
              <a:buClr>
                <a:srgbClr val="4A4A4A"/>
              </a:buClr>
              <a:buSzPts val="1850"/>
              <a:buFont typeface="Arial"/>
              <a:buNone/>
            </a:pPr>
            <a:r>
              <a:t/>
            </a:r>
            <a:endParaRPr b="0" i="0" sz="1850" u="none" cap="none" strike="noStrike">
              <a:solidFill>
                <a:schemeClr val="dk1"/>
              </a:solidFill>
              <a:latin typeface="Times New Roman"/>
              <a:ea typeface="Times New Roman"/>
              <a:cs typeface="Times New Roman"/>
              <a:sym typeface="Times New Roman"/>
            </a:endParaRPr>
          </a:p>
          <a:p>
            <a:pPr indent="-367030" lvl="0" marL="379095" marR="5080" rtl="0" algn="l">
              <a:lnSpc>
                <a:spcPct val="100699"/>
              </a:lnSpc>
              <a:spcBef>
                <a:spcPts val="0"/>
              </a:spcBef>
              <a:spcAft>
                <a:spcPts val="0"/>
              </a:spcAft>
              <a:buClr>
                <a:srgbClr val="4A4A4A"/>
              </a:buClr>
              <a:buSzPts val="1800"/>
              <a:buFont typeface="Arial"/>
              <a:buChar char="●"/>
            </a:pPr>
            <a:r>
              <a:rPr b="1" i="0" lang="en-US" sz="1800" u="none" cap="none" strike="noStrike">
                <a:solidFill>
                  <a:srgbClr val="4A4A4A"/>
                </a:solidFill>
                <a:latin typeface="Calibri"/>
                <a:ea typeface="Calibri"/>
                <a:cs typeface="Calibri"/>
                <a:sym typeface="Calibri"/>
              </a:rPr>
              <a:t>Tasa de aprendizaje </a:t>
            </a:r>
            <a:r>
              <a:rPr b="0" i="0" lang="en-US" sz="1800" u="none" cap="none" strike="noStrike">
                <a:solidFill>
                  <a:srgbClr val="4A4A4A"/>
                </a:solidFill>
                <a:latin typeface="Calibri"/>
                <a:ea typeface="Calibri"/>
                <a:cs typeface="Calibri"/>
                <a:sym typeface="Calibri"/>
              </a:rPr>
              <a:t>(Learning Rate, alpha). Número positivo de valor pequeño,  normalmente 0.01, 0.001. Está relacionado con el número de iteraciones. Si  alpha es pequeño, se necesitarán más iteraciones para que las prestaciones  converjan</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50"/>
              </a:spcBef>
              <a:spcAft>
                <a:spcPts val="0"/>
              </a:spcAft>
              <a:buClr>
                <a:srgbClr val="4A4A4A"/>
              </a:buClr>
              <a:buSzPts val="1850"/>
              <a:buFont typeface="Arial"/>
              <a:buNone/>
            </a:pPr>
            <a:r>
              <a:t/>
            </a:r>
            <a:endParaRPr b="0" i="0" sz="1850" u="none" cap="none" strike="noStrike">
              <a:solidFill>
                <a:schemeClr val="dk1"/>
              </a:solidFill>
              <a:latin typeface="Times New Roman"/>
              <a:ea typeface="Times New Roman"/>
              <a:cs typeface="Times New Roman"/>
              <a:sym typeface="Times New Roman"/>
            </a:endParaRPr>
          </a:p>
          <a:p>
            <a:pPr indent="-367030" lvl="0" marL="379095" marR="124460" rtl="0" algn="just">
              <a:lnSpc>
                <a:spcPct val="100699"/>
              </a:lnSpc>
              <a:spcBef>
                <a:spcPts val="0"/>
              </a:spcBef>
              <a:spcAft>
                <a:spcPts val="0"/>
              </a:spcAft>
              <a:buClr>
                <a:srgbClr val="4A4A4A"/>
              </a:buClr>
              <a:buSzPts val="1800"/>
              <a:buFont typeface="Arial"/>
              <a:buChar char="●"/>
            </a:pPr>
            <a:r>
              <a:rPr b="1" i="0" lang="en-US" sz="1800" u="none" cap="none" strike="noStrike">
                <a:solidFill>
                  <a:srgbClr val="4A4A4A"/>
                </a:solidFill>
                <a:latin typeface="Calibri"/>
                <a:ea typeface="Calibri"/>
                <a:cs typeface="Calibri"/>
                <a:sym typeface="Calibri"/>
              </a:rPr>
              <a:t>Profundidad del árbol</a:t>
            </a:r>
            <a:r>
              <a:rPr b="0" i="0" lang="en-US" sz="1800" u="none" cap="none" strike="noStrike">
                <a:solidFill>
                  <a:srgbClr val="4A4A4A"/>
                </a:solidFill>
                <a:latin typeface="Calibri"/>
                <a:ea typeface="Calibri"/>
                <a:cs typeface="Calibri"/>
                <a:sym typeface="Calibri"/>
              </a:rPr>
              <a:t>. Controlamos la complejidad del árbol. Idealmente  interesa que sea pequeña, así la capacidad de generalización es mayor. Se  recomienda comenzar con valores pequeños.</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6"/>
          <p:cNvSpPr txBox="1"/>
          <p:nvPr>
            <p:ph type="title"/>
          </p:nvPr>
        </p:nvSpPr>
        <p:spPr>
          <a:xfrm>
            <a:off x="613568" y="128365"/>
            <a:ext cx="6483985" cy="43688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n-US" sz="2700"/>
              <a:t>Interpretabilidad: </a:t>
            </a:r>
            <a:r>
              <a:rPr i="1" lang="en-US" sz="2700">
                <a:latin typeface="Calibri"/>
                <a:ea typeface="Calibri"/>
                <a:cs typeface="Calibri"/>
                <a:sym typeface="Calibri"/>
              </a:rPr>
              <a:t>partial dependence plots</a:t>
            </a:r>
            <a:endParaRPr sz="2700">
              <a:latin typeface="Calibri"/>
              <a:ea typeface="Calibri"/>
              <a:cs typeface="Calibri"/>
              <a:sym typeface="Calibri"/>
            </a:endParaRPr>
          </a:p>
        </p:txBody>
      </p:sp>
      <p:sp>
        <p:nvSpPr>
          <p:cNvPr id="96" name="Google Shape;96;p6"/>
          <p:cNvSpPr txBox="1"/>
          <p:nvPr/>
        </p:nvSpPr>
        <p:spPr>
          <a:xfrm>
            <a:off x="718374" y="811605"/>
            <a:ext cx="7999730" cy="299720"/>
          </a:xfrm>
          <a:prstGeom prst="rect">
            <a:avLst/>
          </a:prstGeom>
          <a:noFill/>
          <a:ln>
            <a:noFill/>
          </a:ln>
        </p:spPr>
        <p:txBody>
          <a:bodyPr anchorCtr="0" anchor="t" bIns="0" lIns="0" spcFirstLastPara="1" rIns="0" wrap="square" tIns="12700">
            <a:spAutoFit/>
          </a:bodyPr>
          <a:lstStyle/>
          <a:p>
            <a:pPr indent="-367030" lvl="0" marL="379095" marR="0" rtl="0" algn="l">
              <a:lnSpc>
                <a:spcPct val="100000"/>
              </a:lnSpc>
              <a:spcBef>
                <a:spcPts val="0"/>
              </a:spcBef>
              <a:spcAft>
                <a:spcPts val="0"/>
              </a:spcAft>
              <a:buClr>
                <a:srgbClr val="4A4A4A"/>
              </a:buClr>
              <a:buSzPts val="1800"/>
              <a:buFont typeface="Arial"/>
              <a:buChar char="●"/>
            </a:pPr>
            <a:r>
              <a:rPr b="0" i="0" lang="en-US" sz="1800" u="none" cap="none" strike="noStrike">
                <a:solidFill>
                  <a:srgbClr val="4A4A4A"/>
                </a:solidFill>
                <a:latin typeface="Calibri"/>
                <a:ea typeface="Calibri"/>
                <a:cs typeface="Calibri"/>
                <a:sym typeface="Calibri"/>
              </a:rPr>
              <a:t>Efecto marginal de cada característica con variable target predicha (regresión)</a:t>
            </a:r>
            <a:endParaRPr b="0" i="0" sz="1800" u="none" cap="none" strike="noStrike">
              <a:solidFill>
                <a:schemeClr val="dk1"/>
              </a:solidFill>
              <a:latin typeface="Calibri"/>
              <a:ea typeface="Calibri"/>
              <a:cs typeface="Calibri"/>
              <a:sym typeface="Calibri"/>
            </a:endParaRPr>
          </a:p>
        </p:txBody>
      </p:sp>
      <p:sp>
        <p:nvSpPr>
          <p:cNvPr id="97" name="Google Shape;97;p6"/>
          <p:cNvSpPr txBox="1"/>
          <p:nvPr/>
        </p:nvSpPr>
        <p:spPr>
          <a:xfrm>
            <a:off x="3628975" y="4473300"/>
            <a:ext cx="1298400" cy="1974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200"/>
              <a:buFont typeface="Arial"/>
              <a:buNone/>
            </a:pPr>
            <a:r>
              <a:rPr b="0" i="0" lang="en-US" sz="1200" u="sng" cap="none" strike="noStrike">
                <a:solidFill>
                  <a:schemeClr val="hlink"/>
                </a:solidFill>
                <a:latin typeface="Arial"/>
                <a:ea typeface="Arial"/>
                <a:cs typeface="Arial"/>
                <a:sym typeface="Arial"/>
                <a:hlinkClick r:id="rId3"/>
              </a:rPr>
              <a:t>Scikit Learn Docs</a:t>
            </a:r>
            <a:endParaRPr b="0" i="0" sz="1200" u="none" cap="none" strike="noStrike">
              <a:solidFill>
                <a:schemeClr val="dk1"/>
              </a:solidFill>
              <a:latin typeface="Arial"/>
              <a:ea typeface="Arial"/>
              <a:cs typeface="Arial"/>
              <a:sym typeface="Arial"/>
            </a:endParaRPr>
          </a:p>
        </p:txBody>
      </p:sp>
      <p:sp>
        <p:nvSpPr>
          <p:cNvPr id="98" name="Google Shape;98;p6"/>
          <p:cNvSpPr/>
          <p:nvPr/>
        </p:nvSpPr>
        <p:spPr>
          <a:xfrm>
            <a:off x="2243667" y="1396967"/>
            <a:ext cx="4069005" cy="2870383"/>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9" name="Google Shape;99;p6"/>
          <p:cNvSpPr txBox="1"/>
          <p:nvPr/>
        </p:nvSpPr>
        <p:spPr>
          <a:xfrm>
            <a:off x="1052970" y="4978550"/>
            <a:ext cx="1435735" cy="121920"/>
          </a:xfrm>
          <a:prstGeom prst="rect">
            <a:avLst/>
          </a:prstGeom>
          <a:noFill/>
          <a:ln>
            <a:noFill/>
          </a:ln>
        </p:spPr>
        <p:txBody>
          <a:bodyPr anchorCtr="0" anchor="t" bIns="0" lIns="0" spcFirstLastPara="1" rIns="0" wrap="square" tIns="10150">
            <a:spAutoFit/>
          </a:bodyPr>
          <a:lstStyle/>
          <a:p>
            <a:pPr indent="0" lvl="0" marL="12700" marR="0" rtl="0" algn="l">
              <a:lnSpc>
                <a:spcPct val="100000"/>
              </a:lnSpc>
              <a:spcBef>
                <a:spcPts val="0"/>
              </a:spcBef>
              <a:spcAft>
                <a:spcPts val="0"/>
              </a:spcAft>
              <a:buClr>
                <a:srgbClr val="000000"/>
              </a:buClr>
              <a:buSzPts val="600"/>
              <a:buFont typeface="Arial"/>
              <a:buNone/>
            </a:pPr>
            <a:r>
              <a:rPr b="0" i="0" lang="en-US" sz="600" u="none" cap="none" strike="noStrike">
                <a:solidFill>
                  <a:srgbClr val="FFFFFF"/>
                </a:solidFill>
                <a:latin typeface="Arial"/>
                <a:ea typeface="Arial"/>
                <a:cs typeface="Arial"/>
                <a:sym typeface="Arial"/>
              </a:rPr>
              <a:t>© All rights reserved. </a:t>
            </a:r>
            <a:r>
              <a:rPr b="0" i="0" lang="en-US" sz="600" u="sng" cap="none" strike="noStrike">
                <a:solidFill>
                  <a:srgbClr val="FFFFFF"/>
                </a:solidFill>
                <a:latin typeface="Arial"/>
                <a:ea typeface="Arial"/>
                <a:cs typeface="Arial"/>
                <a:sym typeface="Arial"/>
                <a:hlinkClick r:id="rId5">
                  <a:extLst>
                    <a:ext uri="{A12FA001-AC4F-418D-AE19-62706E023703}">
                      <ahyp:hlinkClr val="tx"/>
                    </a:ext>
                  </a:extLst>
                </a:hlinkClick>
              </a:rPr>
              <a:t>www.keepcoding.io</a:t>
            </a:r>
            <a:endParaRPr b="0" i="0" sz="600" u="none" cap="none" strike="noStrike">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7"/>
          <p:cNvSpPr txBox="1"/>
          <p:nvPr>
            <p:ph type="title"/>
          </p:nvPr>
        </p:nvSpPr>
        <p:spPr>
          <a:xfrm>
            <a:off x="613568" y="128365"/>
            <a:ext cx="6483985" cy="43688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n-US" sz="2700"/>
              <a:t>Interpretabilidad: </a:t>
            </a:r>
            <a:r>
              <a:rPr i="1" lang="en-US" sz="2700">
                <a:latin typeface="Calibri"/>
                <a:ea typeface="Calibri"/>
                <a:cs typeface="Calibri"/>
                <a:sym typeface="Calibri"/>
              </a:rPr>
              <a:t>partial dependence plots</a:t>
            </a:r>
            <a:endParaRPr sz="2700">
              <a:latin typeface="Calibri"/>
              <a:ea typeface="Calibri"/>
              <a:cs typeface="Calibri"/>
              <a:sym typeface="Calibri"/>
            </a:endParaRPr>
          </a:p>
        </p:txBody>
      </p:sp>
      <p:sp>
        <p:nvSpPr>
          <p:cNvPr id="105" name="Google Shape;105;p7"/>
          <p:cNvSpPr txBox="1"/>
          <p:nvPr/>
        </p:nvSpPr>
        <p:spPr>
          <a:xfrm>
            <a:off x="718374" y="811605"/>
            <a:ext cx="6921000" cy="567000"/>
          </a:xfrm>
          <a:prstGeom prst="rect">
            <a:avLst/>
          </a:prstGeom>
          <a:noFill/>
          <a:ln>
            <a:noFill/>
          </a:ln>
        </p:spPr>
        <p:txBody>
          <a:bodyPr anchorCtr="0" anchor="t" bIns="0" lIns="0" spcFirstLastPara="1" rIns="0" wrap="square" tIns="10775">
            <a:spAutoFit/>
          </a:bodyPr>
          <a:lstStyle/>
          <a:p>
            <a:pPr indent="-367030" lvl="0" marL="379095" marR="5080" rtl="0" algn="l">
              <a:lnSpc>
                <a:spcPct val="100699"/>
              </a:lnSpc>
              <a:spcBef>
                <a:spcPts val="0"/>
              </a:spcBef>
              <a:spcAft>
                <a:spcPts val="0"/>
              </a:spcAft>
              <a:buClr>
                <a:srgbClr val="4A4A4A"/>
              </a:buClr>
              <a:buSzPts val="1800"/>
              <a:buFont typeface="Arial"/>
              <a:buChar char="●"/>
            </a:pPr>
            <a:r>
              <a:rPr b="0" i="0" lang="en-US" sz="1800" u="none" cap="none" strike="noStrike">
                <a:solidFill>
                  <a:srgbClr val="4A4A4A"/>
                </a:solidFill>
                <a:latin typeface="Calibri"/>
                <a:ea typeface="Calibri"/>
                <a:cs typeface="Calibri"/>
                <a:sym typeface="Calibri"/>
              </a:rPr>
              <a:t>Efecto marginal de cada característica con variable target predicha  (clasificación)</a:t>
            </a:r>
            <a:endParaRPr b="0" i="0" sz="1800" u="none" cap="none" strike="noStrike">
              <a:solidFill>
                <a:schemeClr val="dk1"/>
              </a:solidFill>
              <a:latin typeface="Calibri"/>
              <a:ea typeface="Calibri"/>
              <a:cs typeface="Calibri"/>
              <a:sym typeface="Calibri"/>
            </a:endParaRPr>
          </a:p>
        </p:txBody>
      </p:sp>
      <p:sp>
        <p:nvSpPr>
          <p:cNvPr id="106" name="Google Shape;106;p7"/>
          <p:cNvSpPr/>
          <p:nvPr/>
        </p:nvSpPr>
        <p:spPr>
          <a:xfrm>
            <a:off x="2352542" y="1455142"/>
            <a:ext cx="4069003" cy="2901925"/>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7" name="Google Shape;107;p7"/>
          <p:cNvSpPr txBox="1"/>
          <p:nvPr/>
        </p:nvSpPr>
        <p:spPr>
          <a:xfrm>
            <a:off x="3762450" y="4433625"/>
            <a:ext cx="1249200" cy="1974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200"/>
              <a:buFont typeface="Arial"/>
              <a:buNone/>
            </a:pPr>
            <a:r>
              <a:rPr b="0" i="0" lang="en-US" sz="1200" u="sng" cap="none" strike="noStrike">
                <a:solidFill>
                  <a:schemeClr val="hlink"/>
                </a:solidFill>
                <a:latin typeface="Arial"/>
                <a:ea typeface="Arial"/>
                <a:cs typeface="Arial"/>
                <a:sym typeface="Arial"/>
                <a:hlinkClick r:id="rId4"/>
              </a:rPr>
              <a:t>Scikit Learn Docs</a:t>
            </a:r>
            <a:endParaRPr b="0" i="0" sz="1200" u="none" cap="none" strike="noStrike">
              <a:solidFill>
                <a:schemeClr val="dk1"/>
              </a:solidFill>
              <a:latin typeface="Arial"/>
              <a:ea typeface="Arial"/>
              <a:cs typeface="Arial"/>
              <a:sym typeface="Arial"/>
            </a:endParaRPr>
          </a:p>
        </p:txBody>
      </p:sp>
      <p:sp>
        <p:nvSpPr>
          <p:cNvPr id="108" name="Google Shape;108;p7"/>
          <p:cNvSpPr txBox="1"/>
          <p:nvPr/>
        </p:nvSpPr>
        <p:spPr>
          <a:xfrm>
            <a:off x="1052970" y="4978550"/>
            <a:ext cx="1435735" cy="121920"/>
          </a:xfrm>
          <a:prstGeom prst="rect">
            <a:avLst/>
          </a:prstGeom>
          <a:noFill/>
          <a:ln>
            <a:noFill/>
          </a:ln>
        </p:spPr>
        <p:txBody>
          <a:bodyPr anchorCtr="0" anchor="t" bIns="0" lIns="0" spcFirstLastPara="1" rIns="0" wrap="square" tIns="10150">
            <a:spAutoFit/>
          </a:bodyPr>
          <a:lstStyle/>
          <a:p>
            <a:pPr indent="0" lvl="0" marL="12700" marR="0" rtl="0" algn="l">
              <a:lnSpc>
                <a:spcPct val="100000"/>
              </a:lnSpc>
              <a:spcBef>
                <a:spcPts val="0"/>
              </a:spcBef>
              <a:spcAft>
                <a:spcPts val="0"/>
              </a:spcAft>
              <a:buClr>
                <a:srgbClr val="000000"/>
              </a:buClr>
              <a:buSzPts val="600"/>
              <a:buFont typeface="Arial"/>
              <a:buNone/>
            </a:pPr>
            <a:r>
              <a:rPr b="0" i="0" lang="en-US" sz="600" u="none" cap="none" strike="noStrike">
                <a:solidFill>
                  <a:srgbClr val="FFFFFF"/>
                </a:solidFill>
                <a:latin typeface="Arial"/>
                <a:ea typeface="Arial"/>
                <a:cs typeface="Arial"/>
                <a:sym typeface="Arial"/>
              </a:rPr>
              <a:t>© All rights reserved. </a:t>
            </a:r>
            <a:r>
              <a:rPr b="0" i="0" lang="en-US" sz="600" u="sng" cap="none" strike="noStrike">
                <a:solidFill>
                  <a:srgbClr val="FFFFFF"/>
                </a:solidFill>
                <a:latin typeface="Arial"/>
                <a:ea typeface="Arial"/>
                <a:cs typeface="Arial"/>
                <a:sym typeface="Arial"/>
                <a:hlinkClick r:id="rId5">
                  <a:extLst>
                    <a:ext uri="{A12FA001-AC4F-418D-AE19-62706E023703}">
                      <ahyp:hlinkClr val="tx"/>
                    </a:ext>
                  </a:extLst>
                </a:hlinkClick>
              </a:rPr>
              <a:t>www.keepcoding.io</a:t>
            </a:r>
            <a:endParaRPr b="0" i="0" sz="600" u="none" cap="none" strike="noStrike">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8"/>
          <p:cNvSpPr txBox="1"/>
          <p:nvPr>
            <p:ph type="title"/>
          </p:nvPr>
        </p:nvSpPr>
        <p:spPr>
          <a:xfrm>
            <a:off x="613568" y="128365"/>
            <a:ext cx="2829560" cy="43688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n-US" sz="2700"/>
              <a:t>Implementaciones</a:t>
            </a:r>
            <a:endParaRPr sz="2700"/>
          </a:p>
        </p:txBody>
      </p:sp>
      <p:sp>
        <p:nvSpPr>
          <p:cNvPr id="114" name="Google Shape;114;p8"/>
          <p:cNvSpPr txBox="1"/>
          <p:nvPr/>
        </p:nvSpPr>
        <p:spPr>
          <a:xfrm>
            <a:off x="1052970" y="4978550"/>
            <a:ext cx="1435735" cy="121920"/>
          </a:xfrm>
          <a:prstGeom prst="rect">
            <a:avLst/>
          </a:prstGeom>
          <a:noFill/>
          <a:ln>
            <a:noFill/>
          </a:ln>
        </p:spPr>
        <p:txBody>
          <a:bodyPr anchorCtr="0" anchor="t" bIns="0" lIns="0" spcFirstLastPara="1" rIns="0" wrap="square" tIns="10150">
            <a:spAutoFit/>
          </a:bodyPr>
          <a:lstStyle/>
          <a:p>
            <a:pPr indent="0" lvl="0" marL="12700" marR="0" rtl="0" algn="l">
              <a:lnSpc>
                <a:spcPct val="100000"/>
              </a:lnSpc>
              <a:spcBef>
                <a:spcPts val="0"/>
              </a:spcBef>
              <a:spcAft>
                <a:spcPts val="0"/>
              </a:spcAft>
              <a:buClr>
                <a:srgbClr val="000000"/>
              </a:buClr>
              <a:buSzPts val="600"/>
              <a:buFont typeface="Arial"/>
              <a:buNone/>
            </a:pPr>
            <a:r>
              <a:rPr b="0" i="0" lang="en-US" sz="600" u="none" cap="none" strike="noStrike">
                <a:solidFill>
                  <a:srgbClr val="FFFFFF"/>
                </a:solidFill>
                <a:latin typeface="Arial"/>
                <a:ea typeface="Arial"/>
                <a:cs typeface="Arial"/>
                <a:sym typeface="Arial"/>
              </a:rPr>
              <a:t>© All rights reserved. </a:t>
            </a:r>
            <a:r>
              <a:rPr b="0" i="0" lang="en-US" sz="600" u="sng" cap="none" strike="noStrike">
                <a:solidFill>
                  <a:srgbClr val="FFFFFF"/>
                </a:solidFill>
                <a:latin typeface="Arial"/>
                <a:ea typeface="Arial"/>
                <a:cs typeface="Arial"/>
                <a:sym typeface="Arial"/>
                <a:hlinkClick r:id="rId3">
                  <a:extLst>
                    <a:ext uri="{A12FA001-AC4F-418D-AE19-62706E023703}">
                      <ahyp:hlinkClr val="tx"/>
                    </a:ext>
                  </a:extLst>
                </a:hlinkClick>
              </a:rPr>
              <a:t>www.keepcoding.io</a:t>
            </a:r>
            <a:endParaRPr b="0" i="0" sz="600" u="none" cap="none" strike="noStrike">
              <a:solidFill>
                <a:schemeClr val="dk1"/>
              </a:solidFill>
              <a:latin typeface="Arial"/>
              <a:ea typeface="Arial"/>
              <a:cs typeface="Arial"/>
              <a:sym typeface="Arial"/>
            </a:endParaRPr>
          </a:p>
        </p:txBody>
      </p:sp>
      <p:sp>
        <p:nvSpPr>
          <p:cNvPr id="115" name="Google Shape;115;p8"/>
          <p:cNvSpPr txBox="1"/>
          <p:nvPr/>
        </p:nvSpPr>
        <p:spPr>
          <a:xfrm>
            <a:off x="718374" y="811605"/>
            <a:ext cx="5220900" cy="1430100"/>
          </a:xfrm>
          <a:prstGeom prst="rect">
            <a:avLst/>
          </a:prstGeom>
          <a:noFill/>
          <a:ln>
            <a:noFill/>
          </a:ln>
        </p:spPr>
        <p:txBody>
          <a:bodyPr anchorCtr="0" anchor="t" bIns="0" lIns="0" spcFirstLastPara="1" rIns="0" wrap="square" tIns="12700">
            <a:spAutoFit/>
          </a:bodyPr>
          <a:lstStyle/>
          <a:p>
            <a:pPr indent="-367030" lvl="0" marL="379095" marR="0" rtl="0" algn="l">
              <a:lnSpc>
                <a:spcPct val="100000"/>
              </a:lnSpc>
              <a:spcBef>
                <a:spcPts val="0"/>
              </a:spcBef>
              <a:spcAft>
                <a:spcPts val="0"/>
              </a:spcAft>
              <a:buClr>
                <a:srgbClr val="4A4A4A"/>
              </a:buClr>
              <a:buSzPts val="1800"/>
              <a:buFont typeface="Arial"/>
              <a:buChar char="●"/>
            </a:pPr>
            <a:r>
              <a:rPr b="0" i="0" lang="en-US" sz="1800" u="none" cap="none" strike="noStrike">
                <a:solidFill>
                  <a:srgbClr val="4A4A4A"/>
                </a:solidFill>
                <a:latin typeface="Calibri"/>
                <a:ea typeface="Calibri"/>
                <a:cs typeface="Calibri"/>
                <a:sym typeface="Calibri"/>
              </a:rPr>
              <a:t>sklearn:</a:t>
            </a:r>
            <a:r>
              <a:rPr b="0" i="0" lang="en-US" sz="1800" u="none" cap="none" strike="noStrike">
                <a:solidFill>
                  <a:srgbClr val="0000FF"/>
                </a:solidFill>
                <a:latin typeface="Calibri"/>
                <a:ea typeface="Calibri"/>
                <a:cs typeface="Calibri"/>
                <a:sym typeface="Calibri"/>
              </a:rPr>
              <a:t> </a:t>
            </a:r>
            <a:r>
              <a:rPr b="0" i="0" lang="en-US" sz="1800" u="sng" cap="none" strike="noStrike">
                <a:solidFill>
                  <a:srgbClr val="0000FF"/>
                </a:solidFill>
                <a:latin typeface="Calibri"/>
                <a:ea typeface="Calibri"/>
                <a:cs typeface="Calibri"/>
                <a:sym typeface="Calibri"/>
                <a:hlinkClick r:id="rId4">
                  <a:extLst>
                    <a:ext uri="{A12FA001-AC4F-418D-AE19-62706E023703}">
                      <ahyp:hlinkClr val="tx"/>
                    </a:ext>
                  </a:extLst>
                </a:hlinkClick>
              </a:rPr>
              <a:t>Gradient Boosting</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5"/>
              </a:spcBef>
              <a:spcAft>
                <a:spcPts val="0"/>
              </a:spcAft>
              <a:buClr>
                <a:srgbClr val="4A4A4A"/>
              </a:buClr>
              <a:buSzPts val="1900"/>
              <a:buFont typeface="Arial"/>
              <a:buNone/>
            </a:pPr>
            <a:r>
              <a:t/>
            </a:r>
            <a:endParaRPr b="0" i="0" sz="1900" u="none" cap="none" strike="noStrike">
              <a:solidFill>
                <a:schemeClr val="dk1"/>
              </a:solidFill>
              <a:latin typeface="Times New Roman"/>
              <a:ea typeface="Times New Roman"/>
              <a:cs typeface="Times New Roman"/>
              <a:sym typeface="Times New Roman"/>
            </a:endParaRPr>
          </a:p>
          <a:p>
            <a:pPr indent="-367030" lvl="0" marL="379095" marR="0" rtl="0" algn="l">
              <a:lnSpc>
                <a:spcPct val="100000"/>
              </a:lnSpc>
              <a:spcBef>
                <a:spcPts val="0"/>
              </a:spcBef>
              <a:spcAft>
                <a:spcPts val="0"/>
              </a:spcAft>
              <a:buClr>
                <a:srgbClr val="4A4A4A"/>
              </a:buClr>
              <a:buSzPts val="1800"/>
              <a:buFont typeface="Arial"/>
              <a:buChar char="●"/>
            </a:pPr>
            <a:r>
              <a:rPr b="0" i="0" lang="en-US" sz="1800" u="sng" cap="none" strike="noStrike">
                <a:solidFill>
                  <a:srgbClr val="0000FF"/>
                </a:solidFill>
                <a:latin typeface="Calibri"/>
                <a:ea typeface="Calibri"/>
                <a:cs typeface="Calibri"/>
                <a:sym typeface="Calibri"/>
                <a:hlinkClick r:id="rId5">
                  <a:extLst>
                    <a:ext uri="{A12FA001-AC4F-418D-AE19-62706E023703}">
                      <ahyp:hlinkClr val="tx"/>
                    </a:ext>
                  </a:extLst>
                </a:hlinkClick>
              </a:rPr>
              <a:t>XGBoost</a:t>
            </a:r>
            <a:endParaRPr b="0" i="0" sz="1800" u="none" cap="none" strike="noStrike">
              <a:solidFill>
                <a:schemeClr val="dk1"/>
              </a:solidFill>
              <a:latin typeface="Calibri"/>
              <a:ea typeface="Calibri"/>
              <a:cs typeface="Calibri"/>
              <a:sym typeface="Calibri"/>
            </a:endParaRPr>
          </a:p>
          <a:p>
            <a:pPr indent="0" lvl="1" marL="457200" marR="0" rtl="0" algn="l">
              <a:lnSpc>
                <a:spcPct val="100000"/>
              </a:lnSpc>
              <a:spcBef>
                <a:spcPts val="5"/>
              </a:spcBef>
              <a:spcAft>
                <a:spcPts val="0"/>
              </a:spcAft>
              <a:buClr>
                <a:srgbClr val="4A4A4A"/>
              </a:buClr>
              <a:buSzPts val="1900"/>
              <a:buFont typeface="Arial"/>
              <a:buNone/>
            </a:pPr>
            <a:r>
              <a:t/>
            </a:r>
            <a:endParaRPr b="0" i="0" sz="1900" u="none" cap="none" strike="noStrike">
              <a:solidFill>
                <a:schemeClr val="dk1"/>
              </a:solidFill>
              <a:latin typeface="Times New Roman"/>
              <a:ea typeface="Times New Roman"/>
              <a:cs typeface="Times New Roman"/>
              <a:sym typeface="Times New Roman"/>
            </a:endParaRPr>
          </a:p>
          <a:p>
            <a:pPr indent="-367030" lvl="0" marL="379095" marR="0" rtl="0" algn="l">
              <a:lnSpc>
                <a:spcPct val="100000"/>
              </a:lnSpc>
              <a:spcBef>
                <a:spcPts val="0"/>
              </a:spcBef>
              <a:spcAft>
                <a:spcPts val="0"/>
              </a:spcAft>
              <a:buClr>
                <a:srgbClr val="4A4A4A"/>
              </a:buClr>
              <a:buSzPts val="1800"/>
              <a:buFont typeface="Arial"/>
              <a:buChar char="●"/>
            </a:pPr>
            <a:r>
              <a:rPr b="0" i="0" lang="en-US" sz="1800" u="sng" cap="none" strike="noStrike">
                <a:solidFill>
                  <a:srgbClr val="0000FF"/>
                </a:solidFill>
                <a:latin typeface="Calibri"/>
                <a:ea typeface="Calibri"/>
                <a:cs typeface="Calibri"/>
                <a:sym typeface="Calibri"/>
                <a:hlinkClick r:id="rId6">
                  <a:extLst>
                    <a:ext uri="{A12FA001-AC4F-418D-AE19-62706E023703}">
                      <ahyp:hlinkClr val="tx"/>
                    </a:ext>
                  </a:extLst>
                </a:hlinkClick>
              </a:rPr>
              <a:t>LightGBM</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9"/>
          <p:cNvSpPr txBox="1"/>
          <p:nvPr>
            <p:ph type="title"/>
          </p:nvPr>
        </p:nvSpPr>
        <p:spPr>
          <a:xfrm>
            <a:off x="613568" y="128365"/>
            <a:ext cx="6199505" cy="43688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n-US" sz="2700"/>
              <a:t>Árboles de decisión (</a:t>
            </a:r>
            <a:r>
              <a:rPr i="1" lang="en-US" sz="2700">
                <a:latin typeface="Calibri"/>
                <a:ea typeface="Calibri"/>
                <a:cs typeface="Calibri"/>
                <a:sym typeface="Calibri"/>
              </a:rPr>
              <a:t>tree-based models</a:t>
            </a:r>
            <a:r>
              <a:rPr lang="en-US" sz="2700"/>
              <a:t>)</a:t>
            </a:r>
            <a:endParaRPr sz="2700">
              <a:latin typeface="Calibri"/>
              <a:ea typeface="Calibri"/>
              <a:cs typeface="Calibri"/>
              <a:sym typeface="Calibri"/>
            </a:endParaRPr>
          </a:p>
        </p:txBody>
      </p:sp>
      <p:sp>
        <p:nvSpPr>
          <p:cNvPr id="121" name="Google Shape;121;p9"/>
          <p:cNvSpPr txBox="1"/>
          <p:nvPr/>
        </p:nvSpPr>
        <p:spPr>
          <a:xfrm>
            <a:off x="1052970" y="4978550"/>
            <a:ext cx="1435735" cy="121920"/>
          </a:xfrm>
          <a:prstGeom prst="rect">
            <a:avLst/>
          </a:prstGeom>
          <a:noFill/>
          <a:ln>
            <a:noFill/>
          </a:ln>
        </p:spPr>
        <p:txBody>
          <a:bodyPr anchorCtr="0" anchor="t" bIns="0" lIns="0" spcFirstLastPara="1" rIns="0" wrap="square" tIns="10150">
            <a:spAutoFit/>
          </a:bodyPr>
          <a:lstStyle/>
          <a:p>
            <a:pPr indent="0" lvl="0" marL="12700" marR="0" rtl="0" algn="l">
              <a:lnSpc>
                <a:spcPct val="100000"/>
              </a:lnSpc>
              <a:spcBef>
                <a:spcPts val="0"/>
              </a:spcBef>
              <a:spcAft>
                <a:spcPts val="0"/>
              </a:spcAft>
              <a:buClr>
                <a:srgbClr val="000000"/>
              </a:buClr>
              <a:buSzPts val="600"/>
              <a:buFont typeface="Arial"/>
              <a:buNone/>
            </a:pPr>
            <a:r>
              <a:rPr b="0" i="0" lang="en-US" sz="600" u="none" cap="none" strike="noStrike">
                <a:solidFill>
                  <a:srgbClr val="FFFFFF"/>
                </a:solidFill>
                <a:latin typeface="Arial"/>
                <a:ea typeface="Arial"/>
                <a:cs typeface="Arial"/>
                <a:sym typeface="Arial"/>
              </a:rPr>
              <a:t>© All rights reserved. </a:t>
            </a:r>
            <a:r>
              <a:rPr b="0" i="0" lang="en-US" sz="600" u="sng" cap="none" strike="noStrike">
                <a:solidFill>
                  <a:srgbClr val="FFFFFF"/>
                </a:solidFill>
                <a:latin typeface="Arial"/>
                <a:ea typeface="Arial"/>
                <a:cs typeface="Arial"/>
                <a:sym typeface="Arial"/>
                <a:hlinkClick r:id="rId3">
                  <a:extLst>
                    <a:ext uri="{A12FA001-AC4F-418D-AE19-62706E023703}">
                      <ahyp:hlinkClr val="tx"/>
                    </a:ext>
                  </a:extLst>
                </a:hlinkClick>
              </a:rPr>
              <a:t>www.keepcoding.io</a:t>
            </a:r>
            <a:endParaRPr b="0" i="0" sz="600" u="none" cap="none" strike="noStrike">
              <a:solidFill>
                <a:schemeClr val="dk1"/>
              </a:solidFill>
              <a:latin typeface="Arial"/>
              <a:ea typeface="Arial"/>
              <a:cs typeface="Arial"/>
              <a:sym typeface="Arial"/>
            </a:endParaRPr>
          </a:p>
        </p:txBody>
      </p:sp>
      <p:sp>
        <p:nvSpPr>
          <p:cNvPr id="122" name="Google Shape;122;p9"/>
          <p:cNvSpPr txBox="1"/>
          <p:nvPr/>
        </p:nvSpPr>
        <p:spPr>
          <a:xfrm>
            <a:off x="718374" y="811605"/>
            <a:ext cx="7079100" cy="2570400"/>
          </a:xfrm>
          <a:prstGeom prst="rect">
            <a:avLst/>
          </a:prstGeom>
          <a:noFill/>
          <a:ln>
            <a:noFill/>
          </a:ln>
        </p:spPr>
        <p:txBody>
          <a:bodyPr anchorCtr="0" anchor="t" bIns="0" lIns="0" spcFirstLastPara="1" rIns="0" wrap="square" tIns="12700">
            <a:spAutoFit/>
          </a:bodyPr>
          <a:lstStyle/>
          <a:p>
            <a:pPr indent="-367030" lvl="0" marL="379095" marR="0" rtl="0" algn="l">
              <a:lnSpc>
                <a:spcPct val="100000"/>
              </a:lnSpc>
              <a:spcBef>
                <a:spcPts val="0"/>
              </a:spcBef>
              <a:spcAft>
                <a:spcPts val="0"/>
              </a:spcAft>
              <a:buClr>
                <a:srgbClr val="4A4A4A"/>
              </a:buClr>
              <a:buSzPts val="1800"/>
              <a:buFont typeface="Arial"/>
              <a:buChar char="●"/>
            </a:pPr>
            <a:r>
              <a:rPr b="0" i="0" lang="en-US" sz="1800" u="none" cap="none" strike="noStrike">
                <a:solidFill>
                  <a:srgbClr val="4A4A4A"/>
                </a:solidFill>
                <a:latin typeface="Calibri"/>
                <a:ea typeface="Calibri"/>
                <a:cs typeface="Calibri"/>
                <a:sym typeface="Calibri"/>
              </a:rPr>
              <a:t>Relaciones no lineales</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5"/>
              </a:spcBef>
              <a:spcAft>
                <a:spcPts val="0"/>
              </a:spcAft>
              <a:buClr>
                <a:srgbClr val="4A4A4A"/>
              </a:buClr>
              <a:buSzPts val="1900"/>
              <a:buFont typeface="Arial"/>
              <a:buNone/>
            </a:pPr>
            <a:r>
              <a:t/>
            </a:r>
            <a:endParaRPr b="0" i="0" sz="1900" u="none" cap="none" strike="noStrike">
              <a:solidFill>
                <a:schemeClr val="dk1"/>
              </a:solidFill>
              <a:latin typeface="Times New Roman"/>
              <a:ea typeface="Times New Roman"/>
              <a:cs typeface="Times New Roman"/>
              <a:sym typeface="Times New Roman"/>
            </a:endParaRPr>
          </a:p>
          <a:p>
            <a:pPr indent="-367030" lvl="0" marL="379095" marR="0" rtl="0" algn="l">
              <a:lnSpc>
                <a:spcPct val="100000"/>
              </a:lnSpc>
              <a:spcBef>
                <a:spcPts val="0"/>
              </a:spcBef>
              <a:spcAft>
                <a:spcPts val="0"/>
              </a:spcAft>
              <a:buClr>
                <a:srgbClr val="4A4A4A"/>
              </a:buClr>
              <a:buSzPts val="1800"/>
              <a:buFont typeface="Arial"/>
              <a:buChar char="●"/>
            </a:pPr>
            <a:r>
              <a:rPr b="0" i="0" lang="en-US" sz="1800" u="none" cap="none" strike="noStrike">
                <a:solidFill>
                  <a:srgbClr val="4A4A4A"/>
                </a:solidFill>
                <a:latin typeface="Calibri"/>
                <a:ea typeface="Calibri"/>
                <a:cs typeface="Calibri"/>
                <a:sym typeface="Calibri"/>
              </a:rPr>
              <a:t>Sin necesidad de escalar variables</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5"/>
              </a:spcBef>
              <a:spcAft>
                <a:spcPts val="0"/>
              </a:spcAft>
              <a:buClr>
                <a:srgbClr val="4A4A4A"/>
              </a:buClr>
              <a:buSzPts val="1900"/>
              <a:buFont typeface="Arial"/>
              <a:buNone/>
            </a:pPr>
            <a:r>
              <a:t/>
            </a:r>
            <a:endParaRPr b="0" i="0" sz="1900" u="none" cap="none" strike="noStrike">
              <a:solidFill>
                <a:schemeClr val="dk1"/>
              </a:solidFill>
              <a:latin typeface="Times New Roman"/>
              <a:ea typeface="Times New Roman"/>
              <a:cs typeface="Times New Roman"/>
              <a:sym typeface="Times New Roman"/>
            </a:endParaRPr>
          </a:p>
          <a:p>
            <a:pPr indent="-367030" lvl="0" marL="379095" marR="0" rtl="0" algn="l">
              <a:lnSpc>
                <a:spcPct val="100000"/>
              </a:lnSpc>
              <a:spcBef>
                <a:spcPts val="0"/>
              </a:spcBef>
              <a:spcAft>
                <a:spcPts val="0"/>
              </a:spcAft>
              <a:buClr>
                <a:srgbClr val="4A4A4A"/>
              </a:buClr>
              <a:buSzPts val="1800"/>
              <a:buFont typeface="Arial"/>
              <a:buChar char="●"/>
            </a:pPr>
            <a:r>
              <a:rPr b="0" i="0" lang="en-US" sz="1800" u="none" cap="none" strike="noStrike">
                <a:solidFill>
                  <a:srgbClr val="4A4A4A"/>
                </a:solidFill>
                <a:latin typeface="Calibri"/>
                <a:ea typeface="Calibri"/>
                <a:cs typeface="Calibri"/>
                <a:sym typeface="Calibri"/>
              </a:rPr>
              <a:t>Árbol aislado, muy interpretable (si no es muy profundo)</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5"/>
              </a:spcBef>
              <a:spcAft>
                <a:spcPts val="0"/>
              </a:spcAft>
              <a:buClr>
                <a:srgbClr val="4A4A4A"/>
              </a:buClr>
              <a:buSzPts val="1900"/>
              <a:buFont typeface="Arial"/>
              <a:buNone/>
            </a:pPr>
            <a:r>
              <a:t/>
            </a:r>
            <a:endParaRPr b="0" i="0" sz="1900" u="none" cap="none" strike="noStrike">
              <a:solidFill>
                <a:schemeClr val="dk1"/>
              </a:solidFill>
              <a:latin typeface="Times New Roman"/>
              <a:ea typeface="Times New Roman"/>
              <a:cs typeface="Times New Roman"/>
              <a:sym typeface="Times New Roman"/>
            </a:endParaRPr>
          </a:p>
          <a:p>
            <a:pPr indent="-367030" lvl="0" marL="379095" marR="0" rtl="0" algn="l">
              <a:lnSpc>
                <a:spcPct val="100000"/>
              </a:lnSpc>
              <a:spcBef>
                <a:spcPts val="0"/>
              </a:spcBef>
              <a:spcAft>
                <a:spcPts val="0"/>
              </a:spcAft>
              <a:buClr>
                <a:srgbClr val="4A4A4A"/>
              </a:buClr>
              <a:buSzPts val="1800"/>
              <a:buFont typeface="Arial"/>
              <a:buChar char="●"/>
            </a:pPr>
            <a:r>
              <a:rPr b="0" i="0" lang="en-US" sz="1800" u="none" cap="none" strike="noStrike">
                <a:solidFill>
                  <a:srgbClr val="4A4A4A"/>
                </a:solidFill>
                <a:latin typeface="Calibri"/>
                <a:ea typeface="Calibri"/>
                <a:cs typeface="Calibri"/>
                <a:sym typeface="Calibri"/>
              </a:rPr>
              <a:t>Random Forest, algoritmo muy robusto, es un buen benchmark</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5"/>
              </a:spcBef>
              <a:spcAft>
                <a:spcPts val="0"/>
              </a:spcAft>
              <a:buClr>
                <a:srgbClr val="4A4A4A"/>
              </a:buClr>
              <a:buSzPts val="1900"/>
              <a:buFont typeface="Arial"/>
              <a:buNone/>
            </a:pPr>
            <a:r>
              <a:t/>
            </a:r>
            <a:endParaRPr b="0" i="0" sz="1900" u="none" cap="none" strike="noStrike">
              <a:solidFill>
                <a:schemeClr val="dk1"/>
              </a:solidFill>
              <a:latin typeface="Times New Roman"/>
              <a:ea typeface="Times New Roman"/>
              <a:cs typeface="Times New Roman"/>
              <a:sym typeface="Times New Roman"/>
            </a:endParaRPr>
          </a:p>
          <a:p>
            <a:pPr indent="-367030" lvl="0" marL="379095" marR="0" rtl="0" algn="l">
              <a:lnSpc>
                <a:spcPct val="100000"/>
              </a:lnSpc>
              <a:spcBef>
                <a:spcPts val="0"/>
              </a:spcBef>
              <a:spcAft>
                <a:spcPts val="0"/>
              </a:spcAft>
              <a:buClr>
                <a:srgbClr val="4A4A4A"/>
              </a:buClr>
              <a:buSzPts val="1800"/>
              <a:buFont typeface="Arial"/>
              <a:buChar char="●"/>
            </a:pPr>
            <a:r>
              <a:rPr b="0" i="0" lang="en-US" sz="1800" u="none" cap="none" strike="noStrike">
                <a:solidFill>
                  <a:srgbClr val="4A4A4A"/>
                </a:solidFill>
                <a:latin typeface="Calibri"/>
                <a:ea typeface="Calibri"/>
                <a:cs typeface="Calibri"/>
                <a:sym typeface="Calibri"/>
              </a:rPr>
              <a:t>Mejores prestaciones, si se eligen con cuidado los parámetros libres</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2019-10-18T14:12:41Z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