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3" roundtripDataSignature="AMtx7miG9VyUY9KmbtG0FdFC7Wlwz5cT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37D34C-12B1-4045-8F89-E9E84D80DDDC}">
  <a:tblStyle styleId="{1337D34C-12B1-4045-8F89-E9E84D80DDDC}"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 name="Google Shape;46;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5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0: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3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3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3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3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3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3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3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p3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4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4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p4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bc2fb46602_0_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g1bc2fb46602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5" name="Google Shape;415;p4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0: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3" name="Google Shape;423;p5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p5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5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p5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d0d6fc06f3_0_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g1d0d6fc06f3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56"/>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6"/>
          <p:cNvSpPr txBox="1"/>
          <p:nvPr>
            <p:ph idx="1" type="body"/>
          </p:nvPr>
        </p:nvSpPr>
        <p:spPr>
          <a:xfrm>
            <a:off x="576744" y="964005"/>
            <a:ext cx="7990510" cy="25095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800">
                <a:solidFill>
                  <a:srgbClr val="4A4A4A"/>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5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57"/>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58"/>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8"/>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59"/>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9"/>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59"/>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5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6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5"/>
          <p:cNvSpPr/>
          <p:nvPr/>
        </p:nvSpPr>
        <p:spPr>
          <a:xfrm>
            <a:off x="321468" y="228600"/>
            <a:ext cx="236220" cy="236220"/>
          </a:xfrm>
          <a:custGeom>
            <a:rect b="b" l="l" r="r" t="t"/>
            <a:pathLst>
              <a:path extrusionOk="0" h="236220" w="236220">
                <a:moveTo>
                  <a:pt x="0" y="0"/>
                </a:moveTo>
                <a:lnTo>
                  <a:pt x="235799" y="0"/>
                </a:lnTo>
                <a:lnTo>
                  <a:pt x="235799" y="235799"/>
                </a:lnTo>
                <a:lnTo>
                  <a:pt x="0" y="2357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55"/>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55"/>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55"/>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55"/>
          <p:cNvSpPr/>
          <p:nvPr/>
        </p:nvSpPr>
        <p:spPr>
          <a:xfrm>
            <a:off x="0" y="4109057"/>
            <a:ext cx="1497085" cy="1034442"/>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55"/>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5200" u="none" cap="none" strike="noStrike">
                <a:solidFill>
                  <a:srgbClr val="4A4A4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55"/>
          <p:cNvSpPr txBox="1"/>
          <p:nvPr>
            <p:ph idx="1" type="body"/>
          </p:nvPr>
        </p:nvSpPr>
        <p:spPr>
          <a:xfrm>
            <a:off x="576744" y="964005"/>
            <a:ext cx="7990510" cy="250952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4A4A4A"/>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5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5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2.png"/><Relationship Id="rId4" Type="http://schemas.openxmlformats.org/officeDocument/2006/relationships/hyperlink" Target="http://www.keepcoding.i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www.keepcoding.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2.png"/><Relationship Id="rId4" Type="http://schemas.openxmlformats.org/officeDocument/2006/relationships/hyperlink" Target="http://www.keepcoding.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www.keepcoding.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hyperlink" Target="http://www.keepcoding.i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2.png"/><Relationship Id="rId4" Type="http://schemas.openxmlformats.org/officeDocument/2006/relationships/hyperlink" Target="http://www.keepcoding.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cikit-learn.org/stable/modules/generated/sklearn.feature_selection.RFE.html#sklearn.feature_selection.RFE" TargetMode="External"/><Relationship Id="rId4" Type="http://schemas.openxmlformats.org/officeDocument/2006/relationships/hyperlink" Target="http://www.keepcoding.i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2.png"/><Relationship Id="rId4" Type="http://schemas.openxmlformats.org/officeDocument/2006/relationships/hyperlink" Target="http://www.keepcoding.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2.png"/><Relationship Id="rId4" Type="http://schemas.openxmlformats.org/officeDocument/2006/relationships/hyperlink" Target="http://www.keepcoding.i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www.keepcoding.io/" TargetMode="External"/><Relationship Id="rId4" Type="http://schemas.openxmlformats.org/officeDocument/2006/relationships/image" Target="../media/image11.jp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hyperlink" Target="http://www.keepcoding.io/" TargetMode="External"/><Relationship Id="rId11" Type="http://schemas.openxmlformats.org/officeDocument/2006/relationships/image" Target="../media/image17.png"/><Relationship Id="rId10" Type="http://schemas.openxmlformats.org/officeDocument/2006/relationships/image" Target="../media/image27.png"/><Relationship Id="rId9"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13.png"/><Relationship Id="rId8"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keepcoding.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www.keepcoding.io/"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www.keepcoding.io/" TargetMode="Externa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www.keepcoding.io/" TargetMode="Externa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1" Type="http://schemas.openxmlformats.org/officeDocument/2006/relationships/image" Target="../media/image31.png"/><Relationship Id="rId10" Type="http://schemas.openxmlformats.org/officeDocument/2006/relationships/image" Target="../media/image29.png"/><Relationship Id="rId13" Type="http://schemas.openxmlformats.org/officeDocument/2006/relationships/image" Target="../media/image34.png"/><Relationship Id="rId12" Type="http://schemas.openxmlformats.org/officeDocument/2006/relationships/image" Target="../media/image33.png"/><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www.keepcoding.io/" TargetMode="External"/><Relationship Id="rId4" Type="http://schemas.openxmlformats.org/officeDocument/2006/relationships/image" Target="../media/image20.png"/><Relationship Id="rId9" Type="http://schemas.openxmlformats.org/officeDocument/2006/relationships/image" Target="../media/image30.png"/><Relationship Id="rId15" Type="http://schemas.openxmlformats.org/officeDocument/2006/relationships/image" Target="../media/image35.png"/><Relationship Id="rId14" Type="http://schemas.openxmlformats.org/officeDocument/2006/relationships/image" Target="../media/image32.png"/><Relationship Id="rId16" Type="http://schemas.openxmlformats.org/officeDocument/2006/relationships/image" Target="../media/image36.png"/><Relationship Id="rId5" Type="http://schemas.openxmlformats.org/officeDocument/2006/relationships/image" Target="../media/image24.png"/><Relationship Id="rId6" Type="http://schemas.openxmlformats.org/officeDocument/2006/relationships/image" Target="../media/image26.png"/><Relationship Id="rId7" Type="http://schemas.openxmlformats.org/officeDocument/2006/relationships/image" Target="../media/image25.png"/><Relationship Id="rId8" Type="http://schemas.openxmlformats.org/officeDocument/2006/relationships/image" Target="../media/image28.png"/></Relationships>
</file>

<file path=ppt/slides/_rels/slide24.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8.png"/><Relationship Id="rId13" Type="http://schemas.openxmlformats.org/officeDocument/2006/relationships/image" Target="../media/image31.png"/><Relationship Id="rId12"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hyperlink" Target="http://www.keepcoding.io/" TargetMode="External"/><Relationship Id="rId9" Type="http://schemas.openxmlformats.org/officeDocument/2006/relationships/image" Target="../media/image25.png"/><Relationship Id="rId15" Type="http://schemas.openxmlformats.org/officeDocument/2006/relationships/image" Target="../media/image34.png"/><Relationship Id="rId14" Type="http://schemas.openxmlformats.org/officeDocument/2006/relationships/image" Target="../media/image33.png"/><Relationship Id="rId17" Type="http://schemas.openxmlformats.org/officeDocument/2006/relationships/image" Target="../media/image35.png"/><Relationship Id="rId16" Type="http://schemas.openxmlformats.org/officeDocument/2006/relationships/image" Target="../media/image32.png"/><Relationship Id="rId5" Type="http://schemas.openxmlformats.org/officeDocument/2006/relationships/image" Target="../media/image37.png"/><Relationship Id="rId6" Type="http://schemas.openxmlformats.org/officeDocument/2006/relationships/image" Target="../media/image13.png"/><Relationship Id="rId18" Type="http://schemas.openxmlformats.org/officeDocument/2006/relationships/image" Target="../media/image36.png"/><Relationship Id="rId7" Type="http://schemas.openxmlformats.org/officeDocument/2006/relationships/image" Target="../media/image20.png"/><Relationship Id="rId8" Type="http://schemas.openxmlformats.org/officeDocument/2006/relationships/image" Target="../media/image24.png"/></Relationships>
</file>

<file path=ppt/slides/_rels/slide25.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9.png"/><Relationship Id="rId13" Type="http://schemas.openxmlformats.org/officeDocument/2006/relationships/image" Target="../media/image25.png"/><Relationship Id="rId12"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hyperlink" Target="http://www.keepcoding.io/" TargetMode="External"/><Relationship Id="rId9" Type="http://schemas.openxmlformats.org/officeDocument/2006/relationships/image" Target="../media/image31.png"/><Relationship Id="rId15" Type="http://schemas.openxmlformats.org/officeDocument/2006/relationships/image" Target="../media/image54.png"/><Relationship Id="rId14" Type="http://schemas.openxmlformats.org/officeDocument/2006/relationships/image" Target="../media/image61.png"/><Relationship Id="rId17" Type="http://schemas.openxmlformats.org/officeDocument/2006/relationships/image" Target="../media/image55.png"/><Relationship Id="rId16" Type="http://schemas.openxmlformats.org/officeDocument/2006/relationships/image" Target="../media/image56.png"/><Relationship Id="rId5" Type="http://schemas.openxmlformats.org/officeDocument/2006/relationships/image" Target="../media/image60.png"/><Relationship Id="rId6" Type="http://schemas.openxmlformats.org/officeDocument/2006/relationships/image" Target="../media/image57.png"/><Relationship Id="rId7" Type="http://schemas.openxmlformats.org/officeDocument/2006/relationships/image" Target="../media/image20.png"/><Relationship Id="rId8"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www.keepcoding.io/" TargetMode="External"/><Relationship Id="rId4" Type="http://schemas.openxmlformats.org/officeDocument/2006/relationships/image" Target="../media/image59.png"/><Relationship Id="rId5" Type="http://schemas.openxmlformats.org/officeDocument/2006/relationships/image" Target="../media/image63.png"/><Relationship Id="rId6" Type="http://schemas.openxmlformats.org/officeDocument/2006/relationships/image" Target="../media/image5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2.png"/><Relationship Id="rId4" Type="http://schemas.openxmlformats.org/officeDocument/2006/relationships/hyperlink" Target="http://www.keepcoding.io/" TargetMode="External"/></Relationships>
</file>

<file path=ppt/slides/_rels/slide28.xml.rels><?xml version="1.0" encoding="UTF-8" standalone="yes"?><Relationships xmlns="http://schemas.openxmlformats.org/package/2006/relationships"><Relationship Id="rId11" Type="http://schemas.openxmlformats.org/officeDocument/2006/relationships/image" Target="../media/image72.png"/><Relationship Id="rId10" Type="http://schemas.openxmlformats.org/officeDocument/2006/relationships/image" Target="../media/image66.png"/><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www.keepcoding.io/" TargetMode="External"/><Relationship Id="rId4" Type="http://schemas.openxmlformats.org/officeDocument/2006/relationships/image" Target="../media/image62.png"/><Relationship Id="rId9" Type="http://schemas.openxmlformats.org/officeDocument/2006/relationships/image" Target="../media/image68.png"/><Relationship Id="rId5" Type="http://schemas.openxmlformats.org/officeDocument/2006/relationships/image" Target="../media/image67.png"/><Relationship Id="rId6" Type="http://schemas.openxmlformats.org/officeDocument/2006/relationships/image" Target="../media/image70.png"/><Relationship Id="rId7" Type="http://schemas.openxmlformats.org/officeDocument/2006/relationships/image" Target="../media/image64.png"/><Relationship Id="rId8" Type="http://schemas.openxmlformats.org/officeDocument/2006/relationships/image" Target="../media/image6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www.keepcoding.io/" TargetMode="External"/><Relationship Id="rId4" Type="http://schemas.openxmlformats.org/officeDocument/2006/relationships/image" Target="../media/image71.jpg"/><Relationship Id="rId5" Type="http://schemas.openxmlformats.org/officeDocument/2006/relationships/image" Target="../media/image69.jpg"/><Relationship Id="rId6" Type="http://schemas.openxmlformats.org/officeDocument/2006/relationships/image" Target="../media/image73.jpg"/><Relationship Id="rId7" Type="http://schemas.openxmlformats.org/officeDocument/2006/relationships/image" Target="../media/image7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2.png"/><Relationship Id="rId4" Type="http://schemas.openxmlformats.org/officeDocument/2006/relationships/hyperlink" Target="http://www.keepcoding.i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www.keepcoding.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www.keepcoding.io/" TargetMode="External"/><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2.png"/><Relationship Id="rId4" Type="http://schemas.openxmlformats.org/officeDocument/2006/relationships/hyperlink" Target="http://www.keepcoding.i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www.keepcoding.i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www.keepcoding.i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www.keepcoding.io/"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hyperlink" Target="http://www.keepcoding.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www.keepcoding.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www.keepcoding.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2.png"/><Relationship Id="rId4" Type="http://schemas.openxmlformats.org/officeDocument/2006/relationships/hyperlink" Target="http://www.keepcoding.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www.keepcoding.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hyperlink" Target="http://www.keepcoding.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www.keepcoding.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p:nvPr/>
        </p:nvSpPr>
        <p:spPr>
          <a:xfrm>
            <a:off x="935831" y="2171700"/>
            <a:ext cx="328930" cy="328930"/>
          </a:xfrm>
          <a:custGeom>
            <a:rect b="b" l="l" r="r" t="t"/>
            <a:pathLst>
              <a:path extrusionOk="0" h="328930" w="328930">
                <a:moveTo>
                  <a:pt x="0" y="0"/>
                </a:moveTo>
                <a:lnTo>
                  <a:pt x="328499" y="0"/>
                </a:lnTo>
                <a:lnTo>
                  <a:pt x="328499" y="328499"/>
                </a:lnTo>
                <a:lnTo>
                  <a:pt x="0" y="3284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1"/>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1"/>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1"/>
          <p:cNvSpPr txBox="1"/>
          <p:nvPr>
            <p:ph type="title"/>
          </p:nvPr>
        </p:nvSpPr>
        <p:spPr>
          <a:xfrm>
            <a:off x="554630" y="1565041"/>
            <a:ext cx="8034739" cy="1152525"/>
          </a:xfrm>
          <a:prstGeom prst="rect">
            <a:avLst/>
          </a:prstGeom>
          <a:noFill/>
          <a:ln>
            <a:noFill/>
          </a:ln>
        </p:spPr>
        <p:txBody>
          <a:bodyPr anchorCtr="0" anchor="t" bIns="0" lIns="0" spcFirstLastPara="1" rIns="0" wrap="square" tIns="57150">
            <a:spAutoFit/>
          </a:bodyPr>
          <a:lstStyle/>
          <a:p>
            <a:pPr indent="0" lvl="0" marL="1477645" rtl="0" algn="ctr">
              <a:lnSpc>
                <a:spcPct val="100000"/>
              </a:lnSpc>
              <a:spcBef>
                <a:spcPts val="0"/>
              </a:spcBef>
              <a:spcAft>
                <a:spcPts val="0"/>
              </a:spcAft>
              <a:buSzPts val="1400"/>
              <a:buNone/>
            </a:pPr>
            <a:r>
              <a:rPr lang="es-ES"/>
              <a:t>Machine Learning 101</a:t>
            </a:r>
            <a:endParaRPr/>
          </a:p>
          <a:p>
            <a:pPr indent="0" lvl="0" marL="1477645" rtl="0" algn="ctr">
              <a:lnSpc>
                <a:spcPct val="100000"/>
              </a:lnSpc>
              <a:spcBef>
                <a:spcPts val="120"/>
              </a:spcBef>
              <a:spcAft>
                <a:spcPts val="0"/>
              </a:spcAft>
              <a:buSzPts val="1400"/>
              <a:buNone/>
            </a:pPr>
            <a:r>
              <a:rPr lang="es-ES" sz="1800"/>
              <a:t>SVMs y Métodos Kernel</a:t>
            </a:r>
            <a:endParaRPr sz="1800"/>
          </a:p>
        </p:txBody>
      </p:sp>
      <p:sp>
        <p:nvSpPr>
          <p:cNvPr id="54" name="Google Shape;54;p1"/>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nvSpPr>
        <p:spPr>
          <a:xfrm>
            <a:off x="718374" y="964005"/>
            <a:ext cx="5358765" cy="575945"/>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 cota superior al número de errores</a:t>
            </a:r>
            <a:endParaRPr b="0" i="0" sz="1800" u="none" cap="none" strike="noStrike">
              <a:solidFill>
                <a:schemeClr val="dk1"/>
              </a:solidFill>
              <a:latin typeface="Calibri"/>
              <a:ea typeface="Calibri"/>
              <a:cs typeface="Calibri"/>
              <a:sym typeface="Calibri"/>
            </a:endParaRPr>
          </a:p>
          <a:p>
            <a:pPr indent="-367030" lvl="0" marL="379095"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Compromiso entre margen y errores en la solución</a:t>
            </a:r>
            <a:endParaRPr b="0" i="0" sz="1800" u="none" cap="none" strike="noStrike">
              <a:solidFill>
                <a:schemeClr val="dk1"/>
              </a:solidFill>
              <a:latin typeface="Calibri"/>
              <a:ea typeface="Calibri"/>
              <a:cs typeface="Calibri"/>
              <a:sym typeface="Calibri"/>
            </a:endParaRPr>
          </a:p>
        </p:txBody>
      </p:sp>
      <p:sp>
        <p:nvSpPr>
          <p:cNvPr id="132" name="Google Shape;132;p19"/>
          <p:cNvSpPr txBox="1"/>
          <p:nvPr/>
        </p:nvSpPr>
        <p:spPr>
          <a:xfrm>
            <a:off x="1175574" y="4002480"/>
            <a:ext cx="7716520" cy="575945"/>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Si C elevado, margen estrecho, más peso a los errores. Alta complejidad</a:t>
            </a:r>
            <a:endParaRPr b="0" i="0" sz="1800" u="none" cap="none" strike="noStrike">
              <a:solidFill>
                <a:schemeClr val="dk1"/>
              </a:solidFill>
              <a:latin typeface="Calibri"/>
              <a:ea typeface="Calibri"/>
              <a:cs typeface="Calibri"/>
              <a:sym typeface="Calibri"/>
            </a:endParaRPr>
          </a:p>
          <a:p>
            <a:pPr indent="-367030" lvl="0" marL="379095"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Si C pequeño, margen ancho, menos peso a los errores. Baja complejidad</a:t>
            </a:r>
            <a:endParaRPr b="0" i="0" sz="1800" u="none" cap="none" strike="noStrike">
              <a:solidFill>
                <a:schemeClr val="dk1"/>
              </a:solidFill>
              <a:latin typeface="Calibri"/>
              <a:ea typeface="Calibri"/>
              <a:cs typeface="Calibri"/>
              <a:sym typeface="Calibri"/>
            </a:endParaRPr>
          </a:p>
        </p:txBody>
      </p:sp>
      <p:sp>
        <p:nvSpPr>
          <p:cNvPr id="133" name="Google Shape;133;p19"/>
          <p:cNvSpPr txBox="1"/>
          <p:nvPr>
            <p:ph type="title"/>
          </p:nvPr>
        </p:nvSpPr>
        <p:spPr>
          <a:xfrm>
            <a:off x="613577" y="128375"/>
            <a:ext cx="56709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Parámetro de regularización C</a:t>
            </a:r>
            <a:endParaRPr sz="2700"/>
          </a:p>
        </p:txBody>
      </p:sp>
      <p:sp>
        <p:nvSpPr>
          <p:cNvPr id="134" name="Google Shape;134;p19"/>
          <p:cNvSpPr/>
          <p:nvPr/>
        </p:nvSpPr>
        <p:spPr>
          <a:xfrm>
            <a:off x="152400" y="1718040"/>
            <a:ext cx="8839200" cy="21442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9"/>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21"/>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21"/>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21"/>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21"/>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21"/>
          <p:cNvSpPr txBox="1"/>
          <p:nvPr>
            <p:ph type="title"/>
          </p:nvPr>
        </p:nvSpPr>
        <p:spPr>
          <a:xfrm>
            <a:off x="1199356" y="816736"/>
            <a:ext cx="12598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3600"/>
              <a:t>Índice</a:t>
            </a:r>
            <a:endParaRPr sz="3600"/>
          </a:p>
        </p:txBody>
      </p:sp>
      <p:sp>
        <p:nvSpPr>
          <p:cNvPr id="145" name="Google Shape;145;p21"/>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146" name="Google Shape;146;p21"/>
          <p:cNvSpPr txBox="1"/>
          <p:nvPr/>
        </p:nvSpPr>
        <p:spPr>
          <a:xfrm>
            <a:off x="1237303" y="1449125"/>
            <a:ext cx="6663000" cy="2590800"/>
          </a:xfrm>
          <a:prstGeom prst="rect">
            <a:avLst/>
          </a:prstGeom>
          <a:noFill/>
          <a:ln>
            <a:noFill/>
          </a:ln>
        </p:spPr>
        <p:txBody>
          <a:bodyPr anchorCtr="0" anchor="t" bIns="0" lIns="0" spcFirstLastPara="1" rIns="0" wrap="square" tIns="52700">
            <a:spAutoFit/>
          </a:bodyPr>
          <a:lstStyle/>
          <a:p>
            <a:pPr indent="-419733"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SVMs en regresión</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800" u="none" cap="none" strike="noStrike">
              <a:solidFill>
                <a:srgbClr val="4A4A4A"/>
              </a:solidFill>
              <a:latin typeface="Calibri"/>
              <a:ea typeface="Calibri"/>
              <a:cs typeface="Calibri"/>
              <a:sym typeface="Calibri"/>
            </a:endParaRPr>
          </a:p>
          <a:p>
            <a:pPr indent="-419733" lvl="0" marL="431800" marR="0" rtl="0" algn="l">
              <a:lnSpc>
                <a:spcPct val="100000"/>
              </a:lnSpc>
              <a:spcBef>
                <a:spcPts val="414"/>
              </a:spcBef>
              <a:spcAft>
                <a:spcPts val="0"/>
              </a:spcAft>
              <a:buClr>
                <a:srgbClr val="4A4A4A"/>
              </a:buClr>
              <a:buSzPts val="1800"/>
              <a:buFont typeface="Calibri"/>
              <a:buAutoNum type="arabicPeriod"/>
            </a:pPr>
            <a:r>
              <a:rPr lang="es-ES" sz="1800">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chemeClr val="dk1"/>
              </a:solidFill>
              <a:latin typeface="Calibri"/>
              <a:ea typeface="Calibri"/>
              <a:cs typeface="Calibri"/>
              <a:sym typeface="Calibri"/>
            </a:endParaRPr>
          </a:p>
          <a:p>
            <a:pPr indent="-305434" lvl="0" marL="431800" marR="0" rtl="0" algn="l">
              <a:lnSpc>
                <a:spcPct val="100000"/>
              </a:lnSpc>
              <a:spcBef>
                <a:spcPts val="315"/>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nvSpPr>
        <p:spPr>
          <a:xfrm>
            <a:off x="718374" y="964005"/>
            <a:ext cx="8213725" cy="852169"/>
          </a:xfrm>
          <a:prstGeom prst="rect">
            <a:avLst/>
          </a:prstGeom>
          <a:noFill/>
          <a:ln>
            <a:noFill/>
          </a:ln>
        </p:spPr>
        <p:txBody>
          <a:bodyPr anchorCtr="0" anchor="t" bIns="0" lIns="0" spcFirstLastPara="1" rIns="0" wrap="square" tIns="10775">
            <a:spAutoFit/>
          </a:bodyPr>
          <a:lstStyle/>
          <a:p>
            <a:pPr indent="-367030" lvl="0" marL="379095" marR="5080" rtl="0" algn="l">
              <a:lnSpc>
                <a:spcPct val="1006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Buscar el hiperplano que mejor se ajuste a los datos y permita un tolerancia a  los errores</a:t>
            </a:r>
            <a:endParaRPr b="0" i="0" sz="1800" u="none" cap="none" strike="noStrike">
              <a:solidFill>
                <a:schemeClr val="dk1"/>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En otras palabras, regresión lineal, con restricciones</a:t>
            </a:r>
            <a:endParaRPr b="0" i="0" sz="1800" u="none" cap="none" strike="noStrike">
              <a:solidFill>
                <a:schemeClr val="dk1"/>
              </a:solidFill>
              <a:latin typeface="Calibri"/>
              <a:ea typeface="Calibri"/>
              <a:cs typeface="Calibri"/>
              <a:sym typeface="Calibri"/>
            </a:endParaRPr>
          </a:p>
        </p:txBody>
      </p:sp>
      <p:sp>
        <p:nvSpPr>
          <p:cNvPr id="152" name="Google Shape;152;p22"/>
          <p:cNvSpPr txBox="1"/>
          <p:nvPr>
            <p:ph type="title"/>
          </p:nvPr>
        </p:nvSpPr>
        <p:spPr>
          <a:xfrm>
            <a:off x="613568" y="128365"/>
            <a:ext cx="216916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SVR: intuición</a:t>
            </a:r>
            <a:endParaRPr sz="2700"/>
          </a:p>
        </p:txBody>
      </p:sp>
      <p:sp>
        <p:nvSpPr>
          <p:cNvPr id="153" name="Google Shape;153;p22"/>
          <p:cNvSpPr/>
          <p:nvPr/>
        </p:nvSpPr>
        <p:spPr>
          <a:xfrm>
            <a:off x="2982475" y="1895000"/>
            <a:ext cx="3299190" cy="27908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22"/>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718375" y="964000"/>
            <a:ext cx="79095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4A4A4A"/>
                </a:solidFill>
                <a:latin typeface="Calibri"/>
                <a:ea typeface="Calibri"/>
                <a:cs typeface="Calibri"/>
                <a:sym typeface="Calibri"/>
              </a:rPr>
              <a:t>Pero ¿qué hago con las muestras que caen fuera del margen?</a:t>
            </a:r>
            <a:r>
              <a:rPr b="0" i="0" lang="es-ES" sz="1800" u="none" cap="none" strike="noStrike">
                <a:solidFill>
                  <a:schemeClr val="dk1"/>
                </a:solidFill>
                <a:latin typeface="Calibri"/>
                <a:ea typeface="Calibri"/>
                <a:cs typeface="Calibri"/>
                <a:sym typeface="Calibri"/>
              </a:rPr>
              <a:t> </a:t>
            </a:r>
            <a:r>
              <a:rPr b="0" i="0" lang="es-ES" sz="1800" u="none" cap="none" strike="noStrike">
                <a:solidFill>
                  <a:srgbClr val="4A4A4A"/>
                </a:solidFill>
                <a:latin typeface="Calibri"/>
                <a:ea typeface="Calibri"/>
                <a:cs typeface="Calibri"/>
                <a:sym typeface="Calibri"/>
              </a:rPr>
              <a:t>Las penalizo</a:t>
            </a:r>
            <a:endParaRPr b="0" i="0" sz="1800" u="none" cap="none" strike="noStrike">
              <a:solidFill>
                <a:schemeClr val="dk1"/>
              </a:solidFill>
              <a:latin typeface="Calibri"/>
              <a:ea typeface="Calibri"/>
              <a:cs typeface="Calibri"/>
              <a:sym typeface="Calibri"/>
            </a:endParaRPr>
          </a:p>
        </p:txBody>
      </p:sp>
      <p:sp>
        <p:nvSpPr>
          <p:cNvPr id="160" name="Google Shape;160;p24"/>
          <p:cNvSpPr txBox="1"/>
          <p:nvPr>
            <p:ph type="title"/>
          </p:nvPr>
        </p:nvSpPr>
        <p:spPr>
          <a:xfrm>
            <a:off x="613568" y="128365"/>
            <a:ext cx="268033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SVR: formulación</a:t>
            </a:r>
            <a:endParaRPr sz="2700"/>
          </a:p>
        </p:txBody>
      </p:sp>
      <p:sp>
        <p:nvSpPr>
          <p:cNvPr id="161" name="Google Shape;161;p24"/>
          <p:cNvSpPr/>
          <p:nvPr/>
        </p:nvSpPr>
        <p:spPr>
          <a:xfrm>
            <a:off x="1256300" y="1531850"/>
            <a:ext cx="6057899" cy="27622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24"/>
          <p:cNvSpPr/>
          <p:nvPr/>
        </p:nvSpPr>
        <p:spPr>
          <a:xfrm>
            <a:off x="2827750" y="2013174"/>
            <a:ext cx="1583055" cy="1664335"/>
          </a:xfrm>
          <a:custGeom>
            <a:rect b="b" l="l" r="r" t="t"/>
            <a:pathLst>
              <a:path extrusionOk="0" h="1664335" w="1583054">
                <a:moveTo>
                  <a:pt x="0" y="1664074"/>
                </a:moveTo>
                <a:lnTo>
                  <a:pt x="31271" y="1656827"/>
                </a:lnTo>
                <a:lnTo>
                  <a:pt x="73031" y="1648047"/>
                </a:lnTo>
                <a:lnTo>
                  <a:pt x="122836" y="1637782"/>
                </a:lnTo>
                <a:lnTo>
                  <a:pt x="178245" y="1626080"/>
                </a:lnTo>
                <a:lnTo>
                  <a:pt x="236814" y="1612990"/>
                </a:lnTo>
                <a:lnTo>
                  <a:pt x="296101" y="1598559"/>
                </a:lnTo>
                <a:lnTo>
                  <a:pt x="353665" y="1582835"/>
                </a:lnTo>
                <a:lnTo>
                  <a:pt x="407061" y="1565866"/>
                </a:lnTo>
                <a:lnTo>
                  <a:pt x="453849" y="1547699"/>
                </a:lnTo>
                <a:lnTo>
                  <a:pt x="500205" y="1525471"/>
                </a:lnTo>
                <a:lnTo>
                  <a:pt x="543583" y="1501151"/>
                </a:lnTo>
                <a:lnTo>
                  <a:pt x="584460" y="1475014"/>
                </a:lnTo>
                <a:lnTo>
                  <a:pt x="623315" y="1447331"/>
                </a:lnTo>
                <a:lnTo>
                  <a:pt x="660624" y="1418375"/>
                </a:lnTo>
                <a:lnTo>
                  <a:pt x="696865" y="1388419"/>
                </a:lnTo>
                <a:lnTo>
                  <a:pt x="732514" y="1357737"/>
                </a:lnTo>
                <a:lnTo>
                  <a:pt x="768049" y="1326599"/>
                </a:lnTo>
                <a:lnTo>
                  <a:pt x="807777" y="1290163"/>
                </a:lnTo>
                <a:lnTo>
                  <a:pt x="845773" y="1252404"/>
                </a:lnTo>
                <a:lnTo>
                  <a:pt x="882446" y="1213424"/>
                </a:lnTo>
                <a:lnTo>
                  <a:pt x="918203" y="1173324"/>
                </a:lnTo>
                <a:lnTo>
                  <a:pt x="953451" y="1132206"/>
                </a:lnTo>
                <a:lnTo>
                  <a:pt x="988597" y="1090173"/>
                </a:lnTo>
                <a:lnTo>
                  <a:pt x="1024049" y="1047324"/>
                </a:lnTo>
                <a:lnTo>
                  <a:pt x="1055550" y="1009063"/>
                </a:lnTo>
                <a:lnTo>
                  <a:pt x="1087324" y="969960"/>
                </a:lnTo>
                <a:lnTo>
                  <a:pt x="1119098" y="930084"/>
                </a:lnTo>
                <a:lnTo>
                  <a:pt x="1150599" y="889504"/>
                </a:lnTo>
                <a:lnTo>
                  <a:pt x="1181556" y="848287"/>
                </a:lnTo>
                <a:lnTo>
                  <a:pt x="1211694" y="806502"/>
                </a:lnTo>
                <a:lnTo>
                  <a:pt x="1240741" y="764217"/>
                </a:lnTo>
                <a:lnTo>
                  <a:pt x="1268424" y="721499"/>
                </a:lnTo>
                <a:lnTo>
                  <a:pt x="1294881" y="678077"/>
                </a:lnTo>
                <a:lnTo>
                  <a:pt x="1320429" y="633768"/>
                </a:lnTo>
                <a:lnTo>
                  <a:pt x="1345068" y="588776"/>
                </a:lnTo>
                <a:lnTo>
                  <a:pt x="1368798" y="543307"/>
                </a:lnTo>
                <a:lnTo>
                  <a:pt x="1391619" y="497566"/>
                </a:lnTo>
                <a:lnTo>
                  <a:pt x="1413530" y="451756"/>
                </a:lnTo>
                <a:lnTo>
                  <a:pt x="1434532" y="406082"/>
                </a:lnTo>
                <a:lnTo>
                  <a:pt x="1454624" y="360749"/>
                </a:lnTo>
                <a:lnTo>
                  <a:pt x="1474284" y="313190"/>
                </a:lnTo>
                <a:lnTo>
                  <a:pt x="1493717" y="262107"/>
                </a:lnTo>
                <a:lnTo>
                  <a:pt x="1512512" y="209615"/>
                </a:lnTo>
                <a:lnTo>
                  <a:pt x="1530262" y="157828"/>
                </a:lnTo>
                <a:lnTo>
                  <a:pt x="1546557" y="108859"/>
                </a:lnTo>
                <a:lnTo>
                  <a:pt x="1560989" y="64822"/>
                </a:lnTo>
                <a:lnTo>
                  <a:pt x="1573147" y="27831"/>
                </a:lnTo>
                <a:lnTo>
                  <a:pt x="1582624" y="0"/>
                </a:lnTo>
              </a:path>
            </a:pathLst>
          </a:custGeom>
          <a:noFill/>
          <a:ln cap="flat" cmpd="sng" w="190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24"/>
          <p:cNvSpPr/>
          <p:nvPr/>
        </p:nvSpPr>
        <p:spPr>
          <a:xfrm>
            <a:off x="1338250" y="2048099"/>
            <a:ext cx="1478280" cy="1617980"/>
          </a:xfrm>
          <a:custGeom>
            <a:rect b="b" l="l" r="r" t="t"/>
            <a:pathLst>
              <a:path extrusionOk="0" h="1617979" w="1478280">
                <a:moveTo>
                  <a:pt x="1477874" y="1617524"/>
                </a:moveTo>
                <a:lnTo>
                  <a:pt x="1448584" y="1612980"/>
                </a:lnTo>
                <a:lnTo>
                  <a:pt x="1410660" y="1608400"/>
                </a:lnTo>
                <a:lnTo>
                  <a:pt x="1365706" y="1603402"/>
                </a:lnTo>
                <a:lnTo>
                  <a:pt x="1315330" y="1597600"/>
                </a:lnTo>
                <a:lnTo>
                  <a:pt x="1261137" y="1590612"/>
                </a:lnTo>
                <a:lnTo>
                  <a:pt x="1204733" y="1582052"/>
                </a:lnTo>
                <a:lnTo>
                  <a:pt x="1147724" y="1571538"/>
                </a:lnTo>
                <a:lnTo>
                  <a:pt x="1091715" y="1558684"/>
                </a:lnTo>
                <a:lnTo>
                  <a:pt x="1038314" y="1543108"/>
                </a:lnTo>
                <a:lnTo>
                  <a:pt x="989124" y="1524424"/>
                </a:lnTo>
                <a:lnTo>
                  <a:pt x="946476" y="1504516"/>
                </a:lnTo>
                <a:lnTo>
                  <a:pt x="903373" y="1482012"/>
                </a:lnTo>
                <a:lnTo>
                  <a:pt x="860131" y="1457199"/>
                </a:lnTo>
                <a:lnTo>
                  <a:pt x="817063" y="1430366"/>
                </a:lnTo>
                <a:lnTo>
                  <a:pt x="774485" y="1401803"/>
                </a:lnTo>
                <a:lnTo>
                  <a:pt x="732711" y="1371797"/>
                </a:lnTo>
                <a:lnTo>
                  <a:pt x="692056" y="1340636"/>
                </a:lnTo>
                <a:lnTo>
                  <a:pt x="652836" y="1308611"/>
                </a:lnTo>
                <a:lnTo>
                  <a:pt x="615363" y="1276008"/>
                </a:lnTo>
                <a:lnTo>
                  <a:pt x="579955" y="1243116"/>
                </a:lnTo>
                <a:lnTo>
                  <a:pt x="546924" y="1210224"/>
                </a:lnTo>
                <a:lnTo>
                  <a:pt x="513941" y="1175045"/>
                </a:lnTo>
                <a:lnTo>
                  <a:pt x="484367" y="1141053"/>
                </a:lnTo>
                <a:lnTo>
                  <a:pt x="457539" y="1107340"/>
                </a:lnTo>
                <a:lnTo>
                  <a:pt x="432795" y="1072998"/>
                </a:lnTo>
                <a:lnTo>
                  <a:pt x="409470" y="1037120"/>
                </a:lnTo>
                <a:lnTo>
                  <a:pt x="386901" y="998798"/>
                </a:lnTo>
                <a:lnTo>
                  <a:pt x="364426" y="957126"/>
                </a:lnTo>
                <a:lnTo>
                  <a:pt x="341380" y="911194"/>
                </a:lnTo>
                <a:lnTo>
                  <a:pt x="317101" y="860096"/>
                </a:lnTo>
                <a:lnTo>
                  <a:pt x="290924" y="802924"/>
                </a:lnTo>
                <a:lnTo>
                  <a:pt x="274247" y="764694"/>
                </a:lnTo>
                <a:lnTo>
                  <a:pt x="256521" y="721678"/>
                </a:lnTo>
                <a:lnTo>
                  <a:pt x="237944" y="674611"/>
                </a:lnTo>
                <a:lnTo>
                  <a:pt x="218716" y="624222"/>
                </a:lnTo>
                <a:lnTo>
                  <a:pt x="199035" y="571245"/>
                </a:lnTo>
                <a:lnTo>
                  <a:pt x="179101" y="516411"/>
                </a:lnTo>
                <a:lnTo>
                  <a:pt x="159112" y="460453"/>
                </a:lnTo>
                <a:lnTo>
                  <a:pt x="139268" y="404101"/>
                </a:lnTo>
                <a:lnTo>
                  <a:pt x="119767" y="348087"/>
                </a:lnTo>
                <a:lnTo>
                  <a:pt x="100808" y="293145"/>
                </a:lnTo>
                <a:lnTo>
                  <a:pt x="82591" y="240004"/>
                </a:lnTo>
                <a:lnTo>
                  <a:pt x="65314" y="189399"/>
                </a:lnTo>
                <a:lnTo>
                  <a:pt x="49177" y="142059"/>
                </a:lnTo>
                <a:lnTo>
                  <a:pt x="34378" y="98717"/>
                </a:lnTo>
                <a:lnTo>
                  <a:pt x="21116" y="60106"/>
                </a:lnTo>
                <a:lnTo>
                  <a:pt x="9590" y="26956"/>
                </a:lnTo>
                <a:lnTo>
                  <a:pt x="0" y="0"/>
                </a:lnTo>
              </a:path>
            </a:pathLst>
          </a:custGeom>
          <a:noFill/>
          <a:ln cap="flat" cmpd="sng" w="190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24"/>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27"/>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27"/>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27"/>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27"/>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27"/>
          <p:cNvSpPr txBox="1"/>
          <p:nvPr>
            <p:ph type="title"/>
          </p:nvPr>
        </p:nvSpPr>
        <p:spPr>
          <a:xfrm>
            <a:off x="1199356" y="816736"/>
            <a:ext cx="12598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3600"/>
              <a:t>Índice</a:t>
            </a:r>
            <a:endParaRPr sz="3600"/>
          </a:p>
        </p:txBody>
      </p:sp>
      <p:sp>
        <p:nvSpPr>
          <p:cNvPr id="174" name="Google Shape;174;p27"/>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175" name="Google Shape;175;p27"/>
          <p:cNvSpPr txBox="1"/>
          <p:nvPr/>
        </p:nvSpPr>
        <p:spPr>
          <a:xfrm>
            <a:off x="1237302" y="1449125"/>
            <a:ext cx="6959100" cy="2590800"/>
          </a:xfrm>
          <a:prstGeom prst="rect">
            <a:avLst/>
          </a:prstGeom>
          <a:noFill/>
          <a:ln>
            <a:noFill/>
          </a:ln>
        </p:spPr>
        <p:txBody>
          <a:bodyPr anchorCtr="0" anchor="t" bIns="0" lIns="0" spcFirstLastPara="1" rIns="0" wrap="square" tIns="52700">
            <a:spAutoFit/>
          </a:bodyPr>
          <a:lstStyle/>
          <a:p>
            <a:pPr indent="-419733"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SVMs y selección de características</a:t>
            </a:r>
            <a:endParaRPr b="1" i="0" sz="1800" u="none" cap="none" strike="noStrike">
              <a:solidFill>
                <a:srgbClr val="4A4A4A"/>
              </a:solidFill>
              <a:latin typeface="Calibri"/>
              <a:ea typeface="Calibri"/>
              <a:cs typeface="Calibri"/>
              <a:sym typeface="Calibri"/>
            </a:endParaRPr>
          </a:p>
          <a:p>
            <a:pPr indent="-419733" lvl="0" marL="431800" marR="0" rtl="0" algn="l">
              <a:lnSpc>
                <a:spcPct val="100000"/>
              </a:lnSpc>
              <a:spcBef>
                <a:spcPts val="414"/>
              </a:spcBef>
              <a:spcAft>
                <a:spcPts val="0"/>
              </a:spcAft>
              <a:buClr>
                <a:srgbClr val="4A4A4A"/>
              </a:buClr>
              <a:buSzPts val="1800"/>
              <a:buFont typeface="Calibri"/>
              <a:buAutoNum type="arabicPeriod"/>
            </a:pPr>
            <a:r>
              <a:rPr lang="es-ES" sz="1800">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chemeClr val="dk1"/>
              </a:solidFill>
              <a:latin typeface="Calibri"/>
              <a:ea typeface="Calibri"/>
              <a:cs typeface="Calibri"/>
              <a:sym typeface="Calibri"/>
            </a:endParaRPr>
          </a:p>
          <a:p>
            <a:pPr indent="-305434" lvl="0" marL="431800" marR="0" rtl="0" algn="l">
              <a:lnSpc>
                <a:spcPct val="100000"/>
              </a:lnSpc>
              <a:spcBef>
                <a:spcPts val="315"/>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576744" y="964005"/>
            <a:ext cx="7990500" cy="2533500"/>
          </a:xfrm>
          <a:prstGeom prst="rect">
            <a:avLst/>
          </a:prstGeom>
          <a:noFill/>
          <a:ln>
            <a:noFill/>
          </a:ln>
        </p:spPr>
        <p:txBody>
          <a:bodyPr anchorCtr="0" anchor="t" bIns="0" lIns="0" spcFirstLastPara="1" rIns="0" wrap="square" tIns="12700">
            <a:spAutoFit/>
          </a:bodyPr>
          <a:lstStyle/>
          <a:p>
            <a:pPr indent="-367030" lvl="0" marL="520700" rtl="0" algn="l">
              <a:lnSpc>
                <a:spcPct val="100000"/>
              </a:lnSpc>
              <a:spcBef>
                <a:spcPts val="0"/>
              </a:spcBef>
              <a:spcAft>
                <a:spcPts val="0"/>
              </a:spcAft>
              <a:buClr>
                <a:srgbClr val="4A4A4A"/>
              </a:buClr>
              <a:buSzPts val="1800"/>
              <a:buFont typeface="Arial"/>
              <a:buChar char="●"/>
            </a:pPr>
            <a:r>
              <a:rPr lang="es-ES"/>
              <a:t>Método </a:t>
            </a:r>
            <a:r>
              <a:rPr i="1" lang="es-ES">
                <a:latin typeface="Arial"/>
                <a:ea typeface="Arial"/>
                <a:cs typeface="Arial"/>
                <a:sym typeface="Arial"/>
              </a:rPr>
              <a:t>wrapper, </a:t>
            </a:r>
            <a:r>
              <a:rPr lang="es-ES"/>
              <a:t>o</a:t>
            </a:r>
            <a:r>
              <a:rPr lang="es-ES"/>
              <a:t>riginalmente propuesto para SVMs</a:t>
            </a:r>
            <a:endParaRPr/>
          </a:p>
          <a:p>
            <a:pPr indent="0" lvl="0" marL="50800" rtl="0" algn="l">
              <a:lnSpc>
                <a:spcPct val="100000"/>
              </a:lnSpc>
              <a:spcBef>
                <a:spcPts val="45"/>
              </a:spcBef>
              <a:spcAft>
                <a:spcPts val="0"/>
              </a:spcAft>
              <a:buSzPts val="1400"/>
              <a:buNone/>
            </a:pPr>
            <a:r>
              <a:t/>
            </a:r>
            <a:endParaRPr sz="1850">
              <a:latin typeface="Times New Roman"/>
              <a:ea typeface="Times New Roman"/>
              <a:cs typeface="Times New Roman"/>
              <a:sym typeface="Times New Roman"/>
            </a:endParaRPr>
          </a:p>
          <a:p>
            <a:pPr indent="-367030" lvl="0" marL="520700" marR="5080" rtl="0" algn="l">
              <a:lnSpc>
                <a:spcPct val="100699"/>
              </a:lnSpc>
              <a:spcBef>
                <a:spcPts val="0"/>
              </a:spcBef>
              <a:spcAft>
                <a:spcPts val="0"/>
              </a:spcAft>
              <a:buClr>
                <a:srgbClr val="4A4A4A"/>
              </a:buClr>
              <a:buSzPts val="1800"/>
              <a:buFont typeface="Arial"/>
              <a:buChar char="●"/>
            </a:pPr>
            <a:r>
              <a:rPr lang="es-ES"/>
              <a:t>En sklearn,</a:t>
            </a:r>
            <a:r>
              <a:rPr lang="es-ES">
                <a:solidFill>
                  <a:srgbClr val="0000FF"/>
                </a:solidFill>
              </a:rPr>
              <a:t> </a:t>
            </a:r>
            <a:r>
              <a:rPr lang="es-ES" u="sng">
                <a:solidFill>
                  <a:srgbClr val="0000FF"/>
                </a:solidFill>
                <a:hlinkClick r:id="rId3">
                  <a:extLst>
                    <a:ext uri="{A12FA001-AC4F-418D-AE19-62706E023703}">
                      <ahyp:hlinkClr val="tx"/>
                    </a:ext>
                  </a:extLst>
                </a:hlinkClick>
              </a:rPr>
              <a:t>extendido</a:t>
            </a:r>
            <a:r>
              <a:rPr lang="es-ES">
                <a:solidFill>
                  <a:srgbClr val="0000FF"/>
                </a:solidFill>
              </a:rPr>
              <a:t> </a:t>
            </a:r>
            <a:r>
              <a:rPr lang="es-ES"/>
              <a:t>a otros algoritmos con indicadores de relevancia,  como coeficientes o importancia de variables</a:t>
            </a:r>
            <a:endParaRPr/>
          </a:p>
          <a:p>
            <a:pPr indent="-367030" lvl="1" marL="977900" rtl="0" algn="l">
              <a:lnSpc>
                <a:spcPct val="100000"/>
              </a:lnSpc>
              <a:spcBef>
                <a:spcPts val="15"/>
              </a:spcBef>
              <a:spcAft>
                <a:spcPts val="0"/>
              </a:spcAft>
              <a:buClr>
                <a:srgbClr val="4A4A4A"/>
              </a:buClr>
              <a:buSzPts val="1800"/>
              <a:buFont typeface="Arial"/>
              <a:buChar char="○"/>
            </a:pPr>
            <a:r>
              <a:rPr lang="es-ES" sz="1800">
                <a:solidFill>
                  <a:srgbClr val="4A4A4A"/>
                </a:solidFill>
                <a:latin typeface="Calibri"/>
                <a:ea typeface="Calibri"/>
                <a:cs typeface="Calibri"/>
                <a:sym typeface="Calibri"/>
              </a:rPr>
              <a:t>Regresión lineal</a:t>
            </a:r>
            <a:endParaRPr>
              <a:solidFill>
                <a:srgbClr val="4A4A4A"/>
              </a:solidFill>
            </a:endParaRPr>
          </a:p>
          <a:p>
            <a:pPr indent="-367030" lvl="1" marL="977900" rtl="0" algn="l">
              <a:lnSpc>
                <a:spcPct val="100000"/>
              </a:lnSpc>
              <a:spcBef>
                <a:spcPts val="15"/>
              </a:spcBef>
              <a:spcAft>
                <a:spcPts val="0"/>
              </a:spcAft>
              <a:buClr>
                <a:srgbClr val="4A4A4A"/>
              </a:buClr>
              <a:buSzPts val="1800"/>
              <a:buFont typeface="Arial"/>
              <a:buChar char="○"/>
            </a:pPr>
            <a:r>
              <a:rPr lang="es-ES">
                <a:solidFill>
                  <a:srgbClr val="4A4A4A"/>
                </a:solidFill>
              </a:rPr>
              <a:t>Regresión </a:t>
            </a:r>
            <a:r>
              <a:rPr lang="es-ES" sz="1800">
                <a:solidFill>
                  <a:srgbClr val="4A4A4A"/>
                </a:solidFill>
                <a:latin typeface="Calibri"/>
                <a:ea typeface="Calibri"/>
                <a:cs typeface="Calibri"/>
                <a:sym typeface="Calibri"/>
              </a:rPr>
              <a:t>logística</a:t>
            </a:r>
            <a:endParaRPr>
              <a:solidFill>
                <a:srgbClr val="4A4A4A"/>
              </a:solidFill>
            </a:endParaRPr>
          </a:p>
          <a:p>
            <a:pPr indent="-367030" lvl="1" marL="977900" rtl="0" algn="l">
              <a:lnSpc>
                <a:spcPct val="100000"/>
              </a:lnSpc>
              <a:spcBef>
                <a:spcPts val="15"/>
              </a:spcBef>
              <a:spcAft>
                <a:spcPts val="0"/>
              </a:spcAft>
              <a:buClr>
                <a:srgbClr val="4A4A4A"/>
              </a:buClr>
              <a:buSzPts val="1800"/>
              <a:buFont typeface="Arial"/>
              <a:buChar char="○"/>
            </a:pPr>
            <a:r>
              <a:rPr lang="es-ES" sz="1800">
                <a:solidFill>
                  <a:srgbClr val="4A4A4A"/>
                </a:solidFill>
                <a:latin typeface="Calibri"/>
                <a:ea typeface="Calibri"/>
                <a:cs typeface="Calibri"/>
                <a:sym typeface="Calibri"/>
              </a:rPr>
              <a:t>Ridge</a:t>
            </a:r>
            <a:endParaRPr>
              <a:solidFill>
                <a:srgbClr val="4A4A4A"/>
              </a:solidFill>
            </a:endParaRPr>
          </a:p>
          <a:p>
            <a:pPr indent="-367030" lvl="1" marL="977900" rtl="0" algn="l">
              <a:lnSpc>
                <a:spcPct val="100000"/>
              </a:lnSpc>
              <a:spcBef>
                <a:spcPts val="15"/>
              </a:spcBef>
              <a:spcAft>
                <a:spcPts val="0"/>
              </a:spcAft>
              <a:buClr>
                <a:srgbClr val="4A4A4A"/>
              </a:buClr>
              <a:buSzPts val="1800"/>
              <a:buFont typeface="Arial"/>
              <a:buChar char="○"/>
            </a:pPr>
            <a:r>
              <a:rPr lang="es-ES" sz="1800">
                <a:solidFill>
                  <a:srgbClr val="4A4A4A"/>
                </a:solidFill>
                <a:latin typeface="Calibri"/>
                <a:ea typeface="Calibri"/>
                <a:cs typeface="Calibri"/>
                <a:sym typeface="Calibri"/>
              </a:rPr>
              <a:t>Lasso</a:t>
            </a:r>
            <a:endParaRPr sz="1800">
              <a:latin typeface="Calibri"/>
              <a:ea typeface="Calibri"/>
              <a:cs typeface="Calibri"/>
              <a:sym typeface="Calibri"/>
            </a:endParaRPr>
          </a:p>
          <a:p>
            <a:pPr indent="-367030" lvl="1" marL="977900" rtl="0" algn="l">
              <a:lnSpc>
                <a:spcPct val="100000"/>
              </a:lnSpc>
              <a:spcBef>
                <a:spcPts val="15"/>
              </a:spcBef>
              <a:spcAft>
                <a:spcPts val="0"/>
              </a:spcAft>
              <a:buClr>
                <a:srgbClr val="4A4A4A"/>
              </a:buClr>
              <a:buSzPts val="1800"/>
              <a:buFont typeface="Arial"/>
              <a:buChar char="○"/>
            </a:pPr>
            <a:r>
              <a:rPr lang="es-ES" sz="1800">
                <a:solidFill>
                  <a:srgbClr val="4A4A4A"/>
                </a:solidFill>
                <a:latin typeface="Calibri"/>
                <a:ea typeface="Calibri"/>
                <a:cs typeface="Calibri"/>
                <a:sym typeface="Calibri"/>
              </a:rPr>
              <a:t>Algoritmos basados en árboles</a:t>
            </a:r>
            <a:endParaRPr sz="1800">
              <a:latin typeface="Calibri"/>
              <a:ea typeface="Calibri"/>
              <a:cs typeface="Calibri"/>
              <a:sym typeface="Calibri"/>
            </a:endParaRPr>
          </a:p>
        </p:txBody>
      </p:sp>
      <p:sp>
        <p:nvSpPr>
          <p:cNvPr id="181" name="Google Shape;181;p28"/>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182" name="Google Shape;182;p28"/>
          <p:cNvSpPr txBox="1"/>
          <p:nvPr>
            <p:ph type="title"/>
          </p:nvPr>
        </p:nvSpPr>
        <p:spPr>
          <a:xfrm>
            <a:off x="613577" y="128375"/>
            <a:ext cx="57084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i="1" lang="es-ES" sz="2700">
                <a:latin typeface="Arial"/>
                <a:ea typeface="Arial"/>
                <a:cs typeface="Arial"/>
                <a:sym typeface="Arial"/>
              </a:rPr>
              <a:t>Recursive Feature Elimination</a:t>
            </a:r>
            <a:endParaRPr sz="27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4"/>
          <p:cNvSpPr txBox="1"/>
          <p:nvPr>
            <p:ph type="title"/>
          </p:nvPr>
        </p:nvSpPr>
        <p:spPr>
          <a:xfrm>
            <a:off x="1995622" y="1660566"/>
            <a:ext cx="5138420" cy="84836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s-ES" sz="5400">
                <a:latin typeface="Calibri"/>
                <a:ea typeface="Calibri"/>
                <a:cs typeface="Calibri"/>
                <a:sym typeface="Calibri"/>
              </a:rPr>
              <a:t>Let’s code!</a:t>
            </a:r>
            <a:endParaRPr sz="5400">
              <a:latin typeface="Calibri"/>
              <a:ea typeface="Calibri"/>
              <a:cs typeface="Calibri"/>
              <a:sym typeface="Calibri"/>
            </a:endParaRPr>
          </a:p>
        </p:txBody>
      </p:sp>
      <p:sp>
        <p:nvSpPr>
          <p:cNvPr id="188" name="Google Shape;188;p54"/>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54"/>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54"/>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54"/>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54"/>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29"/>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29"/>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29"/>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29"/>
          <p:cNvSpPr txBox="1"/>
          <p:nvPr>
            <p:ph type="title"/>
          </p:nvPr>
        </p:nvSpPr>
        <p:spPr>
          <a:xfrm>
            <a:off x="1199356" y="816736"/>
            <a:ext cx="12598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3600"/>
              <a:t>Índice</a:t>
            </a:r>
            <a:endParaRPr sz="3600"/>
          </a:p>
        </p:txBody>
      </p:sp>
      <p:sp>
        <p:nvSpPr>
          <p:cNvPr id="202" name="Google Shape;202;p29"/>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203" name="Google Shape;203;p29"/>
          <p:cNvSpPr txBox="1"/>
          <p:nvPr/>
        </p:nvSpPr>
        <p:spPr>
          <a:xfrm>
            <a:off x="1237302" y="1449125"/>
            <a:ext cx="7150200" cy="2273100"/>
          </a:xfrm>
          <a:prstGeom prst="rect">
            <a:avLst/>
          </a:prstGeom>
          <a:noFill/>
          <a:ln>
            <a:noFill/>
          </a:ln>
        </p:spPr>
        <p:txBody>
          <a:bodyPr anchorCtr="0" anchor="t" bIns="0" lIns="0" spcFirstLastPara="1" rIns="0" wrap="square" tIns="52700">
            <a:spAutoFit/>
          </a:bodyPr>
          <a:lstStyle/>
          <a:p>
            <a:pPr indent="-419733"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1" lang="es-ES" sz="1800">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613568" y="128365"/>
            <a:ext cx="315722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Motivación</a:t>
            </a:r>
            <a:endParaRPr sz="2700"/>
          </a:p>
        </p:txBody>
      </p:sp>
      <p:sp>
        <p:nvSpPr>
          <p:cNvPr id="209" name="Google Shape;209;p30"/>
          <p:cNvSpPr txBox="1"/>
          <p:nvPr/>
        </p:nvSpPr>
        <p:spPr>
          <a:xfrm>
            <a:off x="718374" y="811611"/>
            <a:ext cx="7130100" cy="8439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lang="es-ES" sz="1800">
                <a:solidFill>
                  <a:srgbClr val="4A4A4A"/>
                </a:solidFill>
                <a:latin typeface="Calibri"/>
                <a:ea typeface="Calibri"/>
                <a:cs typeface="Calibri"/>
                <a:sym typeface="Calibri"/>
              </a:rPr>
              <a:t>Los algoritmos que generan modelos matemáticos (model based learning)</a:t>
            </a:r>
            <a:r>
              <a:rPr b="0" i="0" lang="es-ES" sz="1800" u="none" cap="none" strike="noStrike">
                <a:solidFill>
                  <a:srgbClr val="4A4A4A"/>
                </a:solidFill>
                <a:latin typeface="Calibri"/>
                <a:ea typeface="Calibri"/>
                <a:cs typeface="Calibri"/>
                <a:sym typeface="Calibri"/>
              </a:rPr>
              <a:t> no siempre resultan adecuados. A veces es preferible usar un</a:t>
            </a:r>
            <a:r>
              <a:rPr lang="es-ES" sz="1800">
                <a:solidFill>
                  <a:srgbClr val="4A4A4A"/>
                </a:solidFill>
                <a:latin typeface="Calibri"/>
                <a:ea typeface="Calibri"/>
                <a:cs typeface="Calibri"/>
                <a:sym typeface="Calibri"/>
              </a:rPr>
              <a:t> algoritmo</a:t>
            </a:r>
            <a:r>
              <a:rPr b="0" i="0" lang="es-ES" sz="1800" u="none" cap="none" strike="noStrike">
                <a:solidFill>
                  <a:srgbClr val="4A4A4A"/>
                </a:solidFill>
                <a:latin typeface="Calibri"/>
                <a:ea typeface="Calibri"/>
                <a:cs typeface="Calibri"/>
                <a:sym typeface="Calibri"/>
              </a:rPr>
              <a:t> basado en datos</a:t>
            </a:r>
            <a:r>
              <a:rPr lang="es-ES" sz="1800">
                <a:solidFill>
                  <a:srgbClr val="4A4A4A"/>
                </a:solidFill>
                <a:latin typeface="Calibri"/>
                <a:ea typeface="Calibri"/>
                <a:cs typeface="Calibri"/>
                <a:sym typeface="Calibri"/>
              </a:rPr>
              <a:t> (instance based learning)</a:t>
            </a:r>
            <a:endParaRPr b="0" i="0" sz="1800" u="none" cap="none" strike="noStrike">
              <a:solidFill>
                <a:schemeClr val="dk1"/>
              </a:solidFill>
              <a:latin typeface="Arial"/>
              <a:ea typeface="Arial"/>
              <a:cs typeface="Arial"/>
              <a:sym typeface="Arial"/>
            </a:endParaRPr>
          </a:p>
        </p:txBody>
      </p:sp>
      <p:sp>
        <p:nvSpPr>
          <p:cNvPr id="210" name="Google Shape;210;p30"/>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211" name="Google Shape;211;p30"/>
          <p:cNvSpPr/>
          <p:nvPr/>
        </p:nvSpPr>
        <p:spPr>
          <a:xfrm>
            <a:off x="1219200" y="1723892"/>
            <a:ext cx="4543424" cy="28954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30"/>
          <p:cNvSpPr/>
          <p:nvPr/>
        </p:nvSpPr>
        <p:spPr>
          <a:xfrm>
            <a:off x="5962025" y="2899754"/>
            <a:ext cx="2877174" cy="37296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613578" y="128375"/>
            <a:ext cx="49905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Ejemplo: KNN regresión</a:t>
            </a:r>
            <a:endParaRPr sz="2700"/>
          </a:p>
        </p:txBody>
      </p:sp>
      <p:sp>
        <p:nvSpPr>
          <p:cNvPr id="218" name="Google Shape;218;p32"/>
          <p:cNvSpPr txBox="1"/>
          <p:nvPr/>
        </p:nvSpPr>
        <p:spPr>
          <a:xfrm>
            <a:off x="718374" y="924005"/>
            <a:ext cx="7668259" cy="631198"/>
          </a:xfrm>
          <a:prstGeom prst="rect">
            <a:avLst/>
          </a:prstGeom>
          <a:blipFill rotWithShape="1">
            <a:blip r:embed="rId3">
              <a:alphaModFix/>
            </a:blip>
            <a:stretch>
              <a:fillRect b="-22320" l="-1584" r="0" t="-678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19" name="Google Shape;219;p32"/>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220" name="Google Shape;220;p32"/>
          <p:cNvSpPr/>
          <p:nvPr/>
        </p:nvSpPr>
        <p:spPr>
          <a:xfrm>
            <a:off x="476550" y="1640580"/>
            <a:ext cx="3867149" cy="25812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32"/>
          <p:cNvSpPr/>
          <p:nvPr/>
        </p:nvSpPr>
        <p:spPr>
          <a:xfrm>
            <a:off x="3112435" y="3950561"/>
            <a:ext cx="204341" cy="20612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32"/>
          <p:cNvSpPr/>
          <p:nvPr/>
        </p:nvSpPr>
        <p:spPr>
          <a:xfrm>
            <a:off x="2729550" y="3389274"/>
            <a:ext cx="908050" cy="151765"/>
          </a:xfrm>
          <a:custGeom>
            <a:rect b="b" l="l" r="r" t="t"/>
            <a:pathLst>
              <a:path extrusionOk="0" h="151764" w="908050">
                <a:moveTo>
                  <a:pt x="0" y="151199"/>
                </a:moveTo>
                <a:lnTo>
                  <a:pt x="990" y="121773"/>
                </a:lnTo>
                <a:lnTo>
                  <a:pt x="3690" y="97742"/>
                </a:lnTo>
                <a:lnTo>
                  <a:pt x="7695" y="81541"/>
                </a:lnTo>
                <a:lnTo>
                  <a:pt x="12599" y="75599"/>
                </a:lnTo>
                <a:lnTo>
                  <a:pt x="441150" y="75599"/>
                </a:lnTo>
                <a:lnTo>
                  <a:pt x="446054" y="69658"/>
                </a:lnTo>
                <a:lnTo>
                  <a:pt x="450059" y="53457"/>
                </a:lnTo>
                <a:lnTo>
                  <a:pt x="452759" y="29426"/>
                </a:lnTo>
                <a:lnTo>
                  <a:pt x="453749" y="0"/>
                </a:lnTo>
                <a:lnTo>
                  <a:pt x="454740" y="29426"/>
                </a:lnTo>
                <a:lnTo>
                  <a:pt x="457440" y="53457"/>
                </a:lnTo>
                <a:lnTo>
                  <a:pt x="461445" y="69658"/>
                </a:lnTo>
                <a:lnTo>
                  <a:pt x="466349" y="75599"/>
                </a:lnTo>
                <a:lnTo>
                  <a:pt x="894900" y="75599"/>
                </a:lnTo>
                <a:lnTo>
                  <a:pt x="899804" y="81541"/>
                </a:lnTo>
                <a:lnTo>
                  <a:pt x="903809" y="97742"/>
                </a:lnTo>
                <a:lnTo>
                  <a:pt x="906509" y="121773"/>
                </a:lnTo>
                <a:lnTo>
                  <a:pt x="907499" y="151199"/>
                </a:lnTo>
              </a:path>
            </a:pathLst>
          </a:custGeom>
          <a:noFill/>
          <a:ln cap="flat" cmpd="sng" w="190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32"/>
          <p:cNvSpPr/>
          <p:nvPr/>
        </p:nvSpPr>
        <p:spPr>
          <a:xfrm>
            <a:off x="5905325" y="2088350"/>
            <a:ext cx="1691529" cy="27729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32"/>
          <p:cNvSpPr/>
          <p:nvPr/>
        </p:nvSpPr>
        <p:spPr>
          <a:xfrm>
            <a:off x="6118875" y="3312111"/>
            <a:ext cx="1401774" cy="70743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32"/>
          <p:cNvSpPr/>
          <p:nvPr/>
        </p:nvSpPr>
        <p:spPr>
          <a:xfrm>
            <a:off x="848761" y="3574713"/>
            <a:ext cx="179849" cy="17024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32"/>
          <p:cNvSpPr/>
          <p:nvPr/>
        </p:nvSpPr>
        <p:spPr>
          <a:xfrm>
            <a:off x="632663" y="3506286"/>
            <a:ext cx="202349" cy="22764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32"/>
          <p:cNvSpPr/>
          <p:nvPr/>
        </p:nvSpPr>
        <p:spPr>
          <a:xfrm>
            <a:off x="1047324" y="3577775"/>
            <a:ext cx="3165475" cy="151765"/>
          </a:xfrm>
          <a:custGeom>
            <a:rect b="b" l="l" r="r" t="t"/>
            <a:pathLst>
              <a:path extrusionOk="0" h="151764" w="3165475">
                <a:moveTo>
                  <a:pt x="0" y="0"/>
                </a:moveTo>
                <a:lnTo>
                  <a:pt x="3165299" y="0"/>
                </a:lnTo>
                <a:lnTo>
                  <a:pt x="3165299" y="151199"/>
                </a:lnTo>
                <a:lnTo>
                  <a:pt x="0" y="151199"/>
                </a:lnTo>
                <a:lnTo>
                  <a:pt x="0" y="0"/>
                </a:lnTo>
                <a:close/>
              </a:path>
            </a:pathLst>
          </a:custGeom>
          <a:solidFill>
            <a:srgbClr val="FF0000">
              <a:alpha val="2078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32"/>
          <p:cNvSpPr/>
          <p:nvPr/>
        </p:nvSpPr>
        <p:spPr>
          <a:xfrm>
            <a:off x="3185573" y="3707674"/>
            <a:ext cx="0" cy="174625"/>
          </a:xfrm>
          <a:custGeom>
            <a:rect b="b" l="l" r="r" t="t"/>
            <a:pathLst>
              <a:path extrusionOk="0" h="174625" w="120000">
                <a:moveTo>
                  <a:pt x="0" y="0"/>
                </a:moveTo>
                <a:lnTo>
                  <a:pt x="0" y="174599"/>
                </a:lnTo>
              </a:path>
            </a:pathLst>
          </a:custGeom>
          <a:noFill/>
          <a:ln cap="flat" cmpd="sng" w="95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32"/>
          <p:cNvSpPr txBox="1"/>
          <p:nvPr/>
        </p:nvSpPr>
        <p:spPr>
          <a:xfrm>
            <a:off x="5224014" y="1580250"/>
            <a:ext cx="3192811" cy="311945"/>
          </a:xfrm>
          <a:prstGeom prst="rect">
            <a:avLst/>
          </a:prstGeom>
          <a:blipFill rotWithShape="1">
            <a:blip r:embed="rId11">
              <a:alphaModFix/>
            </a:blip>
            <a:stretch>
              <a:fillRect b="-47042" l="-3810" r="0" t="-137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30" name="Google Shape;230;p32"/>
          <p:cNvSpPr txBox="1"/>
          <p:nvPr/>
        </p:nvSpPr>
        <p:spPr>
          <a:xfrm>
            <a:off x="5224014" y="2601303"/>
            <a:ext cx="3192811" cy="631198"/>
          </a:xfrm>
          <a:prstGeom prst="rect">
            <a:avLst/>
          </a:prstGeom>
          <a:noFill/>
          <a:ln>
            <a:noFill/>
          </a:ln>
        </p:spPr>
        <p:txBody>
          <a:bodyPr anchorCtr="0" anchor="t" bIns="0" lIns="0" spcFirstLastPara="1" rIns="0" wrap="square" tIns="12700">
            <a:spAutoFit/>
          </a:bodyPr>
          <a:lstStyle/>
          <a:p>
            <a:pPr indent="-367030" lvl="0" marL="379095" marR="5080" rtl="0" algn="l">
              <a:lnSpc>
                <a:spcPct val="1145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El valor estimado es la media de los vecinos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613568" y="128365"/>
            <a:ext cx="1942464"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Introducción</a:t>
            </a:r>
            <a:endParaRPr sz="2700"/>
          </a:p>
        </p:txBody>
      </p:sp>
      <p:sp>
        <p:nvSpPr>
          <p:cNvPr id="60" name="Google Shape;60;p2"/>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61" name="Google Shape;61;p2"/>
          <p:cNvSpPr txBox="1"/>
          <p:nvPr/>
        </p:nvSpPr>
        <p:spPr>
          <a:xfrm>
            <a:off x="718375" y="811574"/>
            <a:ext cx="7622400" cy="39507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Máquinas de vectores (de) soporte, del inglés, </a:t>
            </a:r>
            <a:r>
              <a:rPr b="0" i="1" lang="es-ES" sz="1800" u="none" cap="none" strike="noStrike">
                <a:solidFill>
                  <a:srgbClr val="4A4A4A"/>
                </a:solidFill>
                <a:latin typeface="Calibri"/>
                <a:ea typeface="Calibri"/>
                <a:cs typeface="Calibri"/>
                <a:sym typeface="Calibri"/>
              </a:rPr>
              <a:t>Support Vector Machines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45"/>
              </a:spcBef>
              <a:spcAft>
                <a:spcPts val="0"/>
              </a:spcAft>
              <a:buClr>
                <a:srgbClr val="4A4A4A"/>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367030" lvl="0" marL="379095" marR="1487170" rtl="0" algn="l">
              <a:lnSpc>
                <a:spcPct val="1006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Inicialmente concebidas para problemas de </a:t>
            </a:r>
            <a:r>
              <a:rPr b="0" i="0" lang="es-ES" sz="1800" u="sng" cap="none" strike="noStrike">
                <a:solidFill>
                  <a:srgbClr val="4A4A4A"/>
                </a:solidFill>
                <a:latin typeface="Calibri"/>
                <a:ea typeface="Calibri"/>
                <a:cs typeface="Calibri"/>
                <a:sym typeface="Calibri"/>
              </a:rPr>
              <a:t>clasificación</a:t>
            </a:r>
            <a:r>
              <a:rPr b="0" i="0" lang="es-ES" sz="1800" u="none" cap="none" strike="noStrike">
                <a:solidFill>
                  <a:srgbClr val="4A4A4A"/>
                </a:solidFill>
                <a:latin typeface="Calibri"/>
                <a:ea typeface="Calibri"/>
                <a:cs typeface="Calibri"/>
                <a:sym typeface="Calibri"/>
              </a:rPr>
              <a:t>, y  posteriormente extendidas a regresión.</a:t>
            </a:r>
            <a:endParaRPr b="0" i="0" sz="1800" u="none" cap="none" strike="noStrike">
              <a:solidFill>
                <a:schemeClr val="dk1"/>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SVC: </a:t>
            </a:r>
            <a:r>
              <a:rPr b="0" i="1" lang="es-ES" sz="1800" u="none" cap="none" strike="noStrike">
                <a:solidFill>
                  <a:srgbClr val="4A4A4A"/>
                </a:solidFill>
                <a:latin typeface="Calibri"/>
                <a:ea typeface="Calibri"/>
                <a:cs typeface="Calibri"/>
                <a:sym typeface="Calibri"/>
              </a:rPr>
              <a:t>Support Vector Classification</a:t>
            </a:r>
            <a:endParaRPr b="0" i="0" sz="1800" u="none" cap="none" strike="noStrike">
              <a:solidFill>
                <a:schemeClr val="dk1"/>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SVR: </a:t>
            </a:r>
            <a:r>
              <a:rPr b="0" i="1" lang="es-ES" sz="1800" u="none" cap="none" strike="noStrike">
                <a:solidFill>
                  <a:srgbClr val="4A4A4A"/>
                </a:solidFill>
                <a:latin typeface="Calibri"/>
                <a:ea typeface="Calibri"/>
                <a:cs typeface="Calibri"/>
                <a:sym typeface="Calibri"/>
              </a:rPr>
              <a:t>Support Vector Regression</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5"/>
              </a:spcBef>
              <a:spcAft>
                <a:spcPts val="0"/>
              </a:spcAft>
              <a:buClr>
                <a:srgbClr val="4A4A4A"/>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Se definen como </a:t>
            </a:r>
            <a:r>
              <a:rPr b="1" i="0" lang="es-ES" sz="1800" u="none" cap="none" strike="noStrike">
                <a:solidFill>
                  <a:srgbClr val="4A4A4A"/>
                </a:solidFill>
                <a:latin typeface="Calibri"/>
                <a:ea typeface="Calibri"/>
                <a:cs typeface="Calibri"/>
                <a:sym typeface="Calibri"/>
              </a:rPr>
              <a:t>clasificadores lineales de máximo margen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Propuestas a mediados-finales de los 90s, con mucho auge en los 2000s</a:t>
            </a:r>
            <a:endParaRPr b="0" i="0" sz="1800" u="none" cap="none" strike="noStrike">
              <a:solidFill>
                <a:schemeClr val="dk1"/>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Grandes prestaciones en aprendizaje supervisado, siempre que el conjunto de datos sea pequeño (</a:t>
            </a:r>
            <a:r>
              <a:rPr lang="es-ES" sz="1800">
                <a:solidFill>
                  <a:srgbClr val="4A4A4A"/>
                </a:solidFill>
                <a:latin typeface="Calibri"/>
                <a:ea typeface="Calibri"/>
                <a:cs typeface="Calibri"/>
                <a:sym typeface="Calibri"/>
              </a:rPr>
              <a:t>x10² - x10³ instancias)</a:t>
            </a:r>
            <a:endParaRPr b="0" i="0" sz="1800" u="none" cap="none" strike="noStrike">
              <a:solidFill>
                <a:schemeClr val="dk1"/>
              </a:solidFill>
              <a:latin typeface="Calibri"/>
              <a:ea typeface="Calibri"/>
              <a:cs typeface="Calibri"/>
              <a:sym typeface="Calibri"/>
            </a:endParaRPr>
          </a:p>
          <a:p>
            <a:pPr indent="-367029" lvl="1" marL="836293"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Métodos Kernel</a:t>
            </a:r>
            <a:endParaRPr b="0" i="0" sz="1800" u="none" cap="none" strike="noStrike">
              <a:solidFill>
                <a:srgbClr val="4A4A4A"/>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Calibri"/>
              <a:buChar char="○"/>
            </a:pPr>
            <a:r>
              <a:rPr b="0" i="0" lang="es-ES" sz="1800" u="none" cap="none" strike="noStrike">
                <a:solidFill>
                  <a:srgbClr val="4A4A4A"/>
                </a:solidFill>
                <a:latin typeface="Calibri"/>
                <a:ea typeface="Calibri"/>
                <a:cs typeface="Calibri"/>
                <a:sym typeface="Calibri"/>
              </a:rPr>
              <a:t>Similares a Logistic Regression</a:t>
            </a:r>
            <a:endParaRPr b="0" i="0" sz="1800" u="none" cap="none" strike="noStrike">
              <a:solidFill>
                <a:srgbClr val="4A4A4A"/>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613568" y="128365"/>
            <a:ext cx="315722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K = 1</a:t>
            </a:r>
            <a:endParaRPr sz="2700"/>
          </a:p>
        </p:txBody>
      </p:sp>
      <p:sp>
        <p:nvSpPr>
          <p:cNvPr id="236" name="Google Shape;236;p33"/>
          <p:cNvSpPr txBox="1"/>
          <p:nvPr/>
        </p:nvSpPr>
        <p:spPr>
          <a:xfrm>
            <a:off x="718374" y="811611"/>
            <a:ext cx="7130226" cy="289823"/>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Buen ajuste si hay mucha densidad de puntos y bajo ruido</a:t>
            </a:r>
            <a:endParaRPr b="0" i="0" sz="1800" u="none" cap="none" strike="noStrike">
              <a:solidFill>
                <a:schemeClr val="dk1"/>
              </a:solidFill>
              <a:latin typeface="Arial"/>
              <a:ea typeface="Arial"/>
              <a:cs typeface="Arial"/>
              <a:sym typeface="Arial"/>
            </a:endParaRPr>
          </a:p>
        </p:txBody>
      </p:sp>
      <p:sp>
        <p:nvSpPr>
          <p:cNvPr id="237" name="Google Shape;237;p33"/>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238" name="Google Shape;238;p33"/>
          <p:cNvSpPr/>
          <p:nvPr/>
        </p:nvSpPr>
        <p:spPr>
          <a:xfrm>
            <a:off x="2311599" y="1683130"/>
            <a:ext cx="3809999" cy="24383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613568" y="128365"/>
            <a:ext cx="315722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K = 1</a:t>
            </a:r>
            <a:endParaRPr sz="2700"/>
          </a:p>
        </p:txBody>
      </p:sp>
      <p:sp>
        <p:nvSpPr>
          <p:cNvPr id="244" name="Google Shape;244;p34"/>
          <p:cNvSpPr txBox="1"/>
          <p:nvPr/>
        </p:nvSpPr>
        <p:spPr>
          <a:xfrm>
            <a:off x="718374" y="811611"/>
            <a:ext cx="7130226" cy="579646"/>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Región sin ejemplos, mal ajustada</a:t>
            </a:r>
            <a:endParaRPr b="0" i="0" sz="1400" u="none" cap="none" strike="noStrike">
              <a:solidFill>
                <a:srgbClr val="000000"/>
              </a:solidFill>
              <a:latin typeface="Arial"/>
              <a:ea typeface="Arial"/>
              <a:cs typeface="Arial"/>
              <a:sym typeface="Arial"/>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Sensible al ruido</a:t>
            </a:r>
            <a:endParaRPr b="0" i="0" sz="1800" u="none" cap="none" strike="noStrike">
              <a:solidFill>
                <a:schemeClr val="dk1"/>
              </a:solidFill>
              <a:latin typeface="Arial"/>
              <a:ea typeface="Arial"/>
              <a:cs typeface="Arial"/>
              <a:sym typeface="Arial"/>
            </a:endParaRPr>
          </a:p>
        </p:txBody>
      </p:sp>
      <p:sp>
        <p:nvSpPr>
          <p:cNvPr id="245" name="Google Shape;245;p34"/>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246" name="Google Shape;246;p34"/>
          <p:cNvSpPr/>
          <p:nvPr/>
        </p:nvSpPr>
        <p:spPr>
          <a:xfrm>
            <a:off x="2113775" y="1882080"/>
            <a:ext cx="3733799" cy="24383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613568" y="128365"/>
            <a:ext cx="315722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K = 5	</a:t>
            </a:r>
            <a:endParaRPr sz="2700"/>
          </a:p>
        </p:txBody>
      </p:sp>
      <p:sp>
        <p:nvSpPr>
          <p:cNvPr id="252" name="Google Shape;252;p35"/>
          <p:cNvSpPr txBox="1"/>
          <p:nvPr/>
        </p:nvSpPr>
        <p:spPr>
          <a:xfrm>
            <a:off x="718374" y="811611"/>
            <a:ext cx="4005900" cy="28347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Como ya sabemos, deberíamos aumentar K</a:t>
            </a:r>
            <a:r>
              <a:rPr lang="es-ES"/>
              <a:t>.</a:t>
            </a:r>
            <a:endParaRPr/>
          </a:p>
          <a:p>
            <a:pPr indent="0" lvl="0" marL="0" marR="0" rtl="0" algn="l">
              <a:lnSpc>
                <a:spcPct val="100000"/>
              </a:lnSpc>
              <a:spcBef>
                <a:spcPts val="0"/>
              </a:spcBef>
              <a:spcAft>
                <a:spcPts val="0"/>
              </a:spcAft>
              <a:buNone/>
            </a:pPr>
            <a:r>
              <a:t/>
            </a:r>
            <a:endParaRPr sz="1800">
              <a:solidFill>
                <a:srgbClr val="4A4A4A"/>
              </a:solidFill>
              <a:latin typeface="Calibri"/>
              <a:ea typeface="Calibri"/>
              <a:cs typeface="Calibri"/>
              <a:sym typeface="Calibri"/>
            </a:endParaRPr>
          </a:p>
          <a:p>
            <a:pPr indent="-367030" lvl="0" marL="379095" marR="0" rtl="0" algn="l">
              <a:lnSpc>
                <a:spcPct val="100000"/>
              </a:lnSpc>
              <a:spcBef>
                <a:spcPts val="0"/>
              </a:spcBef>
              <a:spcAft>
                <a:spcPts val="0"/>
              </a:spcAft>
              <a:buClr>
                <a:srgbClr val="4A4A4A"/>
              </a:buClr>
              <a:buSzPts val="1800"/>
              <a:buFont typeface="Arial"/>
              <a:buChar char="●"/>
            </a:pPr>
            <a:r>
              <a:rPr lang="es-ES" sz="1800">
                <a:solidFill>
                  <a:srgbClr val="4A4A4A"/>
                </a:solidFill>
                <a:latin typeface="Calibri"/>
                <a:ea typeface="Calibri"/>
                <a:cs typeface="Calibri"/>
                <a:sym typeface="Calibri"/>
              </a:rPr>
              <a:t>L</a:t>
            </a:r>
            <a:r>
              <a:rPr b="0" i="0" lang="es-ES" sz="1800" u="none" cap="none" strike="noStrike">
                <a:solidFill>
                  <a:srgbClr val="4A4A4A"/>
                </a:solidFill>
                <a:latin typeface="Calibri"/>
                <a:ea typeface="Calibri"/>
                <a:cs typeface="Calibri"/>
                <a:sym typeface="Calibri"/>
              </a:rPr>
              <a:t>o cual produce problemas de borde</a:t>
            </a:r>
            <a:endParaRPr b="0" i="0" sz="1400" u="none" cap="none" strike="noStrike">
              <a:solidFill>
                <a:srgbClr val="000000"/>
              </a:solidFill>
              <a:latin typeface="Arial"/>
              <a:ea typeface="Arial"/>
              <a:cs typeface="Arial"/>
              <a:sym typeface="Arial"/>
            </a:endParaRPr>
          </a:p>
          <a:p>
            <a:pPr indent="-252730" lvl="0" marL="379095" marR="0" rtl="0" algn="l">
              <a:lnSpc>
                <a:spcPct val="100000"/>
              </a:lnSpc>
              <a:spcBef>
                <a:spcPts val="100"/>
              </a:spcBef>
              <a:spcAft>
                <a:spcPts val="0"/>
              </a:spcAft>
              <a:buClr>
                <a:schemeClr val="dk1"/>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Solución: ponderar estimación por distancia entre vecinos</a:t>
            </a:r>
            <a:endParaRPr b="0" i="0" sz="1400" u="none" cap="none" strike="noStrike">
              <a:solidFill>
                <a:srgbClr val="000000"/>
              </a:solidFill>
              <a:latin typeface="Arial"/>
              <a:ea typeface="Arial"/>
              <a:cs typeface="Arial"/>
              <a:sym typeface="Arial"/>
            </a:endParaRPr>
          </a:p>
          <a:p>
            <a:pPr indent="-367029"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Dar más peso a los más cercanos</a:t>
            </a:r>
            <a:endParaRPr b="0" i="0" sz="1400" u="none" cap="none" strike="noStrike">
              <a:solidFill>
                <a:srgbClr val="000000"/>
              </a:solidFill>
              <a:latin typeface="Arial"/>
              <a:ea typeface="Arial"/>
              <a:cs typeface="Arial"/>
              <a:sym typeface="Arial"/>
            </a:endParaRPr>
          </a:p>
          <a:p>
            <a:pPr indent="-367029"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Reducir el peso de los más alejados</a:t>
            </a:r>
            <a:endParaRPr b="0" i="0" sz="1800" u="none" cap="none" strike="noStrike">
              <a:solidFill>
                <a:schemeClr val="dk1"/>
              </a:solidFill>
              <a:latin typeface="Arial"/>
              <a:ea typeface="Arial"/>
              <a:cs typeface="Arial"/>
              <a:sym typeface="Arial"/>
            </a:endParaRPr>
          </a:p>
        </p:txBody>
      </p:sp>
      <p:sp>
        <p:nvSpPr>
          <p:cNvPr id="253" name="Google Shape;253;p35"/>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254" name="Google Shape;254;p35"/>
          <p:cNvSpPr/>
          <p:nvPr/>
        </p:nvSpPr>
        <p:spPr>
          <a:xfrm>
            <a:off x="4724400" y="1323636"/>
            <a:ext cx="3848099" cy="258127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613568" y="128365"/>
            <a:ext cx="7130226" cy="4283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Ponderar la estimación (K = 4)</a:t>
            </a:r>
            <a:endParaRPr sz="2700"/>
          </a:p>
        </p:txBody>
      </p:sp>
      <p:sp>
        <p:nvSpPr>
          <p:cNvPr id="260" name="Google Shape;260;p36"/>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261" name="Google Shape;261;p36"/>
          <p:cNvSpPr/>
          <p:nvPr/>
        </p:nvSpPr>
        <p:spPr>
          <a:xfrm>
            <a:off x="2390225" y="2774275"/>
            <a:ext cx="4011929" cy="12065"/>
          </a:xfrm>
          <a:custGeom>
            <a:rect b="b" l="l" r="r" t="t"/>
            <a:pathLst>
              <a:path extrusionOk="0" h="12064" w="4011929">
                <a:moveTo>
                  <a:pt x="0" y="11699"/>
                </a:moveTo>
                <a:lnTo>
                  <a:pt x="4011599" y="0"/>
                </a:lnTo>
              </a:path>
            </a:pathLst>
          </a:custGeom>
          <a:noFill/>
          <a:ln cap="flat" cmpd="sng" w="190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 name="Google Shape;262;p36"/>
          <p:cNvSpPr/>
          <p:nvPr/>
        </p:nvSpPr>
        <p:spPr>
          <a:xfrm>
            <a:off x="2980150" y="2614975"/>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3" name="Google Shape;263;p36"/>
          <p:cNvSpPr/>
          <p:nvPr/>
        </p:nvSpPr>
        <p:spPr>
          <a:xfrm>
            <a:off x="3651675" y="2614975"/>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4" name="Google Shape;264;p36"/>
          <p:cNvSpPr/>
          <p:nvPr/>
        </p:nvSpPr>
        <p:spPr>
          <a:xfrm>
            <a:off x="4983974" y="2614975"/>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5" name="Google Shape;265;p36"/>
          <p:cNvSpPr/>
          <p:nvPr/>
        </p:nvSpPr>
        <p:spPr>
          <a:xfrm>
            <a:off x="5915099" y="2614975"/>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6" name="Google Shape;266;p36"/>
          <p:cNvSpPr/>
          <p:nvPr/>
        </p:nvSpPr>
        <p:spPr>
          <a:xfrm>
            <a:off x="4396025" y="2614975"/>
            <a:ext cx="0" cy="330835"/>
          </a:xfrm>
          <a:custGeom>
            <a:rect b="b" l="l" r="r" t="t"/>
            <a:pathLst>
              <a:path extrusionOk="0" h="330835" w="120000">
                <a:moveTo>
                  <a:pt x="0" y="0"/>
                </a:moveTo>
                <a:lnTo>
                  <a:pt x="0" y="330299"/>
                </a:lnTo>
              </a:path>
            </a:pathLst>
          </a:custGeom>
          <a:noFill/>
          <a:ln cap="flat" cmpd="sng" w="2855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7" name="Google Shape;267;p36"/>
          <p:cNvSpPr/>
          <p:nvPr/>
        </p:nvSpPr>
        <p:spPr>
          <a:xfrm>
            <a:off x="2904587" y="1921387"/>
            <a:ext cx="151124" cy="13942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p36"/>
          <p:cNvSpPr/>
          <p:nvPr/>
        </p:nvSpPr>
        <p:spPr>
          <a:xfrm>
            <a:off x="3576112" y="1519237"/>
            <a:ext cx="151124" cy="13942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9" name="Google Shape;269;p36"/>
          <p:cNvSpPr/>
          <p:nvPr/>
        </p:nvSpPr>
        <p:spPr>
          <a:xfrm>
            <a:off x="4908412" y="2296962"/>
            <a:ext cx="151124" cy="13942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0" name="Google Shape;270;p36"/>
          <p:cNvSpPr/>
          <p:nvPr/>
        </p:nvSpPr>
        <p:spPr>
          <a:xfrm>
            <a:off x="5839537" y="1316687"/>
            <a:ext cx="151124" cy="13942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1" name="Google Shape;271;p36"/>
          <p:cNvSpPr/>
          <p:nvPr/>
        </p:nvSpPr>
        <p:spPr>
          <a:xfrm>
            <a:off x="4234100" y="3091006"/>
            <a:ext cx="323849" cy="24764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2" name="Google Shape;272;p36"/>
          <p:cNvSpPr/>
          <p:nvPr/>
        </p:nvSpPr>
        <p:spPr>
          <a:xfrm>
            <a:off x="2818225" y="3100531"/>
            <a:ext cx="323849" cy="22859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3" name="Google Shape;273;p36"/>
          <p:cNvSpPr/>
          <p:nvPr/>
        </p:nvSpPr>
        <p:spPr>
          <a:xfrm>
            <a:off x="3489750" y="3100531"/>
            <a:ext cx="323849" cy="22859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4" name="Google Shape;274;p36"/>
          <p:cNvSpPr/>
          <p:nvPr/>
        </p:nvSpPr>
        <p:spPr>
          <a:xfrm>
            <a:off x="4822050" y="3091006"/>
            <a:ext cx="323849" cy="24764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5" name="Google Shape;275;p36"/>
          <p:cNvSpPr/>
          <p:nvPr/>
        </p:nvSpPr>
        <p:spPr>
          <a:xfrm>
            <a:off x="5743650" y="3100531"/>
            <a:ext cx="342899" cy="22859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p36"/>
          <p:cNvSpPr/>
          <p:nvPr/>
        </p:nvSpPr>
        <p:spPr>
          <a:xfrm>
            <a:off x="5762700" y="940681"/>
            <a:ext cx="304799" cy="26669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36"/>
          <p:cNvSpPr/>
          <p:nvPr/>
        </p:nvSpPr>
        <p:spPr>
          <a:xfrm>
            <a:off x="4831575" y="1926156"/>
            <a:ext cx="304799" cy="266699"/>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p36"/>
          <p:cNvSpPr/>
          <p:nvPr/>
        </p:nvSpPr>
        <p:spPr>
          <a:xfrm>
            <a:off x="3499275" y="1207381"/>
            <a:ext cx="304799" cy="266699"/>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p36"/>
          <p:cNvSpPr/>
          <p:nvPr/>
        </p:nvSpPr>
        <p:spPr>
          <a:xfrm>
            <a:off x="2837275" y="1537306"/>
            <a:ext cx="285749" cy="26669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0" name="Google Shape;280;p36"/>
          <p:cNvSpPr/>
          <p:nvPr/>
        </p:nvSpPr>
        <p:spPr>
          <a:xfrm>
            <a:off x="2474327" y="3719874"/>
            <a:ext cx="3803711" cy="75134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613568" y="128365"/>
            <a:ext cx="3157220" cy="436880"/>
          </a:xfrm>
          <a:prstGeom prst="rect">
            <a:avLst/>
          </a:prstGeom>
          <a:blipFill rotWithShape="1">
            <a:blip r:embed="rId3">
              <a:alphaModFix/>
            </a:blip>
            <a:stretch>
              <a:fillRect b="-44429" l="-6171" r="-3466" t="-19432"/>
            </a:stretch>
          </a:blip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a:t> </a:t>
            </a:r>
            <a:endParaRPr/>
          </a:p>
        </p:txBody>
      </p:sp>
      <p:sp>
        <p:nvSpPr>
          <p:cNvPr id="286" name="Google Shape;286;p37"/>
          <p:cNvSpPr txBox="1"/>
          <p:nvPr/>
        </p:nvSpPr>
        <p:spPr>
          <a:xfrm>
            <a:off x="718374" y="811611"/>
            <a:ext cx="7130226" cy="579646"/>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En función de la distancia:</a:t>
            </a:r>
            <a:endParaRPr b="0" i="0" sz="1400" u="none" cap="none" strike="noStrike">
              <a:solidFill>
                <a:srgbClr val="000000"/>
              </a:solidFill>
              <a:latin typeface="Arial"/>
              <a:ea typeface="Arial"/>
              <a:cs typeface="Arial"/>
              <a:sym typeface="Arial"/>
            </a:endParaRPr>
          </a:p>
          <a:p>
            <a:pPr indent="-252730" lvl="0" marL="379095" marR="0" rtl="0" algn="l">
              <a:lnSpc>
                <a:spcPct val="100000"/>
              </a:lnSpc>
              <a:spcBef>
                <a:spcPts val="1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 name="Google Shape;287;p37"/>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288" name="Google Shape;288;p37"/>
          <p:cNvSpPr/>
          <p:nvPr/>
        </p:nvSpPr>
        <p:spPr>
          <a:xfrm>
            <a:off x="1544650" y="1276350"/>
            <a:ext cx="850960" cy="62302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p37"/>
          <p:cNvSpPr txBox="1"/>
          <p:nvPr/>
        </p:nvSpPr>
        <p:spPr>
          <a:xfrm>
            <a:off x="718374" y="1992104"/>
            <a:ext cx="7130226" cy="579646"/>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donde:</a:t>
            </a:r>
            <a:endParaRPr b="0" i="0" sz="1400" u="none" cap="none" strike="noStrike">
              <a:solidFill>
                <a:srgbClr val="000000"/>
              </a:solidFill>
              <a:latin typeface="Arial"/>
              <a:ea typeface="Arial"/>
              <a:cs typeface="Arial"/>
              <a:sym typeface="Arial"/>
            </a:endParaRPr>
          </a:p>
          <a:p>
            <a:pPr indent="-252730" lvl="0" marL="379095" marR="0" rtl="0" algn="l">
              <a:lnSpc>
                <a:spcPct val="100000"/>
              </a:lnSpc>
              <a:spcBef>
                <a:spcPts val="1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37"/>
          <p:cNvSpPr/>
          <p:nvPr/>
        </p:nvSpPr>
        <p:spPr>
          <a:xfrm>
            <a:off x="924275" y="2490850"/>
            <a:ext cx="2091699" cy="34289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37"/>
          <p:cNvSpPr/>
          <p:nvPr/>
        </p:nvSpPr>
        <p:spPr>
          <a:xfrm>
            <a:off x="4825312" y="1897787"/>
            <a:ext cx="151124" cy="13942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p37"/>
          <p:cNvSpPr/>
          <p:nvPr/>
        </p:nvSpPr>
        <p:spPr>
          <a:xfrm>
            <a:off x="5496837" y="1495637"/>
            <a:ext cx="151124" cy="13942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37"/>
          <p:cNvSpPr/>
          <p:nvPr/>
        </p:nvSpPr>
        <p:spPr>
          <a:xfrm>
            <a:off x="6829137" y="2273362"/>
            <a:ext cx="151124" cy="13942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37"/>
          <p:cNvSpPr/>
          <p:nvPr/>
        </p:nvSpPr>
        <p:spPr>
          <a:xfrm>
            <a:off x="7760262" y="1293087"/>
            <a:ext cx="151124" cy="13942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p37"/>
          <p:cNvSpPr/>
          <p:nvPr/>
        </p:nvSpPr>
        <p:spPr>
          <a:xfrm>
            <a:off x="6154825" y="3067406"/>
            <a:ext cx="323849" cy="24764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6" name="Google Shape;296;p37"/>
          <p:cNvSpPr/>
          <p:nvPr/>
        </p:nvSpPr>
        <p:spPr>
          <a:xfrm>
            <a:off x="4738950" y="3076931"/>
            <a:ext cx="323849" cy="22859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p37"/>
          <p:cNvSpPr/>
          <p:nvPr/>
        </p:nvSpPr>
        <p:spPr>
          <a:xfrm>
            <a:off x="5410475" y="3076931"/>
            <a:ext cx="323849" cy="22859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37"/>
          <p:cNvSpPr/>
          <p:nvPr/>
        </p:nvSpPr>
        <p:spPr>
          <a:xfrm>
            <a:off x="6742775" y="3067406"/>
            <a:ext cx="323849" cy="24764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37"/>
          <p:cNvSpPr/>
          <p:nvPr/>
        </p:nvSpPr>
        <p:spPr>
          <a:xfrm>
            <a:off x="7664375" y="3076931"/>
            <a:ext cx="342899" cy="228599"/>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37"/>
          <p:cNvSpPr/>
          <p:nvPr/>
        </p:nvSpPr>
        <p:spPr>
          <a:xfrm>
            <a:off x="7683425" y="917081"/>
            <a:ext cx="304799" cy="266699"/>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1" name="Google Shape;301;p37"/>
          <p:cNvSpPr/>
          <p:nvPr/>
        </p:nvSpPr>
        <p:spPr>
          <a:xfrm>
            <a:off x="6752300" y="1902556"/>
            <a:ext cx="304799" cy="26669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37"/>
          <p:cNvSpPr/>
          <p:nvPr/>
        </p:nvSpPr>
        <p:spPr>
          <a:xfrm>
            <a:off x="5420000" y="1183781"/>
            <a:ext cx="304799" cy="26669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p37"/>
          <p:cNvSpPr/>
          <p:nvPr/>
        </p:nvSpPr>
        <p:spPr>
          <a:xfrm>
            <a:off x="4758000" y="1513706"/>
            <a:ext cx="285749" cy="26669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37"/>
          <p:cNvSpPr/>
          <p:nvPr/>
        </p:nvSpPr>
        <p:spPr>
          <a:xfrm>
            <a:off x="4583852" y="3649074"/>
            <a:ext cx="3803711" cy="751349"/>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305" name="Google Shape;305;p37"/>
          <p:cNvGraphicFramePr/>
          <p:nvPr/>
        </p:nvGraphicFramePr>
        <p:xfrm>
          <a:off x="4301425" y="2567364"/>
          <a:ext cx="3000000" cy="3000000"/>
        </p:xfrm>
        <a:graphic>
          <a:graphicData uri="http://schemas.openxmlformats.org/drawingml/2006/table">
            <a:tbl>
              <a:tblPr bandRow="1" firstRow="1">
                <a:noFill/>
                <a:tableStyleId>{1337D34C-12B1-4045-8F89-E9E84D80DDDC}</a:tableStyleId>
              </a:tblPr>
              <a:tblGrid>
                <a:gridCol w="599450"/>
                <a:gridCol w="671825"/>
                <a:gridCol w="744850"/>
                <a:gridCol w="588650"/>
                <a:gridCol w="931550"/>
                <a:gridCol w="496575"/>
              </a:tblGrid>
              <a:tr h="184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R cap="flat" cmpd="sng" w="28575">
                      <a:solidFill>
                        <a:srgbClr val="53585F"/>
                      </a:solidFill>
                      <a:prstDash val="solid"/>
                      <a:round/>
                      <a:headEnd len="sm" w="sm" type="none"/>
                      <a:tailEnd len="sm" w="sm" type="none"/>
                    </a:lnR>
                    <a:lnB cap="flat" cmpd="sng" w="38100">
                      <a:solidFill>
                        <a:srgbClr val="53585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53585F"/>
                      </a:solidFill>
                      <a:prstDash val="solid"/>
                      <a:round/>
                      <a:headEnd len="sm" w="sm" type="none"/>
                      <a:tailEnd len="sm" w="sm" type="none"/>
                    </a:lnR>
                    <a:lnB cap="flat" cmpd="sng" w="38100">
                      <a:solidFill>
                        <a:srgbClr val="53585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0000FF"/>
                      </a:solidFill>
                      <a:prstDash val="solid"/>
                      <a:round/>
                      <a:headEnd len="sm" w="sm" type="none"/>
                      <a:tailEnd len="sm" w="sm" type="none"/>
                    </a:lnR>
                    <a:lnB cap="flat" cmpd="sng" w="38100">
                      <a:solidFill>
                        <a:srgbClr val="53585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0000FF"/>
                      </a:solidFill>
                      <a:prstDash val="solid"/>
                      <a:round/>
                      <a:headEnd len="sm" w="sm" type="none"/>
                      <a:tailEnd len="sm" w="sm" type="none"/>
                    </a:lnL>
                    <a:lnR cap="flat" cmpd="sng" w="28575">
                      <a:solidFill>
                        <a:srgbClr val="53585F"/>
                      </a:solidFill>
                      <a:prstDash val="solid"/>
                      <a:round/>
                      <a:headEnd len="sm" w="sm" type="none"/>
                      <a:tailEnd len="sm" w="sm" type="none"/>
                    </a:lnR>
                    <a:lnT cap="flat" cmpd="sng" w="9525">
                      <a:solidFill>
                        <a:srgbClr val="FF0000"/>
                      </a:solidFill>
                      <a:prstDash val="solid"/>
                      <a:round/>
                      <a:headEnd len="sm" w="sm" type="none"/>
                      <a:tailEnd len="sm" w="sm" type="none"/>
                    </a:lnT>
                    <a:lnB cap="flat" cmpd="sng" w="38100">
                      <a:solidFill>
                        <a:srgbClr val="53585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53585F"/>
                      </a:solidFill>
                      <a:prstDash val="solid"/>
                      <a:round/>
                      <a:headEnd len="sm" w="sm" type="none"/>
                      <a:tailEnd len="sm" w="sm" type="none"/>
                    </a:lnR>
                    <a:lnB cap="flat" cmpd="sng" w="38100">
                      <a:solidFill>
                        <a:srgbClr val="53585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B cap="flat" cmpd="sng" w="38100">
                      <a:solidFill>
                        <a:srgbClr val="53585F"/>
                      </a:solidFill>
                      <a:prstDash val="solid"/>
                      <a:round/>
                      <a:headEnd len="sm" w="sm" type="none"/>
                      <a:tailEnd len="sm" w="sm" type="none"/>
                    </a:lnB>
                  </a:tcPr>
                </a:tc>
              </a:tr>
              <a:tr h="1651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R cap="flat" cmpd="sng" w="28575">
                      <a:solidFill>
                        <a:srgbClr val="53585F"/>
                      </a:solidFill>
                      <a:prstDash val="solid"/>
                      <a:round/>
                      <a:headEnd len="sm" w="sm" type="none"/>
                      <a:tailEnd len="sm" w="sm" type="none"/>
                    </a:lnR>
                    <a:lnT cap="flat" cmpd="sng" w="38100">
                      <a:solidFill>
                        <a:srgbClr val="53585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53585F"/>
                      </a:solidFill>
                      <a:prstDash val="solid"/>
                      <a:round/>
                      <a:headEnd len="sm" w="sm" type="none"/>
                      <a:tailEnd len="sm" w="sm" type="none"/>
                    </a:lnR>
                    <a:lnT cap="flat" cmpd="sng" w="38100">
                      <a:solidFill>
                        <a:srgbClr val="53585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0000FF"/>
                      </a:solidFill>
                      <a:prstDash val="solid"/>
                      <a:round/>
                      <a:headEnd len="sm" w="sm" type="none"/>
                      <a:tailEnd len="sm" w="sm" type="none"/>
                    </a:lnR>
                    <a:lnT cap="flat" cmpd="sng" w="38100">
                      <a:solidFill>
                        <a:srgbClr val="53585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L cap="flat" cmpd="sng" w="28575">
                      <a:solidFill>
                        <a:srgbClr val="0000FF"/>
                      </a:solidFill>
                      <a:prstDash val="solid"/>
                      <a:round/>
                      <a:headEnd len="sm" w="sm" type="none"/>
                      <a:tailEnd len="sm" w="sm" type="none"/>
                    </a:lnL>
                    <a:lnR cap="flat" cmpd="sng" w="28575">
                      <a:solidFill>
                        <a:srgbClr val="53585F"/>
                      </a:solidFill>
                      <a:prstDash val="solid"/>
                      <a:round/>
                      <a:headEnd len="sm" w="sm" type="none"/>
                      <a:tailEnd len="sm" w="sm" type="none"/>
                    </a:lnR>
                    <a:lnT cap="flat" cmpd="sng" w="38100">
                      <a:solidFill>
                        <a:srgbClr val="53585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53585F"/>
                      </a:solidFill>
                      <a:prstDash val="solid"/>
                      <a:round/>
                      <a:headEnd len="sm" w="sm" type="none"/>
                      <a:tailEnd len="sm" w="sm" type="none"/>
                    </a:lnR>
                    <a:lnT cap="flat" cmpd="sng" w="38100">
                      <a:solidFill>
                        <a:srgbClr val="53585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T cap="flat" cmpd="sng" w="38100">
                      <a:solidFill>
                        <a:srgbClr val="53585F"/>
                      </a:solidFill>
                      <a:prstDash val="solid"/>
                      <a:round/>
                      <a:headEnd len="sm" w="sm" type="none"/>
                      <a:tailEnd len="sm" w="sm" type="none"/>
                    </a:lnT>
                  </a:tcPr>
                </a:tc>
              </a:tr>
            </a:tbl>
          </a:graphicData>
        </a:graphic>
      </p:graphicFrame>
      <p:sp>
        <p:nvSpPr>
          <p:cNvPr id="306" name="Google Shape;306;p37"/>
          <p:cNvSpPr/>
          <p:nvPr/>
        </p:nvSpPr>
        <p:spPr>
          <a:xfrm>
            <a:off x="6326224" y="2561415"/>
            <a:ext cx="29845" cy="21590"/>
          </a:xfrm>
          <a:custGeom>
            <a:rect b="b" l="l" r="r" t="t"/>
            <a:pathLst>
              <a:path extrusionOk="0" h="21589" w="29845">
                <a:moveTo>
                  <a:pt x="29430" y="21423"/>
                </a:moveTo>
                <a:lnTo>
                  <a:pt x="0" y="10711"/>
                </a:lnTo>
                <a:lnTo>
                  <a:pt x="29430" y="0"/>
                </a:lnTo>
                <a:lnTo>
                  <a:pt x="18718" y="10711"/>
                </a:lnTo>
                <a:lnTo>
                  <a:pt x="29430" y="21423"/>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37"/>
          <p:cNvSpPr/>
          <p:nvPr/>
        </p:nvSpPr>
        <p:spPr>
          <a:xfrm>
            <a:off x="6326224" y="2561415"/>
            <a:ext cx="29845" cy="21590"/>
          </a:xfrm>
          <a:custGeom>
            <a:rect b="b" l="l" r="r" t="t"/>
            <a:pathLst>
              <a:path extrusionOk="0" h="21589" w="29845">
                <a:moveTo>
                  <a:pt x="18718" y="10711"/>
                </a:moveTo>
                <a:lnTo>
                  <a:pt x="29430" y="0"/>
                </a:lnTo>
                <a:lnTo>
                  <a:pt x="0" y="10711"/>
                </a:lnTo>
                <a:lnTo>
                  <a:pt x="29430" y="21423"/>
                </a:lnTo>
                <a:lnTo>
                  <a:pt x="18718" y="10711"/>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37"/>
          <p:cNvSpPr/>
          <p:nvPr/>
        </p:nvSpPr>
        <p:spPr>
          <a:xfrm>
            <a:off x="6847044" y="2561415"/>
            <a:ext cx="29845" cy="21590"/>
          </a:xfrm>
          <a:custGeom>
            <a:rect b="b" l="l" r="r" t="t"/>
            <a:pathLst>
              <a:path extrusionOk="0" h="21589" w="29845">
                <a:moveTo>
                  <a:pt x="0" y="21423"/>
                </a:moveTo>
                <a:lnTo>
                  <a:pt x="10711" y="10711"/>
                </a:lnTo>
                <a:lnTo>
                  <a:pt x="0" y="0"/>
                </a:lnTo>
                <a:lnTo>
                  <a:pt x="29429" y="10711"/>
                </a:lnTo>
                <a:lnTo>
                  <a:pt x="0" y="21423"/>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37"/>
          <p:cNvSpPr/>
          <p:nvPr/>
        </p:nvSpPr>
        <p:spPr>
          <a:xfrm>
            <a:off x="6847044" y="2561415"/>
            <a:ext cx="29845" cy="21590"/>
          </a:xfrm>
          <a:custGeom>
            <a:rect b="b" l="l" r="r" t="t"/>
            <a:pathLst>
              <a:path extrusionOk="0" h="21589" w="29845">
                <a:moveTo>
                  <a:pt x="10711" y="10711"/>
                </a:moveTo>
                <a:lnTo>
                  <a:pt x="0" y="21423"/>
                </a:lnTo>
                <a:lnTo>
                  <a:pt x="29429" y="10711"/>
                </a:lnTo>
                <a:lnTo>
                  <a:pt x="0" y="0"/>
                </a:lnTo>
                <a:lnTo>
                  <a:pt x="10711" y="10711"/>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37"/>
          <p:cNvSpPr/>
          <p:nvPr/>
        </p:nvSpPr>
        <p:spPr>
          <a:xfrm>
            <a:off x="6344942" y="2491074"/>
            <a:ext cx="1480820" cy="10160"/>
          </a:xfrm>
          <a:custGeom>
            <a:rect b="b" l="l" r="r" t="t"/>
            <a:pathLst>
              <a:path extrusionOk="0" h="10160" w="1480820">
                <a:moveTo>
                  <a:pt x="0" y="0"/>
                </a:moveTo>
                <a:lnTo>
                  <a:pt x="1480315" y="10056"/>
                </a:lnTo>
              </a:path>
            </a:pathLst>
          </a:custGeom>
          <a:noFill/>
          <a:ln cap="flat" cmpd="sng" w="9525">
            <a:solidFill>
              <a:srgbClr val="37761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37"/>
          <p:cNvSpPr/>
          <p:nvPr/>
        </p:nvSpPr>
        <p:spPr>
          <a:xfrm>
            <a:off x="6326224" y="2480435"/>
            <a:ext cx="29845" cy="21590"/>
          </a:xfrm>
          <a:custGeom>
            <a:rect b="b" l="l" r="r" t="t"/>
            <a:pathLst>
              <a:path extrusionOk="0" h="21589" w="29845">
                <a:moveTo>
                  <a:pt x="29356" y="21422"/>
                </a:moveTo>
                <a:lnTo>
                  <a:pt x="0" y="10511"/>
                </a:lnTo>
                <a:lnTo>
                  <a:pt x="29502" y="0"/>
                </a:lnTo>
                <a:lnTo>
                  <a:pt x="18717" y="10638"/>
                </a:lnTo>
                <a:lnTo>
                  <a:pt x="29356" y="21422"/>
                </a:lnTo>
                <a:close/>
              </a:path>
            </a:pathLst>
          </a:custGeom>
          <a:solidFill>
            <a:srgbClr val="37761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37"/>
          <p:cNvSpPr/>
          <p:nvPr/>
        </p:nvSpPr>
        <p:spPr>
          <a:xfrm>
            <a:off x="6326224" y="2480435"/>
            <a:ext cx="29845" cy="21590"/>
          </a:xfrm>
          <a:custGeom>
            <a:rect b="b" l="l" r="r" t="t"/>
            <a:pathLst>
              <a:path extrusionOk="0" h="21589" w="29845">
                <a:moveTo>
                  <a:pt x="18717" y="10638"/>
                </a:moveTo>
                <a:lnTo>
                  <a:pt x="29502" y="0"/>
                </a:lnTo>
                <a:lnTo>
                  <a:pt x="0" y="10511"/>
                </a:lnTo>
                <a:lnTo>
                  <a:pt x="29356" y="21422"/>
                </a:lnTo>
                <a:lnTo>
                  <a:pt x="18717" y="10638"/>
                </a:lnTo>
                <a:close/>
              </a:path>
            </a:pathLst>
          </a:custGeom>
          <a:noFill/>
          <a:ln cap="flat" cmpd="sng" w="9525">
            <a:solidFill>
              <a:srgbClr val="37761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37"/>
          <p:cNvSpPr/>
          <p:nvPr/>
        </p:nvSpPr>
        <p:spPr>
          <a:xfrm>
            <a:off x="7814473" y="2490346"/>
            <a:ext cx="29845" cy="21590"/>
          </a:xfrm>
          <a:custGeom>
            <a:rect b="b" l="l" r="r" t="t"/>
            <a:pathLst>
              <a:path extrusionOk="0" h="21589" w="29845">
                <a:moveTo>
                  <a:pt x="0" y="21422"/>
                </a:moveTo>
                <a:lnTo>
                  <a:pt x="10783" y="10784"/>
                </a:lnTo>
                <a:lnTo>
                  <a:pt x="145" y="0"/>
                </a:lnTo>
                <a:lnTo>
                  <a:pt x="29502" y="10911"/>
                </a:lnTo>
                <a:lnTo>
                  <a:pt x="0" y="21422"/>
                </a:lnTo>
                <a:close/>
              </a:path>
            </a:pathLst>
          </a:custGeom>
          <a:solidFill>
            <a:srgbClr val="37761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p37"/>
          <p:cNvSpPr/>
          <p:nvPr/>
        </p:nvSpPr>
        <p:spPr>
          <a:xfrm>
            <a:off x="7814473" y="2490346"/>
            <a:ext cx="29845" cy="21590"/>
          </a:xfrm>
          <a:custGeom>
            <a:rect b="b" l="l" r="r" t="t"/>
            <a:pathLst>
              <a:path extrusionOk="0" h="21589" w="29845">
                <a:moveTo>
                  <a:pt x="10783" y="10784"/>
                </a:moveTo>
                <a:lnTo>
                  <a:pt x="0" y="21422"/>
                </a:lnTo>
                <a:lnTo>
                  <a:pt x="29502" y="10911"/>
                </a:lnTo>
                <a:lnTo>
                  <a:pt x="145" y="0"/>
                </a:lnTo>
                <a:lnTo>
                  <a:pt x="10783" y="10784"/>
                </a:lnTo>
                <a:close/>
              </a:path>
            </a:pathLst>
          </a:custGeom>
          <a:noFill/>
          <a:ln cap="flat" cmpd="sng" w="9525">
            <a:solidFill>
              <a:srgbClr val="37761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37"/>
          <p:cNvSpPr/>
          <p:nvPr/>
        </p:nvSpPr>
        <p:spPr>
          <a:xfrm>
            <a:off x="5594724" y="2561413"/>
            <a:ext cx="29845" cy="21590"/>
          </a:xfrm>
          <a:custGeom>
            <a:rect b="b" l="l" r="r" t="t"/>
            <a:pathLst>
              <a:path extrusionOk="0" h="21589" w="29845">
                <a:moveTo>
                  <a:pt x="29430" y="21423"/>
                </a:moveTo>
                <a:lnTo>
                  <a:pt x="0" y="10711"/>
                </a:lnTo>
                <a:lnTo>
                  <a:pt x="29430" y="0"/>
                </a:lnTo>
                <a:lnTo>
                  <a:pt x="18718" y="10711"/>
                </a:lnTo>
                <a:lnTo>
                  <a:pt x="29430" y="21423"/>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6" name="Google Shape;316;p37"/>
          <p:cNvSpPr/>
          <p:nvPr/>
        </p:nvSpPr>
        <p:spPr>
          <a:xfrm>
            <a:off x="5594724" y="2561413"/>
            <a:ext cx="29845" cy="21590"/>
          </a:xfrm>
          <a:custGeom>
            <a:rect b="b" l="l" r="r" t="t"/>
            <a:pathLst>
              <a:path extrusionOk="0" h="21589" w="29845">
                <a:moveTo>
                  <a:pt x="18718" y="10711"/>
                </a:moveTo>
                <a:lnTo>
                  <a:pt x="29430" y="0"/>
                </a:lnTo>
                <a:lnTo>
                  <a:pt x="0" y="10711"/>
                </a:lnTo>
                <a:lnTo>
                  <a:pt x="29430" y="21423"/>
                </a:lnTo>
                <a:lnTo>
                  <a:pt x="18718" y="10711"/>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p37"/>
          <p:cNvSpPr/>
          <p:nvPr/>
        </p:nvSpPr>
        <p:spPr>
          <a:xfrm>
            <a:off x="6268845" y="2561413"/>
            <a:ext cx="29845" cy="21590"/>
          </a:xfrm>
          <a:custGeom>
            <a:rect b="b" l="l" r="r" t="t"/>
            <a:pathLst>
              <a:path extrusionOk="0" h="21589" w="29845">
                <a:moveTo>
                  <a:pt x="0" y="21423"/>
                </a:moveTo>
                <a:lnTo>
                  <a:pt x="10711" y="10711"/>
                </a:lnTo>
                <a:lnTo>
                  <a:pt x="0" y="0"/>
                </a:lnTo>
                <a:lnTo>
                  <a:pt x="29430" y="10711"/>
                </a:lnTo>
                <a:lnTo>
                  <a:pt x="0" y="21423"/>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37"/>
          <p:cNvSpPr/>
          <p:nvPr/>
        </p:nvSpPr>
        <p:spPr>
          <a:xfrm>
            <a:off x="6268845" y="2561413"/>
            <a:ext cx="29845" cy="21590"/>
          </a:xfrm>
          <a:custGeom>
            <a:rect b="b" l="l" r="r" t="t"/>
            <a:pathLst>
              <a:path extrusionOk="0" h="21589" w="29845">
                <a:moveTo>
                  <a:pt x="10711" y="10711"/>
                </a:moveTo>
                <a:lnTo>
                  <a:pt x="0" y="21423"/>
                </a:lnTo>
                <a:lnTo>
                  <a:pt x="29430" y="10711"/>
                </a:lnTo>
                <a:lnTo>
                  <a:pt x="0" y="0"/>
                </a:lnTo>
                <a:lnTo>
                  <a:pt x="10711" y="10711"/>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p37"/>
          <p:cNvSpPr/>
          <p:nvPr/>
        </p:nvSpPr>
        <p:spPr>
          <a:xfrm>
            <a:off x="4952691" y="2478034"/>
            <a:ext cx="1327150" cy="12700"/>
          </a:xfrm>
          <a:custGeom>
            <a:rect b="b" l="l" r="r" t="t"/>
            <a:pathLst>
              <a:path extrusionOk="0" h="12700" w="1327150">
                <a:moveTo>
                  <a:pt x="0" y="0"/>
                </a:moveTo>
                <a:lnTo>
                  <a:pt x="1327016" y="12581"/>
                </a:lnTo>
              </a:path>
            </a:pathLst>
          </a:custGeom>
          <a:noFill/>
          <a:ln cap="flat" cmpd="sng" w="9525">
            <a:solidFill>
              <a:srgbClr val="00882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p37"/>
          <p:cNvSpPr/>
          <p:nvPr/>
        </p:nvSpPr>
        <p:spPr>
          <a:xfrm>
            <a:off x="4933973" y="2467424"/>
            <a:ext cx="29845" cy="21590"/>
          </a:xfrm>
          <a:custGeom>
            <a:rect b="b" l="l" r="r" t="t"/>
            <a:pathLst>
              <a:path extrusionOk="0" h="21589" w="29845">
                <a:moveTo>
                  <a:pt x="29327" y="21422"/>
                </a:moveTo>
                <a:lnTo>
                  <a:pt x="0" y="10432"/>
                </a:lnTo>
                <a:lnTo>
                  <a:pt x="29530" y="0"/>
                </a:lnTo>
                <a:lnTo>
                  <a:pt x="18717" y="10609"/>
                </a:lnTo>
                <a:lnTo>
                  <a:pt x="29327" y="21422"/>
                </a:lnTo>
                <a:close/>
              </a:path>
            </a:pathLst>
          </a:custGeom>
          <a:solidFill>
            <a:srgbClr val="00882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37"/>
          <p:cNvSpPr/>
          <p:nvPr/>
        </p:nvSpPr>
        <p:spPr>
          <a:xfrm>
            <a:off x="4933973" y="2467424"/>
            <a:ext cx="29845" cy="21590"/>
          </a:xfrm>
          <a:custGeom>
            <a:rect b="b" l="l" r="r" t="t"/>
            <a:pathLst>
              <a:path extrusionOk="0" h="21589" w="29845">
                <a:moveTo>
                  <a:pt x="18717" y="10609"/>
                </a:moveTo>
                <a:lnTo>
                  <a:pt x="29530" y="0"/>
                </a:lnTo>
                <a:lnTo>
                  <a:pt x="0" y="10432"/>
                </a:lnTo>
                <a:lnTo>
                  <a:pt x="29327" y="21422"/>
                </a:lnTo>
                <a:lnTo>
                  <a:pt x="18717" y="10609"/>
                </a:lnTo>
                <a:close/>
              </a:path>
            </a:pathLst>
          </a:custGeom>
          <a:noFill/>
          <a:ln cap="flat" cmpd="sng" w="9525">
            <a:solidFill>
              <a:srgbClr val="00882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37"/>
          <p:cNvSpPr/>
          <p:nvPr/>
        </p:nvSpPr>
        <p:spPr>
          <a:xfrm>
            <a:off x="6268895" y="2479802"/>
            <a:ext cx="29845" cy="21590"/>
          </a:xfrm>
          <a:custGeom>
            <a:rect b="b" l="l" r="r" t="t"/>
            <a:pathLst>
              <a:path extrusionOk="0" h="21589" w="29845">
                <a:moveTo>
                  <a:pt x="0" y="21422"/>
                </a:moveTo>
                <a:lnTo>
                  <a:pt x="10812" y="10812"/>
                </a:lnTo>
                <a:lnTo>
                  <a:pt x="202" y="0"/>
                </a:lnTo>
                <a:lnTo>
                  <a:pt x="29530" y="10990"/>
                </a:lnTo>
                <a:lnTo>
                  <a:pt x="0" y="21422"/>
                </a:lnTo>
                <a:close/>
              </a:path>
            </a:pathLst>
          </a:custGeom>
          <a:solidFill>
            <a:srgbClr val="00882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37"/>
          <p:cNvSpPr/>
          <p:nvPr/>
        </p:nvSpPr>
        <p:spPr>
          <a:xfrm>
            <a:off x="6268895" y="2479802"/>
            <a:ext cx="29845" cy="21590"/>
          </a:xfrm>
          <a:custGeom>
            <a:rect b="b" l="l" r="r" t="t"/>
            <a:pathLst>
              <a:path extrusionOk="0" h="21589" w="29845">
                <a:moveTo>
                  <a:pt x="10812" y="10812"/>
                </a:moveTo>
                <a:lnTo>
                  <a:pt x="0" y="21422"/>
                </a:lnTo>
                <a:lnTo>
                  <a:pt x="29530" y="10990"/>
                </a:lnTo>
                <a:lnTo>
                  <a:pt x="202" y="0"/>
                </a:lnTo>
                <a:lnTo>
                  <a:pt x="10812" y="10812"/>
                </a:lnTo>
                <a:close/>
              </a:path>
            </a:pathLst>
          </a:custGeom>
          <a:noFill/>
          <a:ln cap="flat" cmpd="sng" w="9525">
            <a:solidFill>
              <a:srgbClr val="00882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613568" y="128365"/>
            <a:ext cx="3157220" cy="436880"/>
          </a:xfrm>
          <a:prstGeom prst="rect">
            <a:avLst/>
          </a:prstGeom>
          <a:blipFill rotWithShape="1">
            <a:blip r:embed="rId3">
              <a:alphaModFix/>
            </a:blip>
            <a:stretch>
              <a:fillRect b="-44429" l="-6171" r="-3466" t="-19432"/>
            </a:stretch>
          </a:blip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a:t> </a:t>
            </a:r>
            <a:endParaRPr/>
          </a:p>
        </p:txBody>
      </p:sp>
      <p:sp>
        <p:nvSpPr>
          <p:cNvPr id="329" name="Google Shape;329;p38"/>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330" name="Google Shape;330;p38"/>
          <p:cNvSpPr txBox="1"/>
          <p:nvPr/>
        </p:nvSpPr>
        <p:spPr>
          <a:xfrm>
            <a:off x="491374" y="1181693"/>
            <a:ext cx="163830" cy="92836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4A4A4A"/>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4A4A4A"/>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331" name="Google Shape;331;p38"/>
          <p:cNvSpPr/>
          <p:nvPr/>
        </p:nvSpPr>
        <p:spPr>
          <a:xfrm>
            <a:off x="798800" y="1239131"/>
            <a:ext cx="1981199" cy="3238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38"/>
          <p:cNvSpPr/>
          <p:nvPr/>
        </p:nvSpPr>
        <p:spPr>
          <a:xfrm>
            <a:off x="798802" y="1840837"/>
            <a:ext cx="1981199" cy="32384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38"/>
          <p:cNvSpPr/>
          <p:nvPr/>
        </p:nvSpPr>
        <p:spPr>
          <a:xfrm>
            <a:off x="4310950" y="2750674"/>
            <a:ext cx="4011929" cy="12065"/>
          </a:xfrm>
          <a:custGeom>
            <a:rect b="b" l="l" r="r" t="t"/>
            <a:pathLst>
              <a:path extrusionOk="0" h="12064" w="4011929">
                <a:moveTo>
                  <a:pt x="0" y="11699"/>
                </a:moveTo>
                <a:lnTo>
                  <a:pt x="4011599" y="0"/>
                </a:lnTo>
              </a:path>
            </a:pathLst>
          </a:custGeom>
          <a:noFill/>
          <a:ln cap="flat" cmpd="sng" w="190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38"/>
          <p:cNvSpPr/>
          <p:nvPr/>
        </p:nvSpPr>
        <p:spPr>
          <a:xfrm>
            <a:off x="4900874" y="2591374"/>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p38"/>
          <p:cNvSpPr/>
          <p:nvPr/>
        </p:nvSpPr>
        <p:spPr>
          <a:xfrm>
            <a:off x="5572399" y="2591374"/>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38"/>
          <p:cNvSpPr/>
          <p:nvPr/>
        </p:nvSpPr>
        <p:spPr>
          <a:xfrm>
            <a:off x="6904700" y="2591374"/>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38"/>
          <p:cNvSpPr/>
          <p:nvPr/>
        </p:nvSpPr>
        <p:spPr>
          <a:xfrm>
            <a:off x="7835824" y="2591374"/>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38"/>
          <p:cNvSpPr/>
          <p:nvPr/>
        </p:nvSpPr>
        <p:spPr>
          <a:xfrm>
            <a:off x="4825312" y="1897787"/>
            <a:ext cx="151124" cy="13942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38"/>
          <p:cNvSpPr/>
          <p:nvPr/>
        </p:nvSpPr>
        <p:spPr>
          <a:xfrm>
            <a:off x="5496837" y="1495637"/>
            <a:ext cx="151124" cy="13942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0" name="Google Shape;340;p38"/>
          <p:cNvSpPr/>
          <p:nvPr/>
        </p:nvSpPr>
        <p:spPr>
          <a:xfrm>
            <a:off x="6829137" y="1021262"/>
            <a:ext cx="151124" cy="13942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1" name="Google Shape;341;p38"/>
          <p:cNvSpPr/>
          <p:nvPr/>
        </p:nvSpPr>
        <p:spPr>
          <a:xfrm>
            <a:off x="7760262" y="2100825"/>
            <a:ext cx="151124" cy="13942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2" name="Google Shape;342;p38"/>
          <p:cNvSpPr/>
          <p:nvPr/>
        </p:nvSpPr>
        <p:spPr>
          <a:xfrm>
            <a:off x="7664375" y="3076931"/>
            <a:ext cx="342899" cy="22859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38"/>
          <p:cNvSpPr/>
          <p:nvPr/>
        </p:nvSpPr>
        <p:spPr>
          <a:xfrm>
            <a:off x="6742775" y="3067406"/>
            <a:ext cx="323849" cy="24764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38"/>
          <p:cNvSpPr/>
          <p:nvPr/>
        </p:nvSpPr>
        <p:spPr>
          <a:xfrm>
            <a:off x="5410475" y="3076931"/>
            <a:ext cx="323849" cy="22859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38"/>
          <p:cNvSpPr/>
          <p:nvPr/>
        </p:nvSpPr>
        <p:spPr>
          <a:xfrm>
            <a:off x="4738950" y="3076931"/>
            <a:ext cx="323849" cy="22859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38"/>
          <p:cNvSpPr/>
          <p:nvPr/>
        </p:nvSpPr>
        <p:spPr>
          <a:xfrm>
            <a:off x="6316750" y="2591374"/>
            <a:ext cx="0" cy="330835"/>
          </a:xfrm>
          <a:custGeom>
            <a:rect b="b" l="l" r="r" t="t"/>
            <a:pathLst>
              <a:path extrusionOk="0" h="330835" w="120000">
                <a:moveTo>
                  <a:pt x="0" y="0"/>
                </a:moveTo>
                <a:lnTo>
                  <a:pt x="0" y="330299"/>
                </a:lnTo>
              </a:path>
            </a:pathLst>
          </a:custGeom>
          <a:noFill/>
          <a:ln cap="flat" cmpd="sng" w="2855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38"/>
          <p:cNvSpPr/>
          <p:nvPr/>
        </p:nvSpPr>
        <p:spPr>
          <a:xfrm>
            <a:off x="6154825" y="3067406"/>
            <a:ext cx="323849" cy="247649"/>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38"/>
          <p:cNvSpPr/>
          <p:nvPr/>
        </p:nvSpPr>
        <p:spPr>
          <a:xfrm>
            <a:off x="4896375" y="2032449"/>
            <a:ext cx="5080" cy="740410"/>
          </a:xfrm>
          <a:custGeom>
            <a:rect b="b" l="l" r="r" t="t"/>
            <a:pathLst>
              <a:path extrusionOk="0" h="740410" w="5079">
                <a:moveTo>
                  <a:pt x="4499" y="0"/>
                </a:moveTo>
                <a:lnTo>
                  <a:pt x="0" y="740399"/>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38"/>
          <p:cNvSpPr/>
          <p:nvPr/>
        </p:nvSpPr>
        <p:spPr>
          <a:xfrm>
            <a:off x="5568524" y="1632574"/>
            <a:ext cx="12700" cy="1128395"/>
          </a:xfrm>
          <a:custGeom>
            <a:rect b="b" l="l" r="r" t="t"/>
            <a:pathLst>
              <a:path extrusionOk="0" h="1128395" w="12700">
                <a:moveTo>
                  <a:pt x="0" y="0"/>
                </a:moveTo>
                <a:lnTo>
                  <a:pt x="12299" y="1128299"/>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p38"/>
          <p:cNvSpPr/>
          <p:nvPr/>
        </p:nvSpPr>
        <p:spPr>
          <a:xfrm>
            <a:off x="6902299" y="1155924"/>
            <a:ext cx="2540" cy="1593850"/>
          </a:xfrm>
          <a:custGeom>
            <a:rect b="b" l="l" r="r" t="t"/>
            <a:pathLst>
              <a:path extrusionOk="0" h="1593850" w="2540">
                <a:moveTo>
                  <a:pt x="2399" y="0"/>
                </a:moveTo>
                <a:lnTo>
                  <a:pt x="0" y="1593599"/>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38"/>
          <p:cNvSpPr/>
          <p:nvPr/>
        </p:nvSpPr>
        <p:spPr>
          <a:xfrm>
            <a:off x="7834324" y="2235487"/>
            <a:ext cx="1905" cy="513715"/>
          </a:xfrm>
          <a:custGeom>
            <a:rect b="b" l="l" r="r" t="t"/>
            <a:pathLst>
              <a:path extrusionOk="0" h="513714" w="1904">
                <a:moveTo>
                  <a:pt x="1499" y="0"/>
                </a:moveTo>
                <a:lnTo>
                  <a:pt x="0" y="513599"/>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p38"/>
          <p:cNvSpPr/>
          <p:nvPr/>
        </p:nvSpPr>
        <p:spPr>
          <a:xfrm>
            <a:off x="4794112" y="1562967"/>
            <a:ext cx="213524" cy="227759"/>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p38"/>
          <p:cNvSpPr/>
          <p:nvPr/>
        </p:nvSpPr>
        <p:spPr>
          <a:xfrm>
            <a:off x="5460997" y="1239116"/>
            <a:ext cx="213524" cy="22775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38"/>
          <p:cNvSpPr/>
          <p:nvPr/>
        </p:nvSpPr>
        <p:spPr>
          <a:xfrm>
            <a:off x="6796737" y="724200"/>
            <a:ext cx="213524" cy="22775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p38"/>
          <p:cNvSpPr/>
          <p:nvPr/>
        </p:nvSpPr>
        <p:spPr>
          <a:xfrm>
            <a:off x="7728312" y="1845965"/>
            <a:ext cx="213524" cy="21352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ph type="title"/>
          </p:nvPr>
        </p:nvSpPr>
        <p:spPr>
          <a:xfrm>
            <a:off x="613581" y="128375"/>
            <a:ext cx="59658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Otras opciones</a:t>
            </a:r>
            <a:endParaRPr sz="2700"/>
          </a:p>
        </p:txBody>
      </p:sp>
      <p:sp>
        <p:nvSpPr>
          <p:cNvPr id="361" name="Google Shape;361;p39"/>
          <p:cNvSpPr txBox="1"/>
          <p:nvPr/>
        </p:nvSpPr>
        <p:spPr>
          <a:xfrm>
            <a:off x="718374" y="811611"/>
            <a:ext cx="7130100" cy="5670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Podemos utilizar otras medidas de similitud: lineal, polinómica, o la Radial Basis Function (RBF):</a:t>
            </a:r>
            <a:endParaRPr b="0" i="0" sz="1800" u="none" cap="none" strike="noStrike">
              <a:solidFill>
                <a:schemeClr val="dk1"/>
              </a:solidFill>
              <a:latin typeface="Arial"/>
              <a:ea typeface="Arial"/>
              <a:cs typeface="Arial"/>
              <a:sym typeface="Arial"/>
            </a:endParaRPr>
          </a:p>
        </p:txBody>
      </p:sp>
      <p:sp>
        <p:nvSpPr>
          <p:cNvPr id="362" name="Google Shape;362;p39"/>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363" name="Google Shape;363;p39"/>
          <p:cNvSpPr/>
          <p:nvPr/>
        </p:nvSpPr>
        <p:spPr>
          <a:xfrm>
            <a:off x="2902375" y="1461905"/>
            <a:ext cx="2762100" cy="590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p39"/>
          <p:cNvSpPr/>
          <p:nvPr/>
        </p:nvSpPr>
        <p:spPr>
          <a:xfrm>
            <a:off x="963825" y="2135605"/>
            <a:ext cx="3790800" cy="2619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p39"/>
          <p:cNvSpPr/>
          <p:nvPr/>
        </p:nvSpPr>
        <p:spPr>
          <a:xfrm>
            <a:off x="5158450" y="3352855"/>
            <a:ext cx="3562200" cy="4761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p39"/>
          <p:cNvSpPr txBox="1"/>
          <p:nvPr/>
        </p:nvSpPr>
        <p:spPr>
          <a:xfrm>
            <a:off x="5021500" y="2682775"/>
            <a:ext cx="38361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ES" sz="1800">
                <a:solidFill>
                  <a:srgbClr val="4A4A4A"/>
                </a:solidFill>
                <a:latin typeface="Calibri"/>
                <a:ea typeface="Calibri"/>
                <a:cs typeface="Calibri"/>
                <a:sym typeface="Calibri"/>
              </a:rPr>
              <a:t>Generalmente e</a:t>
            </a:r>
            <a:r>
              <a:rPr lang="es-ES" sz="1800">
                <a:solidFill>
                  <a:srgbClr val="4A4A4A"/>
                </a:solidFill>
                <a:latin typeface="Calibri"/>
                <a:ea typeface="Calibri"/>
                <a:cs typeface="Calibri"/>
                <a:sym typeface="Calibri"/>
              </a:rPr>
              <a:t>xpresada como: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2" name="Google Shape;372;p42"/>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42"/>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4" name="Google Shape;374;p42"/>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p42"/>
          <p:cNvSpPr txBox="1"/>
          <p:nvPr>
            <p:ph type="title"/>
          </p:nvPr>
        </p:nvSpPr>
        <p:spPr>
          <a:xfrm>
            <a:off x="1199356" y="816736"/>
            <a:ext cx="12598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3600"/>
              <a:t>Índice</a:t>
            </a:r>
            <a:endParaRPr sz="3600"/>
          </a:p>
        </p:txBody>
      </p:sp>
      <p:sp>
        <p:nvSpPr>
          <p:cNvPr id="376" name="Google Shape;376;p42"/>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377" name="Google Shape;377;p42"/>
          <p:cNvSpPr txBox="1"/>
          <p:nvPr/>
        </p:nvSpPr>
        <p:spPr>
          <a:xfrm>
            <a:off x="1237302" y="1449125"/>
            <a:ext cx="6656700" cy="2273100"/>
          </a:xfrm>
          <a:prstGeom prst="rect">
            <a:avLst/>
          </a:prstGeom>
          <a:noFill/>
          <a:ln>
            <a:noFill/>
          </a:ln>
        </p:spPr>
        <p:txBody>
          <a:bodyPr anchorCtr="0" anchor="t" bIns="0" lIns="0" spcFirstLastPara="1" rIns="0" wrap="square" tIns="52700">
            <a:spAutoFit/>
          </a:bodyPr>
          <a:lstStyle/>
          <a:p>
            <a:pPr indent="-419733"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lang="es-ES" sz="1800">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613568" y="128365"/>
            <a:ext cx="4949032" cy="4283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SVMs: fronteras no lineales</a:t>
            </a:r>
            <a:endParaRPr sz="2700"/>
          </a:p>
        </p:txBody>
      </p:sp>
      <p:sp>
        <p:nvSpPr>
          <p:cNvPr id="383" name="Google Shape;383;p44"/>
          <p:cNvSpPr txBox="1"/>
          <p:nvPr/>
        </p:nvSpPr>
        <p:spPr>
          <a:xfrm>
            <a:off x="718374" y="811611"/>
            <a:ext cx="7130100" cy="14367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La formulación de las SVMs y </a:t>
            </a:r>
            <a:r>
              <a:rPr lang="es-ES" sz="1800">
                <a:solidFill>
                  <a:srgbClr val="4A4A4A"/>
                </a:solidFill>
                <a:latin typeface="Calibri"/>
                <a:ea typeface="Calibri"/>
                <a:cs typeface="Calibri"/>
                <a:sym typeface="Calibri"/>
              </a:rPr>
              <a:t>regresión logística</a:t>
            </a:r>
            <a:r>
              <a:rPr b="0" i="0" lang="es-ES" sz="1800" u="none" cap="none" strike="noStrike">
                <a:solidFill>
                  <a:srgbClr val="4A4A4A"/>
                </a:solidFill>
                <a:latin typeface="Calibri"/>
                <a:ea typeface="Calibri"/>
                <a:cs typeface="Calibri"/>
                <a:sym typeface="Calibri"/>
              </a:rPr>
              <a:t> es similar</a:t>
            </a:r>
            <a:endParaRPr b="0" i="0" sz="1400" u="none" cap="none" strike="noStrike">
              <a:solidFill>
                <a:srgbClr val="000000"/>
              </a:solidFill>
              <a:latin typeface="Arial"/>
              <a:ea typeface="Arial"/>
              <a:cs typeface="Arial"/>
              <a:sym typeface="Arial"/>
            </a:endParaRPr>
          </a:p>
          <a:p>
            <a:pPr indent="-252730" lvl="0" marL="379095" marR="0" rtl="0" algn="l">
              <a:lnSpc>
                <a:spcPct val="100000"/>
              </a:lnSpc>
              <a:spcBef>
                <a:spcPts val="100"/>
              </a:spcBef>
              <a:spcAft>
                <a:spcPts val="0"/>
              </a:spcAft>
              <a:buClr>
                <a:schemeClr val="dk1"/>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Si queremos definir fronteras de separación no lineal en </a:t>
            </a:r>
            <a:r>
              <a:rPr lang="es-ES" sz="1800">
                <a:solidFill>
                  <a:srgbClr val="4A4A4A"/>
                </a:solidFill>
                <a:latin typeface="Calibri"/>
                <a:ea typeface="Calibri"/>
                <a:cs typeface="Calibri"/>
                <a:sym typeface="Calibri"/>
              </a:rPr>
              <a:t>regresión logística</a:t>
            </a:r>
            <a:r>
              <a:rPr b="0" i="0" lang="es-ES" sz="1800" u="none" cap="none" strike="noStrike">
                <a:solidFill>
                  <a:srgbClr val="4A4A4A"/>
                </a:solidFill>
                <a:latin typeface="Calibri"/>
                <a:ea typeface="Calibri"/>
                <a:cs typeface="Calibri"/>
                <a:sym typeface="Calibri"/>
              </a:rPr>
              <a:t>, ¿qué habría que hacer?</a:t>
            </a:r>
            <a:endParaRPr b="0" i="0" sz="1400" u="none" cap="none" strike="noStrike">
              <a:solidFill>
                <a:srgbClr val="000000"/>
              </a:solidFill>
              <a:latin typeface="Arial"/>
              <a:ea typeface="Arial"/>
              <a:cs typeface="Arial"/>
              <a:sym typeface="Arial"/>
            </a:endParaRPr>
          </a:p>
          <a:p>
            <a:pPr indent="-252730" lvl="0" marL="379095" marR="0" rtl="0" algn="l">
              <a:lnSpc>
                <a:spcPct val="100000"/>
              </a:lnSpc>
              <a:spcBef>
                <a:spcPts val="1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44"/>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385" name="Google Shape;385;p44"/>
          <p:cNvSpPr/>
          <p:nvPr/>
        </p:nvSpPr>
        <p:spPr>
          <a:xfrm>
            <a:off x="592925" y="2454125"/>
            <a:ext cx="2822024" cy="18721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44"/>
          <p:cNvSpPr/>
          <p:nvPr/>
        </p:nvSpPr>
        <p:spPr>
          <a:xfrm>
            <a:off x="4152900" y="2756450"/>
            <a:ext cx="838199" cy="2285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44"/>
          <p:cNvSpPr/>
          <p:nvPr/>
        </p:nvSpPr>
        <p:spPr>
          <a:xfrm>
            <a:off x="6200400" y="2603549"/>
            <a:ext cx="2686049" cy="40004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8" name="Google Shape;388;p44"/>
          <p:cNvSpPr/>
          <p:nvPr/>
        </p:nvSpPr>
        <p:spPr>
          <a:xfrm>
            <a:off x="5143500" y="2786475"/>
            <a:ext cx="904875" cy="122555"/>
          </a:xfrm>
          <a:custGeom>
            <a:rect b="b" l="l" r="r" t="t"/>
            <a:pathLst>
              <a:path extrusionOk="0" h="122555" w="904875">
                <a:moveTo>
                  <a:pt x="843299" y="122399"/>
                </a:moveTo>
                <a:lnTo>
                  <a:pt x="843299" y="91799"/>
                </a:lnTo>
                <a:lnTo>
                  <a:pt x="0" y="91799"/>
                </a:lnTo>
                <a:lnTo>
                  <a:pt x="0" y="30599"/>
                </a:lnTo>
                <a:lnTo>
                  <a:pt x="843299" y="30599"/>
                </a:lnTo>
                <a:lnTo>
                  <a:pt x="843299" y="0"/>
                </a:lnTo>
                <a:lnTo>
                  <a:pt x="904499" y="61199"/>
                </a:lnTo>
                <a:lnTo>
                  <a:pt x="843299" y="122399"/>
                </a:lnTo>
                <a:close/>
              </a:path>
            </a:pathLst>
          </a:custGeom>
          <a:solidFill>
            <a:srgbClr val="99999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p44"/>
          <p:cNvSpPr/>
          <p:nvPr/>
        </p:nvSpPr>
        <p:spPr>
          <a:xfrm>
            <a:off x="4218454" y="3128030"/>
            <a:ext cx="585549" cy="16196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0" name="Google Shape;390;p44"/>
          <p:cNvSpPr/>
          <p:nvPr/>
        </p:nvSpPr>
        <p:spPr>
          <a:xfrm>
            <a:off x="7250650" y="3115593"/>
            <a:ext cx="585549" cy="17441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1" name="Google Shape;391;p44"/>
          <p:cNvSpPr/>
          <p:nvPr/>
        </p:nvSpPr>
        <p:spPr>
          <a:xfrm>
            <a:off x="5037087" y="3452891"/>
            <a:ext cx="1536427" cy="16668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p44"/>
          <p:cNvSpPr/>
          <p:nvPr/>
        </p:nvSpPr>
        <p:spPr>
          <a:xfrm>
            <a:off x="5047505" y="3767216"/>
            <a:ext cx="1925129" cy="166687"/>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p44"/>
          <p:cNvSpPr/>
          <p:nvPr/>
        </p:nvSpPr>
        <p:spPr>
          <a:xfrm>
            <a:off x="5046612" y="4077969"/>
            <a:ext cx="2534356" cy="210442"/>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6"/>
          <p:cNvSpPr txBox="1"/>
          <p:nvPr>
            <p:ph type="title"/>
          </p:nvPr>
        </p:nvSpPr>
        <p:spPr>
          <a:xfrm>
            <a:off x="613568" y="128365"/>
            <a:ext cx="4415632" cy="4283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SVMs: fronteras no lineales</a:t>
            </a:r>
            <a:endParaRPr sz="2700"/>
          </a:p>
        </p:txBody>
      </p:sp>
      <p:sp>
        <p:nvSpPr>
          <p:cNvPr id="399" name="Google Shape;399;p46"/>
          <p:cNvSpPr txBox="1"/>
          <p:nvPr/>
        </p:nvSpPr>
        <p:spPr>
          <a:xfrm>
            <a:off x="718374" y="811611"/>
            <a:ext cx="7130226" cy="289823"/>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¿Qué buscamos con esta transformación?</a:t>
            </a:r>
            <a:endParaRPr b="0" i="0" sz="1800" u="none" cap="none" strike="noStrike">
              <a:solidFill>
                <a:schemeClr val="dk1"/>
              </a:solidFill>
              <a:latin typeface="Arial"/>
              <a:ea typeface="Arial"/>
              <a:cs typeface="Arial"/>
              <a:sym typeface="Arial"/>
            </a:endParaRPr>
          </a:p>
        </p:txBody>
      </p:sp>
      <p:sp>
        <p:nvSpPr>
          <p:cNvPr id="400" name="Google Shape;400;p46"/>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401" name="Google Shape;401;p46"/>
          <p:cNvSpPr/>
          <p:nvPr/>
        </p:nvSpPr>
        <p:spPr>
          <a:xfrm>
            <a:off x="74513" y="2185386"/>
            <a:ext cx="5842049" cy="187899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2" name="Google Shape;402;p46"/>
          <p:cNvSpPr/>
          <p:nvPr/>
        </p:nvSpPr>
        <p:spPr>
          <a:xfrm>
            <a:off x="6435356" y="2061533"/>
            <a:ext cx="2187381" cy="2073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3" name="Google Shape;403;p46"/>
          <p:cNvSpPr/>
          <p:nvPr/>
        </p:nvSpPr>
        <p:spPr>
          <a:xfrm>
            <a:off x="6075519" y="2667453"/>
            <a:ext cx="264914" cy="23124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4" name="Google Shape;404;p46"/>
          <p:cNvSpPr/>
          <p:nvPr/>
        </p:nvSpPr>
        <p:spPr>
          <a:xfrm>
            <a:off x="5935521" y="3057910"/>
            <a:ext cx="516318" cy="13335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5" name="Google Shape;405;p46"/>
          <p:cNvSpPr/>
          <p:nvPr/>
        </p:nvSpPr>
        <p:spPr>
          <a:xfrm>
            <a:off x="6298455" y="3084112"/>
            <a:ext cx="59055" cy="43180"/>
          </a:xfrm>
          <a:custGeom>
            <a:rect b="b" l="l" r="r" t="t"/>
            <a:pathLst>
              <a:path extrusionOk="0" h="43180" w="59054">
                <a:moveTo>
                  <a:pt x="21423" y="21423"/>
                </a:moveTo>
                <a:lnTo>
                  <a:pt x="0" y="42846"/>
                </a:lnTo>
                <a:lnTo>
                  <a:pt x="58860" y="21423"/>
                </a:lnTo>
                <a:lnTo>
                  <a:pt x="0" y="0"/>
                </a:lnTo>
                <a:lnTo>
                  <a:pt x="21423" y="21423"/>
                </a:lnTo>
                <a:close/>
              </a:path>
            </a:pathLst>
          </a:custGeom>
          <a:noFill/>
          <a:ln cap="flat" cmpd="sng" w="190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3"/>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3"/>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3"/>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3"/>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3"/>
          <p:cNvSpPr txBox="1"/>
          <p:nvPr>
            <p:ph type="title"/>
          </p:nvPr>
        </p:nvSpPr>
        <p:spPr>
          <a:xfrm>
            <a:off x="1199356" y="816736"/>
            <a:ext cx="12598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3600"/>
              <a:t>Índice</a:t>
            </a:r>
            <a:endParaRPr sz="3600"/>
          </a:p>
        </p:txBody>
      </p:sp>
      <p:sp>
        <p:nvSpPr>
          <p:cNvPr id="71" name="Google Shape;71;p3"/>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72" name="Google Shape;72;p3"/>
          <p:cNvSpPr txBox="1"/>
          <p:nvPr/>
        </p:nvSpPr>
        <p:spPr>
          <a:xfrm>
            <a:off x="1237302" y="1449125"/>
            <a:ext cx="6663000" cy="2273100"/>
          </a:xfrm>
          <a:prstGeom prst="rect">
            <a:avLst/>
          </a:prstGeom>
          <a:noFill/>
          <a:ln>
            <a:noFill/>
          </a:ln>
        </p:spPr>
        <p:txBody>
          <a:bodyPr anchorCtr="0" anchor="t" bIns="0" lIns="0" spcFirstLastPara="1" rIns="0" wrap="square" tIns="52700">
            <a:spAutoFit/>
          </a:bodyPr>
          <a:lstStyle/>
          <a:p>
            <a:pPr indent="-419733" lvl="0" marL="431800" marR="0" rtl="0" algn="l">
              <a:lnSpc>
                <a:spcPct val="100000"/>
              </a:lnSpc>
              <a:spcBef>
                <a:spcPts val="0"/>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800" u="none" cap="none" strike="noStrike">
              <a:solidFill>
                <a:srgbClr val="4A4A4A"/>
              </a:solidFill>
              <a:latin typeface="Calibri"/>
              <a:ea typeface="Calibri"/>
              <a:cs typeface="Calibri"/>
              <a:sym typeface="Calibri"/>
            </a:endParaRPr>
          </a:p>
          <a:p>
            <a:pPr indent="-419733" lvl="0" marL="431800" marR="0" rtl="0" algn="l">
              <a:lnSpc>
                <a:spcPct val="100000"/>
              </a:lnSpc>
              <a:spcBef>
                <a:spcPts val="414"/>
              </a:spcBef>
              <a:spcAft>
                <a:spcPts val="0"/>
              </a:spcAft>
              <a:buClr>
                <a:srgbClr val="4A4A4A"/>
              </a:buClr>
              <a:buSzPts val="1800"/>
              <a:buFont typeface="Calibri"/>
              <a:buAutoNum type="arabicPeriod"/>
            </a:pPr>
            <a:r>
              <a:rPr lang="es-ES" sz="1800">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bc2fb46602_0_0"/>
          <p:cNvSpPr txBox="1"/>
          <p:nvPr>
            <p:ph type="title"/>
          </p:nvPr>
        </p:nvSpPr>
        <p:spPr>
          <a:xfrm>
            <a:off x="613568" y="128365"/>
            <a:ext cx="54063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SVMs: fronteras no lineales</a:t>
            </a:r>
            <a:endParaRPr sz="2700"/>
          </a:p>
        </p:txBody>
      </p:sp>
      <p:sp>
        <p:nvSpPr>
          <p:cNvPr id="411" name="Google Shape;411;g1bc2fb46602_0_0"/>
          <p:cNvSpPr txBox="1"/>
          <p:nvPr/>
        </p:nvSpPr>
        <p:spPr>
          <a:xfrm>
            <a:off x="1052970" y="4978550"/>
            <a:ext cx="1435800" cy="10260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412" name="Google Shape;412;g1bc2fb46602_0_0"/>
          <p:cNvSpPr txBox="1"/>
          <p:nvPr/>
        </p:nvSpPr>
        <p:spPr>
          <a:xfrm>
            <a:off x="708825" y="660350"/>
            <a:ext cx="7752600" cy="3848100"/>
          </a:xfrm>
          <a:prstGeom prst="rect">
            <a:avLst/>
          </a:prstGeom>
          <a:noFill/>
          <a:ln>
            <a:noFill/>
          </a:ln>
        </p:spPr>
        <p:txBody>
          <a:bodyPr anchorCtr="0" anchor="t" bIns="91425" lIns="91425" spcFirstLastPara="1" rIns="91425" wrap="square" tIns="91425">
            <a:spAutoFit/>
          </a:bodyPr>
          <a:lstStyle/>
          <a:p>
            <a:pPr indent="-360680" lvl="0" marL="379095" marR="0" rtl="0" algn="l">
              <a:lnSpc>
                <a:spcPct val="100000"/>
              </a:lnSpc>
              <a:spcBef>
                <a:spcPts val="0"/>
              </a:spcBef>
              <a:spcAft>
                <a:spcPts val="0"/>
              </a:spcAft>
              <a:buClr>
                <a:srgbClr val="4A4A4A"/>
              </a:buClr>
              <a:buSzPts val="1700"/>
              <a:buFont typeface="Arial"/>
              <a:buChar char="●"/>
            </a:pPr>
            <a:r>
              <a:rPr lang="es-ES" sz="1700">
                <a:solidFill>
                  <a:srgbClr val="4A4A4A"/>
                </a:solidFill>
                <a:latin typeface="Calibri"/>
                <a:ea typeface="Calibri"/>
                <a:cs typeface="Calibri"/>
                <a:sym typeface="Calibri"/>
              </a:rPr>
              <a:t>En LR tenemos que elegir la función de transformación: ¿aumentamos la dimensionalidad en grado 2, o en grado 5?</a:t>
            </a:r>
            <a:endParaRPr sz="1700">
              <a:solidFill>
                <a:srgbClr val="4A4A4A"/>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700">
              <a:solidFill>
                <a:srgbClr val="4A4A4A"/>
              </a:solidFill>
              <a:latin typeface="Calibri"/>
              <a:ea typeface="Calibri"/>
              <a:cs typeface="Calibri"/>
              <a:sym typeface="Calibri"/>
            </a:endParaRPr>
          </a:p>
          <a:p>
            <a:pPr indent="-360680" lvl="0" marL="379095" marR="0" rtl="0" algn="l">
              <a:lnSpc>
                <a:spcPct val="100000"/>
              </a:lnSpc>
              <a:spcBef>
                <a:spcPts val="0"/>
              </a:spcBef>
              <a:spcAft>
                <a:spcPts val="0"/>
              </a:spcAft>
              <a:buClr>
                <a:srgbClr val="4A4A4A"/>
              </a:buClr>
              <a:buSzPts val="1700"/>
              <a:buFont typeface="Arial"/>
              <a:buChar char="●"/>
            </a:pPr>
            <a:r>
              <a:rPr b="0" i="0" lang="es-ES" sz="1700" u="none" cap="none" strike="noStrike">
                <a:solidFill>
                  <a:srgbClr val="4A4A4A"/>
                </a:solidFill>
                <a:latin typeface="Calibri"/>
                <a:ea typeface="Calibri"/>
                <a:cs typeface="Calibri"/>
                <a:sym typeface="Calibri"/>
              </a:rPr>
              <a:t>La formulación SVM permite no tener que conocer la transformación.</a:t>
            </a:r>
            <a:endParaRPr b="0" i="0" sz="1700" u="none" cap="none" strike="noStrike">
              <a:solidFill>
                <a:srgbClr val="4A4A4A"/>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700" u="none" cap="none" strike="noStrike">
              <a:solidFill>
                <a:srgbClr val="4A4A4A"/>
              </a:solidFill>
              <a:latin typeface="Calibri"/>
              <a:ea typeface="Calibri"/>
              <a:cs typeface="Calibri"/>
              <a:sym typeface="Calibri"/>
            </a:endParaRPr>
          </a:p>
          <a:p>
            <a:pPr indent="-360680" lvl="0" marL="379095" marR="0" rtl="0" algn="l">
              <a:lnSpc>
                <a:spcPct val="100000"/>
              </a:lnSpc>
              <a:spcBef>
                <a:spcPts val="0"/>
              </a:spcBef>
              <a:spcAft>
                <a:spcPts val="0"/>
              </a:spcAft>
              <a:buClr>
                <a:srgbClr val="4A4A4A"/>
              </a:buClr>
              <a:buSzPts val="1700"/>
              <a:buFont typeface="Calibri"/>
              <a:buChar char="●"/>
            </a:pPr>
            <a:r>
              <a:rPr b="0" i="0" lang="es-ES" sz="1700" u="none" cap="none" strike="noStrike">
                <a:solidFill>
                  <a:srgbClr val="4A4A4A"/>
                </a:solidFill>
                <a:latin typeface="Calibri"/>
                <a:ea typeface="Calibri"/>
                <a:cs typeface="Calibri"/>
                <a:sym typeface="Calibri"/>
              </a:rPr>
              <a:t>Truco del kernel: Un kern</a:t>
            </a:r>
            <a:r>
              <a:rPr lang="es-ES" sz="1700">
                <a:solidFill>
                  <a:srgbClr val="4A4A4A"/>
                </a:solidFill>
                <a:latin typeface="Calibri"/>
                <a:ea typeface="Calibri"/>
                <a:cs typeface="Calibri"/>
                <a:sym typeface="Calibri"/>
              </a:rPr>
              <a:t>el es una forma de hablar de una medida de similitud. ¿Recordáis el soft landing? El truco del kernel consiste en calcular la similitud entre parejas de instancias en un espacio de mayor dimensionalidad, PERO sin necesidad de calcular la transformación en sí, las nuevas coordenadas de esas instancias.</a:t>
            </a:r>
            <a:endParaRPr sz="1700">
              <a:solidFill>
                <a:srgbClr val="4A4A4A"/>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700">
              <a:solidFill>
                <a:srgbClr val="4A4A4A"/>
              </a:solidFill>
              <a:latin typeface="Calibri"/>
              <a:ea typeface="Calibri"/>
              <a:cs typeface="Calibri"/>
              <a:sym typeface="Calibri"/>
            </a:endParaRPr>
          </a:p>
          <a:p>
            <a:pPr indent="-360680" lvl="0" marL="379095" marR="0" rtl="0" algn="l">
              <a:lnSpc>
                <a:spcPct val="100000"/>
              </a:lnSpc>
              <a:spcBef>
                <a:spcPts val="0"/>
              </a:spcBef>
              <a:spcAft>
                <a:spcPts val="0"/>
              </a:spcAft>
              <a:buClr>
                <a:srgbClr val="4A4A4A"/>
              </a:buClr>
              <a:buSzPts val="1700"/>
              <a:buFont typeface="Calibri"/>
              <a:buChar char="●"/>
            </a:pPr>
            <a:r>
              <a:rPr lang="es-ES" sz="1700">
                <a:solidFill>
                  <a:srgbClr val="4A4A4A"/>
                </a:solidFill>
                <a:latin typeface="Calibri"/>
                <a:ea typeface="Calibri"/>
                <a:cs typeface="Calibri"/>
                <a:sym typeface="Calibri"/>
              </a:rPr>
              <a:t>No necesitamos saber cómo son ni dónde están esas instancias </a:t>
            </a:r>
            <a:r>
              <a:rPr lang="es-ES" sz="1700">
                <a:solidFill>
                  <a:srgbClr val="4A4A4A"/>
                </a:solidFill>
                <a:latin typeface="Calibri"/>
                <a:ea typeface="Calibri"/>
                <a:cs typeface="Calibri"/>
                <a:sym typeface="Calibri"/>
              </a:rPr>
              <a:t>en ese nuevo espacio; el kernel nos indica lo similares que son entre sí, que es lo que nos interesa.</a:t>
            </a:r>
            <a:endParaRPr sz="1700">
              <a:solidFill>
                <a:srgbClr val="4A4A4A"/>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9"/>
          <p:cNvSpPr txBox="1"/>
          <p:nvPr>
            <p:ph type="title"/>
          </p:nvPr>
        </p:nvSpPr>
        <p:spPr>
          <a:xfrm>
            <a:off x="613568" y="128365"/>
            <a:ext cx="315722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Resultado</a:t>
            </a:r>
            <a:endParaRPr sz="2700"/>
          </a:p>
        </p:txBody>
      </p:sp>
      <p:sp>
        <p:nvSpPr>
          <p:cNvPr id="418" name="Google Shape;418;p49"/>
          <p:cNvSpPr txBox="1"/>
          <p:nvPr/>
        </p:nvSpPr>
        <p:spPr>
          <a:xfrm>
            <a:off x="1404174" y="3443806"/>
            <a:ext cx="7130100" cy="8697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Hay que fijar los parámetros libres del Kernel</a:t>
            </a:r>
            <a:endParaRPr b="0" i="0" sz="1800" u="none" cap="none" strike="noStrike">
              <a:solidFill>
                <a:srgbClr val="4A4A4A"/>
              </a:solidFill>
              <a:latin typeface="Calibri"/>
              <a:ea typeface="Calibri"/>
              <a:cs typeface="Calibri"/>
              <a:sym typeface="Calibri"/>
            </a:endParaRPr>
          </a:p>
          <a:p>
            <a:pPr indent="-367029"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Hiperparámetro adicional: degree para poly, gamma para RBF</a:t>
            </a:r>
            <a:endParaRPr b="0" i="0" sz="1400" u="none" cap="none" strike="noStrike">
              <a:solidFill>
                <a:srgbClr val="000000"/>
              </a:solidFill>
              <a:latin typeface="Arial"/>
              <a:ea typeface="Arial"/>
              <a:cs typeface="Arial"/>
              <a:sym typeface="Arial"/>
            </a:endParaRPr>
          </a:p>
          <a:p>
            <a:pPr indent="-367029"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Cross Validation</a:t>
            </a:r>
            <a:endParaRPr b="0" i="0" sz="1800" u="none" cap="none" strike="noStrike">
              <a:solidFill>
                <a:schemeClr val="dk1"/>
              </a:solidFill>
              <a:latin typeface="Arial"/>
              <a:ea typeface="Arial"/>
              <a:cs typeface="Arial"/>
              <a:sym typeface="Arial"/>
            </a:endParaRPr>
          </a:p>
        </p:txBody>
      </p:sp>
      <p:sp>
        <p:nvSpPr>
          <p:cNvPr id="419" name="Google Shape;419;p49"/>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420" name="Google Shape;420;p49"/>
          <p:cNvSpPr/>
          <p:nvPr/>
        </p:nvSpPr>
        <p:spPr>
          <a:xfrm>
            <a:off x="0" y="802549"/>
            <a:ext cx="9143999" cy="257173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p50"/>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50"/>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8" name="Google Shape;428;p50"/>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9" name="Google Shape;429;p50"/>
          <p:cNvSpPr txBox="1"/>
          <p:nvPr>
            <p:ph type="title"/>
          </p:nvPr>
        </p:nvSpPr>
        <p:spPr>
          <a:xfrm>
            <a:off x="1199356" y="816736"/>
            <a:ext cx="12598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3600"/>
              <a:t>Índice</a:t>
            </a:r>
            <a:endParaRPr sz="3600"/>
          </a:p>
        </p:txBody>
      </p:sp>
      <p:sp>
        <p:nvSpPr>
          <p:cNvPr id="430" name="Google Shape;430;p50"/>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431" name="Google Shape;431;p50"/>
          <p:cNvSpPr txBox="1"/>
          <p:nvPr/>
        </p:nvSpPr>
        <p:spPr>
          <a:xfrm>
            <a:off x="1237296" y="1449132"/>
            <a:ext cx="5163600" cy="2550300"/>
          </a:xfrm>
          <a:prstGeom prst="rect">
            <a:avLst/>
          </a:prstGeom>
          <a:noFill/>
          <a:ln>
            <a:noFill/>
          </a:ln>
        </p:spPr>
        <p:txBody>
          <a:bodyPr anchorCtr="0" anchor="t" bIns="0" lIns="0" spcFirstLastPara="1" rIns="0" wrap="square" tIns="52700">
            <a:spAutoFit/>
          </a:bodyPr>
          <a:lstStyle/>
          <a:p>
            <a:pPr indent="-419733"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800" u="none" cap="none" strike="noStrike">
              <a:solidFill>
                <a:srgbClr val="4A4A4A"/>
              </a:solidFill>
              <a:latin typeface="Calibri"/>
              <a:ea typeface="Calibri"/>
              <a:cs typeface="Calibri"/>
              <a:sym typeface="Calibri"/>
            </a:endParaRPr>
          </a:p>
          <a:p>
            <a:pPr indent="-419733" lvl="0" marL="431800" marR="0" rtl="0" algn="l">
              <a:lnSpc>
                <a:spcPct val="100000"/>
              </a:lnSpc>
              <a:spcBef>
                <a:spcPts val="414"/>
              </a:spcBef>
              <a:spcAft>
                <a:spcPts val="0"/>
              </a:spcAft>
              <a:buClr>
                <a:srgbClr val="4A4A4A"/>
              </a:buClr>
              <a:buSzPts val="1800"/>
              <a:buFont typeface="Calibri"/>
              <a:buAutoNum type="arabicPeriod"/>
            </a:pPr>
            <a:r>
              <a:rPr lang="es-ES" sz="1800">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Otros algoritmos con Kernels</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1"/>
          <p:cNvSpPr txBox="1"/>
          <p:nvPr>
            <p:ph type="title"/>
          </p:nvPr>
        </p:nvSpPr>
        <p:spPr>
          <a:xfrm>
            <a:off x="613568" y="128365"/>
            <a:ext cx="315722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Métodos Kernel</a:t>
            </a:r>
            <a:endParaRPr sz="2700"/>
          </a:p>
        </p:txBody>
      </p:sp>
      <p:sp>
        <p:nvSpPr>
          <p:cNvPr id="437" name="Google Shape;437;p51"/>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438" name="Google Shape;438;p51"/>
          <p:cNvSpPr txBox="1"/>
          <p:nvPr/>
        </p:nvSpPr>
        <p:spPr>
          <a:xfrm>
            <a:off x="615150" y="739575"/>
            <a:ext cx="5627700" cy="1569900"/>
          </a:xfrm>
          <a:prstGeom prst="rect">
            <a:avLst/>
          </a:prstGeom>
          <a:noFill/>
          <a:ln>
            <a:noFill/>
          </a:ln>
        </p:spPr>
        <p:txBody>
          <a:bodyPr anchorCtr="0" anchor="t" bIns="91425" lIns="91425" spcFirstLastPara="1" rIns="91425" wrap="square" tIns="91425">
            <a:spAutoFit/>
          </a:bodyPr>
          <a:lstStyle/>
          <a:p>
            <a:pPr indent="-367030" lvl="0" marL="379095" rtl="0" algn="l">
              <a:spcBef>
                <a:spcPts val="0"/>
              </a:spcBef>
              <a:spcAft>
                <a:spcPts val="0"/>
              </a:spcAft>
              <a:buClr>
                <a:srgbClr val="4A4A4A"/>
              </a:buClr>
              <a:buSzPts val="1800"/>
              <a:buChar char="●"/>
            </a:pPr>
            <a:r>
              <a:rPr lang="es-ES" sz="1800">
                <a:solidFill>
                  <a:srgbClr val="4A4A4A"/>
                </a:solidFill>
                <a:latin typeface="Calibri"/>
                <a:ea typeface="Calibri"/>
                <a:cs typeface="Calibri"/>
                <a:sym typeface="Calibri"/>
              </a:rPr>
              <a:t>Ridge Regression</a:t>
            </a:r>
            <a:endParaRPr sz="1800">
              <a:solidFill>
                <a:srgbClr val="4A4A4A"/>
              </a:solidFill>
              <a:latin typeface="Calibri"/>
              <a:ea typeface="Calibri"/>
              <a:cs typeface="Calibri"/>
              <a:sym typeface="Calibri"/>
            </a:endParaRPr>
          </a:p>
          <a:p>
            <a:pPr indent="0" lvl="0" marL="0" rtl="0" algn="l">
              <a:spcBef>
                <a:spcPts val="0"/>
              </a:spcBef>
              <a:spcAft>
                <a:spcPts val="0"/>
              </a:spcAft>
              <a:buNone/>
            </a:pPr>
            <a:r>
              <a:t/>
            </a:r>
            <a:endParaRPr sz="1800">
              <a:solidFill>
                <a:srgbClr val="4A4A4A"/>
              </a:solidFill>
              <a:latin typeface="Calibri"/>
              <a:ea typeface="Calibri"/>
              <a:cs typeface="Calibri"/>
              <a:sym typeface="Calibri"/>
            </a:endParaRPr>
          </a:p>
          <a:p>
            <a:pPr indent="-367030" lvl="0" marL="379095" rtl="0" algn="l">
              <a:spcBef>
                <a:spcPts val="0"/>
              </a:spcBef>
              <a:spcAft>
                <a:spcPts val="0"/>
              </a:spcAft>
              <a:buClr>
                <a:srgbClr val="4A4A4A"/>
              </a:buClr>
              <a:buSzPts val="1800"/>
              <a:buFont typeface="Calibri"/>
              <a:buChar char="●"/>
            </a:pPr>
            <a:r>
              <a:rPr lang="es-ES" sz="1800">
                <a:solidFill>
                  <a:srgbClr val="4A4A4A"/>
                </a:solidFill>
                <a:latin typeface="Calibri"/>
                <a:ea typeface="Calibri"/>
                <a:cs typeface="Calibri"/>
                <a:sym typeface="Calibri"/>
              </a:rPr>
              <a:t>Kernel PCA</a:t>
            </a:r>
            <a:endParaRPr sz="1800">
              <a:solidFill>
                <a:srgbClr val="4A4A4A"/>
              </a:solidFill>
              <a:latin typeface="Calibri"/>
              <a:ea typeface="Calibri"/>
              <a:cs typeface="Calibri"/>
              <a:sym typeface="Calibri"/>
            </a:endParaRPr>
          </a:p>
          <a:p>
            <a:pPr indent="0" lvl="0" marL="0" rtl="0" algn="l">
              <a:spcBef>
                <a:spcPts val="0"/>
              </a:spcBef>
              <a:spcAft>
                <a:spcPts val="0"/>
              </a:spcAft>
              <a:buNone/>
            </a:pPr>
            <a:r>
              <a:t/>
            </a:r>
            <a:endParaRPr sz="1800">
              <a:solidFill>
                <a:srgbClr val="4A4A4A"/>
              </a:solidFill>
              <a:latin typeface="Calibri"/>
              <a:ea typeface="Calibri"/>
              <a:cs typeface="Calibri"/>
              <a:sym typeface="Calibri"/>
            </a:endParaRPr>
          </a:p>
          <a:p>
            <a:pPr indent="-367030" lvl="0" marL="379095" rtl="0" algn="l">
              <a:spcBef>
                <a:spcPts val="0"/>
              </a:spcBef>
              <a:spcAft>
                <a:spcPts val="0"/>
              </a:spcAft>
              <a:buClr>
                <a:srgbClr val="4A4A4A"/>
              </a:buClr>
              <a:buSzPts val="1800"/>
              <a:buFont typeface="Calibri"/>
              <a:buChar char="●"/>
            </a:pPr>
            <a:r>
              <a:rPr lang="es-ES" sz="1800">
                <a:solidFill>
                  <a:srgbClr val="4A4A4A"/>
                </a:solidFill>
                <a:latin typeface="Calibri"/>
                <a:ea typeface="Calibri"/>
                <a:cs typeface="Calibri"/>
                <a:sym typeface="Calibri"/>
              </a:rPr>
              <a:t>…</a:t>
            </a:r>
            <a:endParaRPr sz="1800">
              <a:solidFill>
                <a:srgbClr val="4A4A4A"/>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2"/>
          <p:cNvSpPr txBox="1"/>
          <p:nvPr>
            <p:ph type="title"/>
          </p:nvPr>
        </p:nvSpPr>
        <p:spPr>
          <a:xfrm>
            <a:off x="613568" y="128365"/>
            <a:ext cx="5787232" cy="4283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Conclusiones sobre SVMs y Kernels</a:t>
            </a:r>
            <a:endParaRPr sz="2700"/>
          </a:p>
        </p:txBody>
      </p:sp>
      <p:sp>
        <p:nvSpPr>
          <p:cNvPr id="444" name="Google Shape;444;p52"/>
          <p:cNvSpPr txBox="1"/>
          <p:nvPr/>
        </p:nvSpPr>
        <p:spPr>
          <a:xfrm>
            <a:off x="718374" y="811611"/>
            <a:ext cx="7130100" cy="3742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Algoritmos muy potentes con grandes prestaciones</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El algoritmo no calcula la probabilidad, se estima a partir de heurística (no muy fiable)</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Computacionalmente intenso:</a:t>
            </a:r>
            <a:endParaRPr b="0" i="0" sz="1400" u="none" cap="none" strike="noStrike">
              <a:solidFill>
                <a:srgbClr val="000000"/>
              </a:solidFill>
              <a:latin typeface="Arial"/>
              <a:ea typeface="Arial"/>
              <a:cs typeface="Arial"/>
              <a:sym typeface="Arial"/>
            </a:endParaRPr>
          </a:p>
          <a:p>
            <a:pPr indent="-367029"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Si alta dimensionalidad (muchas variables), Kernel lineal</a:t>
            </a:r>
            <a:endParaRPr b="0" i="0" sz="1400" u="none" cap="none" strike="noStrike">
              <a:solidFill>
                <a:srgbClr val="000000"/>
              </a:solidFill>
              <a:latin typeface="Arial"/>
              <a:ea typeface="Arial"/>
              <a:cs typeface="Arial"/>
              <a:sym typeface="Arial"/>
            </a:endParaRPr>
          </a:p>
          <a:p>
            <a:pPr indent="-367029"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Valores de C elevados: cuesta mucho entrenar</a:t>
            </a:r>
            <a:endParaRPr b="0" i="0" sz="1400" u="none" cap="none" strike="noStrike">
              <a:solidFill>
                <a:srgbClr val="000000"/>
              </a:solidFill>
              <a:latin typeface="Arial"/>
              <a:ea typeface="Arial"/>
              <a:cs typeface="Arial"/>
              <a:sym typeface="Arial"/>
            </a:endParaRPr>
          </a:p>
          <a:p>
            <a:pPr indent="-367028"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Cálculo del Kernel cuando el problema tiene muchas muestras</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RBF es capaz de aprender casi todo, Kernel universal.</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Kernels usan medidas de distancia/similitud: ESCALADO</a:t>
            </a:r>
            <a:endParaRPr b="0" i="0" sz="1800" u="none" cap="none" strike="noStrike">
              <a:solidFill>
                <a:schemeClr val="dk1"/>
              </a:solidFill>
              <a:latin typeface="Arial"/>
              <a:ea typeface="Arial"/>
              <a:cs typeface="Arial"/>
              <a:sym typeface="Arial"/>
            </a:endParaRPr>
          </a:p>
        </p:txBody>
      </p:sp>
      <p:sp>
        <p:nvSpPr>
          <p:cNvPr id="445" name="Google Shape;445;p52"/>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3"/>
          <p:cNvSpPr txBox="1"/>
          <p:nvPr/>
        </p:nvSpPr>
        <p:spPr>
          <a:xfrm>
            <a:off x="718374" y="1240206"/>
            <a:ext cx="7113300" cy="14424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Machine Learning, a probabilistic perspective</a:t>
            </a:r>
            <a:endParaRPr b="0" i="0" sz="1800" u="none" cap="none" strike="noStrike">
              <a:solidFill>
                <a:schemeClr val="dk1"/>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Capítulo 14</a:t>
            </a:r>
            <a:endParaRPr b="0" i="0" sz="1800" u="none" cap="none" strike="noStrike">
              <a:solidFill>
                <a:srgbClr val="4A4A4A"/>
              </a:solidFill>
              <a:latin typeface="Calibri"/>
              <a:ea typeface="Calibri"/>
              <a:cs typeface="Calibri"/>
              <a:sym typeface="Calibri"/>
            </a:endParaRPr>
          </a:p>
          <a:p>
            <a:pPr indent="-252730" lvl="1" marL="836294" marR="0" rtl="0" algn="l">
              <a:lnSpc>
                <a:spcPct val="100000"/>
              </a:lnSpc>
              <a:spcBef>
                <a:spcPts val="15"/>
              </a:spcBef>
              <a:spcAft>
                <a:spcPts val="0"/>
              </a:spcAft>
              <a:buClr>
                <a:schemeClr val="dk1"/>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Hands On Machine Learning.</a:t>
            </a:r>
            <a:endParaRPr b="0" i="0" sz="1800" u="none" cap="none" strike="noStrike">
              <a:solidFill>
                <a:schemeClr val="dk1"/>
              </a:solidFill>
              <a:latin typeface="Calibri"/>
              <a:ea typeface="Calibri"/>
              <a:cs typeface="Calibri"/>
              <a:sym typeface="Calibri"/>
            </a:endParaRPr>
          </a:p>
          <a:p>
            <a:pPr indent="-367029" lvl="1" marL="836293" marR="0" rtl="0" algn="l">
              <a:lnSpc>
                <a:spcPct val="100000"/>
              </a:lnSpc>
              <a:spcBef>
                <a:spcPts val="3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Capítulos 5, 8</a:t>
            </a:r>
            <a:endParaRPr b="0" i="0" sz="1400" u="none" cap="none" strike="noStrike">
              <a:solidFill>
                <a:srgbClr val="000000"/>
              </a:solidFill>
              <a:latin typeface="Arial"/>
              <a:ea typeface="Arial"/>
              <a:cs typeface="Arial"/>
              <a:sym typeface="Arial"/>
            </a:endParaRPr>
          </a:p>
        </p:txBody>
      </p:sp>
      <p:sp>
        <p:nvSpPr>
          <p:cNvPr id="451" name="Google Shape;451;p53"/>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452" name="Google Shape;452;p53"/>
          <p:cNvSpPr txBox="1"/>
          <p:nvPr>
            <p:ph type="title"/>
          </p:nvPr>
        </p:nvSpPr>
        <p:spPr>
          <a:xfrm>
            <a:off x="613576" y="128375"/>
            <a:ext cx="21234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Referencias</a:t>
            </a:r>
            <a:endParaRPr sz="2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d0d6fc06f3_0_0"/>
          <p:cNvSpPr txBox="1"/>
          <p:nvPr>
            <p:ph type="title"/>
          </p:nvPr>
        </p:nvSpPr>
        <p:spPr>
          <a:xfrm>
            <a:off x="1995622" y="1660566"/>
            <a:ext cx="5138400" cy="8439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s-ES" sz="5400">
                <a:latin typeface="Calibri"/>
                <a:ea typeface="Calibri"/>
                <a:cs typeface="Calibri"/>
                <a:sym typeface="Calibri"/>
              </a:rPr>
              <a:t>Let’s code!</a:t>
            </a:r>
            <a:endParaRPr sz="5400">
              <a:latin typeface="Calibri"/>
              <a:ea typeface="Calibri"/>
              <a:cs typeface="Calibri"/>
              <a:sym typeface="Calibri"/>
            </a:endParaRPr>
          </a:p>
        </p:txBody>
      </p:sp>
      <p:sp>
        <p:nvSpPr>
          <p:cNvPr id="458" name="Google Shape;458;g1d0d6fc06f3_0_0"/>
          <p:cNvSpPr/>
          <p:nvPr/>
        </p:nvSpPr>
        <p:spPr>
          <a:xfrm>
            <a:off x="0" y="4729162"/>
            <a:ext cx="9144000" cy="414654"/>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9" name="Google Shape;459;g1d0d6fc06f3_0_0"/>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0" name="Google Shape;460;g1d0d6fc06f3_0_0"/>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1" name="Google Shape;461;g1d0d6fc06f3_0_0"/>
          <p:cNvSpPr/>
          <p:nvPr/>
        </p:nvSpPr>
        <p:spPr>
          <a:xfrm>
            <a:off x="0" y="4109057"/>
            <a:ext cx="1497000" cy="1034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2" name="Google Shape;462;g1d0d6fc06f3_0_0"/>
          <p:cNvSpPr txBox="1"/>
          <p:nvPr/>
        </p:nvSpPr>
        <p:spPr>
          <a:xfrm>
            <a:off x="1052970" y="4978550"/>
            <a:ext cx="1435800" cy="10260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613568" y="128365"/>
            <a:ext cx="132524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Intuición</a:t>
            </a:r>
            <a:endParaRPr sz="2700"/>
          </a:p>
        </p:txBody>
      </p:sp>
      <p:sp>
        <p:nvSpPr>
          <p:cNvPr id="78" name="Google Shape;78;p4"/>
          <p:cNvSpPr txBox="1"/>
          <p:nvPr/>
        </p:nvSpPr>
        <p:spPr>
          <a:xfrm>
            <a:off x="718374" y="659210"/>
            <a:ext cx="6928500" cy="567000"/>
          </a:xfrm>
          <a:prstGeom prst="rect">
            <a:avLst/>
          </a:prstGeom>
          <a:noFill/>
          <a:ln>
            <a:noFill/>
          </a:ln>
        </p:spPr>
        <p:txBody>
          <a:bodyPr anchorCtr="0" anchor="t" bIns="0" lIns="0" spcFirstLastPara="1" rIns="0" wrap="square" tIns="10775">
            <a:spAutoFit/>
          </a:bodyPr>
          <a:lstStyle/>
          <a:p>
            <a:pPr indent="-367030" lvl="0" marL="379095" marR="5080" rtl="0" algn="l">
              <a:lnSpc>
                <a:spcPct val="1006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Clasificador lineal definido por un hiperplano separador de máximo  margen</a:t>
            </a:r>
            <a:endParaRPr b="0" i="0" sz="1800" u="none" cap="none" strike="noStrike">
              <a:solidFill>
                <a:schemeClr val="dk1"/>
              </a:solidFill>
              <a:latin typeface="Calibri"/>
              <a:ea typeface="Calibri"/>
              <a:cs typeface="Calibri"/>
              <a:sym typeface="Calibri"/>
            </a:endParaRPr>
          </a:p>
        </p:txBody>
      </p:sp>
      <p:sp>
        <p:nvSpPr>
          <p:cNvPr id="79" name="Google Shape;79;p4"/>
          <p:cNvSpPr txBox="1"/>
          <p:nvPr/>
        </p:nvSpPr>
        <p:spPr>
          <a:xfrm>
            <a:off x="1148875" y="4600752"/>
            <a:ext cx="6862445" cy="11683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4A4A4A"/>
                </a:solidFill>
                <a:latin typeface="Arial"/>
                <a:ea typeface="Arial"/>
                <a:cs typeface="Arial"/>
                <a:sym typeface="Arial"/>
              </a:rPr>
              <a:t>By User:ZackWeinberg, based on PNG version by User:Cyc - This ﬁle was derived from: Svm separating hyperplanes.png, CC BY-SA 3.0, https://commons.wikimedia.org/w/index.php?curid=22877598</a:t>
            </a:r>
            <a:endParaRPr b="0" i="0" sz="600" u="none" cap="none" strike="noStrike">
              <a:solidFill>
                <a:schemeClr val="dk1"/>
              </a:solidFill>
              <a:latin typeface="Arial"/>
              <a:ea typeface="Arial"/>
              <a:cs typeface="Arial"/>
              <a:sym typeface="Arial"/>
            </a:endParaRPr>
          </a:p>
        </p:txBody>
      </p:sp>
      <p:sp>
        <p:nvSpPr>
          <p:cNvPr id="80" name="Google Shape;80;p4"/>
          <p:cNvSpPr/>
          <p:nvPr/>
        </p:nvSpPr>
        <p:spPr>
          <a:xfrm>
            <a:off x="2501924" y="1225925"/>
            <a:ext cx="3790475" cy="32796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4"/>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2498600" y="1774958"/>
            <a:ext cx="3941391" cy="25205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13"/>
          <p:cNvSpPr txBox="1"/>
          <p:nvPr/>
        </p:nvSpPr>
        <p:spPr>
          <a:xfrm>
            <a:off x="718375" y="964000"/>
            <a:ext cx="78480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4A4A4A"/>
                </a:solidFill>
                <a:latin typeface="Calibri"/>
                <a:ea typeface="Calibri"/>
                <a:cs typeface="Calibri"/>
                <a:sym typeface="Calibri"/>
              </a:rPr>
              <a:t>La solución viene dada por las muestras en el margen (de ahí “support vectors”)</a:t>
            </a:r>
            <a:endParaRPr b="0" i="0" sz="1800" u="none" cap="none" strike="noStrike">
              <a:solidFill>
                <a:schemeClr val="dk1"/>
              </a:solidFill>
              <a:latin typeface="Calibri"/>
              <a:ea typeface="Calibri"/>
              <a:cs typeface="Calibri"/>
              <a:sym typeface="Calibri"/>
            </a:endParaRPr>
          </a:p>
        </p:txBody>
      </p:sp>
      <p:sp>
        <p:nvSpPr>
          <p:cNvPr id="88" name="Google Shape;88;p13"/>
          <p:cNvSpPr txBox="1"/>
          <p:nvPr>
            <p:ph type="title"/>
          </p:nvPr>
        </p:nvSpPr>
        <p:spPr>
          <a:xfrm>
            <a:off x="613568" y="128365"/>
            <a:ext cx="250444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i="1" lang="es-ES" sz="2700">
                <a:latin typeface="Arial"/>
                <a:ea typeface="Arial"/>
                <a:cs typeface="Arial"/>
                <a:sym typeface="Arial"/>
              </a:rPr>
              <a:t>Support Vectors</a:t>
            </a:r>
            <a:endParaRPr sz="2700">
              <a:latin typeface="Arial"/>
              <a:ea typeface="Arial"/>
              <a:cs typeface="Arial"/>
              <a:sym typeface="Arial"/>
            </a:endParaRPr>
          </a:p>
        </p:txBody>
      </p:sp>
      <p:sp>
        <p:nvSpPr>
          <p:cNvPr id="89" name="Google Shape;89;p13"/>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15"/>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15"/>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5"/>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15"/>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15"/>
          <p:cNvSpPr txBox="1"/>
          <p:nvPr>
            <p:ph type="title"/>
          </p:nvPr>
        </p:nvSpPr>
        <p:spPr>
          <a:xfrm>
            <a:off x="1199356" y="816736"/>
            <a:ext cx="12598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3600"/>
              <a:t>Índice</a:t>
            </a:r>
            <a:endParaRPr sz="3600"/>
          </a:p>
        </p:txBody>
      </p:sp>
      <p:sp>
        <p:nvSpPr>
          <p:cNvPr id="99" name="Google Shape;99;p15"/>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100" name="Google Shape;100;p15"/>
          <p:cNvSpPr txBox="1"/>
          <p:nvPr/>
        </p:nvSpPr>
        <p:spPr>
          <a:xfrm>
            <a:off x="1237303" y="1449125"/>
            <a:ext cx="7008300" cy="2590800"/>
          </a:xfrm>
          <a:prstGeom prst="rect">
            <a:avLst/>
          </a:prstGeom>
          <a:noFill/>
          <a:ln>
            <a:noFill/>
          </a:ln>
        </p:spPr>
        <p:txBody>
          <a:bodyPr anchorCtr="0" anchor="t" bIns="0" lIns="0" spcFirstLastPara="1" rIns="0" wrap="square" tIns="52700">
            <a:spAutoFit/>
          </a:bodyPr>
          <a:lstStyle/>
          <a:p>
            <a:pPr indent="-419733"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chemeClr val="dk1"/>
              </a:solidFill>
              <a:latin typeface="Calibri"/>
              <a:ea typeface="Calibri"/>
              <a:cs typeface="Calibri"/>
              <a:sym typeface="Calibri"/>
            </a:endParaRPr>
          </a:p>
          <a:p>
            <a:pPr indent="-419733"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800" u="none" cap="none" strike="noStrike">
              <a:solidFill>
                <a:srgbClr val="4A4A4A"/>
              </a:solidFill>
              <a:latin typeface="Calibri"/>
              <a:ea typeface="Calibri"/>
              <a:cs typeface="Calibri"/>
              <a:sym typeface="Calibri"/>
            </a:endParaRPr>
          </a:p>
          <a:p>
            <a:pPr indent="-419733" lvl="0" marL="431800" marR="0" rtl="0" algn="l">
              <a:lnSpc>
                <a:spcPct val="100000"/>
              </a:lnSpc>
              <a:spcBef>
                <a:spcPts val="414"/>
              </a:spcBef>
              <a:spcAft>
                <a:spcPts val="0"/>
              </a:spcAft>
              <a:buClr>
                <a:srgbClr val="4A4A4A"/>
              </a:buClr>
              <a:buSzPts val="1800"/>
              <a:buFont typeface="Calibri"/>
              <a:buAutoNum type="arabicPeriod"/>
            </a:pPr>
            <a:r>
              <a:rPr lang="es-ES" sz="1800">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3"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chemeClr val="dk1"/>
              </a:solidFill>
              <a:latin typeface="Calibri"/>
              <a:ea typeface="Calibri"/>
              <a:cs typeface="Calibri"/>
              <a:sym typeface="Calibri"/>
            </a:endParaRPr>
          </a:p>
          <a:p>
            <a:pPr indent="-305434" lvl="0" marL="431800" marR="0" rtl="0" algn="l">
              <a:lnSpc>
                <a:spcPct val="100000"/>
              </a:lnSpc>
              <a:spcBef>
                <a:spcPts val="315"/>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718374" y="964010"/>
            <a:ext cx="7660005" cy="1128395"/>
          </a:xfrm>
          <a:prstGeom prst="rect">
            <a:avLst/>
          </a:prstGeom>
          <a:noFill/>
          <a:ln>
            <a:noFill/>
          </a:ln>
        </p:spPr>
        <p:txBody>
          <a:bodyPr anchorCtr="0" anchor="t" bIns="0" lIns="0" spcFirstLastPara="1" rIns="0" wrap="square" tIns="10775">
            <a:spAutoFit/>
          </a:bodyPr>
          <a:lstStyle/>
          <a:p>
            <a:pPr indent="-367030" lvl="0" marL="379095" marR="5080" rtl="0" algn="l">
              <a:lnSpc>
                <a:spcPct val="1006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Hasta ahora hemos trabajado con un caso en el que las clases son  claramente separables, esto es, no hay solapamiento entre ellas</a:t>
            </a:r>
            <a:endParaRPr b="0" i="0" sz="1800" u="none" cap="none" strike="noStrike">
              <a:solidFill>
                <a:schemeClr val="dk1"/>
              </a:solidFill>
              <a:latin typeface="Calibri"/>
              <a:ea typeface="Calibri"/>
              <a:cs typeface="Calibri"/>
              <a:sym typeface="Calibri"/>
            </a:endParaRPr>
          </a:p>
          <a:p>
            <a:pPr indent="-367030" lvl="0" marL="379095" marR="20320" rtl="0" algn="l">
              <a:lnSpc>
                <a:spcPct val="1006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No hablamos de fronteras no lineales, seguimos considerando que existe  un </a:t>
            </a:r>
            <a:r>
              <a:rPr b="0" i="0" lang="es-ES" sz="1800" u="sng" cap="none" strike="noStrike">
                <a:solidFill>
                  <a:srgbClr val="4A4A4A"/>
                </a:solidFill>
                <a:latin typeface="Calibri"/>
                <a:ea typeface="Calibri"/>
                <a:cs typeface="Calibri"/>
                <a:sym typeface="Calibri"/>
              </a:rPr>
              <a:t>hiperplano</a:t>
            </a:r>
            <a:r>
              <a:rPr b="0" i="0" lang="es-ES" sz="1800" u="none" cap="none" strike="noStrike">
                <a:solidFill>
                  <a:srgbClr val="4A4A4A"/>
                </a:solidFill>
                <a:latin typeface="Calibri"/>
                <a:ea typeface="Calibri"/>
                <a:cs typeface="Calibri"/>
                <a:sym typeface="Calibri"/>
              </a:rPr>
              <a:t> capaz de separar las clases, aunque con </a:t>
            </a:r>
            <a:r>
              <a:rPr b="0" i="0" lang="es-ES" sz="1800" u="sng" cap="none" strike="noStrike">
                <a:solidFill>
                  <a:srgbClr val="4A4A4A"/>
                </a:solidFill>
                <a:latin typeface="Calibri"/>
                <a:ea typeface="Calibri"/>
                <a:cs typeface="Calibri"/>
                <a:sym typeface="Calibri"/>
              </a:rPr>
              <a:t>errores</a:t>
            </a:r>
            <a:endParaRPr b="0" i="0" sz="1800" u="none" cap="none" strike="noStrike">
              <a:solidFill>
                <a:schemeClr val="dk1"/>
              </a:solidFill>
              <a:latin typeface="Calibri"/>
              <a:ea typeface="Calibri"/>
              <a:cs typeface="Calibri"/>
              <a:sym typeface="Calibri"/>
            </a:endParaRPr>
          </a:p>
        </p:txBody>
      </p:sp>
      <p:sp>
        <p:nvSpPr>
          <p:cNvPr id="106" name="Google Shape;106;p16"/>
          <p:cNvSpPr txBox="1"/>
          <p:nvPr>
            <p:ph type="title"/>
          </p:nvPr>
        </p:nvSpPr>
        <p:spPr>
          <a:xfrm>
            <a:off x="613577" y="128375"/>
            <a:ext cx="63381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Caso linealmente no separable</a:t>
            </a:r>
            <a:endParaRPr sz="2700"/>
          </a:p>
        </p:txBody>
      </p:sp>
      <p:sp>
        <p:nvSpPr>
          <p:cNvPr id="107" name="Google Shape;107;p16"/>
          <p:cNvSpPr/>
          <p:nvPr/>
        </p:nvSpPr>
        <p:spPr>
          <a:xfrm>
            <a:off x="3183233" y="2169725"/>
            <a:ext cx="2460640" cy="245566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16"/>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718374" y="964010"/>
            <a:ext cx="7594500" cy="568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Voy a permitir errores: muestras </a:t>
            </a:r>
            <a:r>
              <a:rPr b="1" i="0" lang="es-ES" sz="1800" u="none" cap="none" strike="noStrike">
                <a:solidFill>
                  <a:srgbClr val="4A4A4A"/>
                </a:solidFill>
                <a:latin typeface="Calibri"/>
                <a:ea typeface="Calibri"/>
                <a:cs typeface="Calibri"/>
                <a:sym typeface="Calibri"/>
              </a:rPr>
              <a:t>dentro del margen o mal clasificadas</a:t>
            </a:r>
            <a:endParaRPr b="0" i="0" sz="1800" u="none" cap="none" strike="noStrike">
              <a:solidFill>
                <a:schemeClr val="dk1"/>
              </a:solidFill>
              <a:latin typeface="Calibri"/>
              <a:ea typeface="Calibri"/>
              <a:cs typeface="Calibri"/>
              <a:sym typeface="Calibri"/>
            </a:endParaRPr>
          </a:p>
          <a:p>
            <a:pPr indent="-367030" lvl="0" marL="379095"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Exclusivamente a esas muestras les asigno un error (</a:t>
            </a:r>
            <a:r>
              <a:rPr b="0" i="1" lang="es-ES" sz="1800" u="none" cap="none" strike="noStrike">
                <a:solidFill>
                  <a:srgbClr val="4A4A4A"/>
                </a:solidFill>
                <a:latin typeface="Arial"/>
                <a:ea typeface="Arial"/>
                <a:cs typeface="Arial"/>
                <a:sym typeface="Arial"/>
              </a:rPr>
              <a:t>slack </a:t>
            </a:r>
            <a:r>
              <a:rPr b="0" i="0" lang="es-ES" sz="1800" u="none" cap="none" strike="noStrike">
                <a:solidFill>
                  <a:srgbClr val="4A4A4A"/>
                </a:solidFill>
                <a:latin typeface="Calibri"/>
                <a:ea typeface="Calibri"/>
                <a:cs typeface="Calibri"/>
                <a:sym typeface="Calibri"/>
              </a:rPr>
              <a:t>variable)</a:t>
            </a:r>
            <a:endParaRPr b="0" i="0" sz="1800" u="none" cap="none" strike="noStrike">
              <a:solidFill>
                <a:schemeClr val="dk1"/>
              </a:solidFill>
              <a:latin typeface="Calibri"/>
              <a:ea typeface="Calibri"/>
              <a:cs typeface="Calibri"/>
              <a:sym typeface="Calibri"/>
            </a:endParaRPr>
          </a:p>
        </p:txBody>
      </p:sp>
      <p:sp>
        <p:nvSpPr>
          <p:cNvPr id="114" name="Google Shape;114;p17"/>
          <p:cNvSpPr txBox="1"/>
          <p:nvPr>
            <p:ph type="title"/>
          </p:nvPr>
        </p:nvSpPr>
        <p:spPr>
          <a:xfrm>
            <a:off x="613577" y="128375"/>
            <a:ext cx="59514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Caso linealmente no separable</a:t>
            </a:r>
            <a:endParaRPr sz="2700"/>
          </a:p>
        </p:txBody>
      </p:sp>
      <p:sp>
        <p:nvSpPr>
          <p:cNvPr id="115" name="Google Shape;115;p17"/>
          <p:cNvSpPr/>
          <p:nvPr/>
        </p:nvSpPr>
        <p:spPr>
          <a:xfrm>
            <a:off x="1080041" y="1816175"/>
            <a:ext cx="3903900" cy="2666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7"/>
          <p:cNvSpPr/>
          <p:nvPr/>
        </p:nvSpPr>
        <p:spPr>
          <a:xfrm>
            <a:off x="5854975" y="1700049"/>
            <a:ext cx="1885774" cy="30857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7"/>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5">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nvSpPr>
        <p:spPr>
          <a:xfrm>
            <a:off x="718374" y="964010"/>
            <a:ext cx="5987415" cy="29972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 pero penalizo los errores, con un coste C, ¿os suena?</a:t>
            </a:r>
            <a:endParaRPr b="0" i="0" sz="1800" u="none" cap="none" strike="noStrike">
              <a:solidFill>
                <a:schemeClr val="dk1"/>
              </a:solidFill>
              <a:latin typeface="Calibri"/>
              <a:ea typeface="Calibri"/>
              <a:cs typeface="Calibri"/>
              <a:sym typeface="Calibri"/>
            </a:endParaRPr>
          </a:p>
        </p:txBody>
      </p:sp>
      <p:sp>
        <p:nvSpPr>
          <p:cNvPr id="123" name="Google Shape;123;p18"/>
          <p:cNvSpPr txBox="1"/>
          <p:nvPr/>
        </p:nvSpPr>
        <p:spPr>
          <a:xfrm>
            <a:off x="718374" y="3450035"/>
            <a:ext cx="2032000" cy="29972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 regularización</a:t>
            </a:r>
            <a:endParaRPr b="0" i="0" sz="1800" u="none" cap="none" strike="noStrike">
              <a:solidFill>
                <a:schemeClr val="dk1"/>
              </a:solidFill>
              <a:latin typeface="Calibri"/>
              <a:ea typeface="Calibri"/>
              <a:cs typeface="Calibri"/>
              <a:sym typeface="Calibri"/>
            </a:endParaRPr>
          </a:p>
        </p:txBody>
      </p:sp>
      <p:sp>
        <p:nvSpPr>
          <p:cNvPr id="124" name="Google Shape;124;p18"/>
          <p:cNvSpPr txBox="1"/>
          <p:nvPr>
            <p:ph type="title"/>
          </p:nvPr>
        </p:nvSpPr>
        <p:spPr>
          <a:xfrm>
            <a:off x="613576" y="128375"/>
            <a:ext cx="57270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s-ES" sz="2700"/>
              <a:t>Caso linealmente no separable</a:t>
            </a:r>
            <a:endParaRPr sz="2700"/>
          </a:p>
        </p:txBody>
      </p:sp>
      <p:sp>
        <p:nvSpPr>
          <p:cNvPr id="125" name="Google Shape;125;p18"/>
          <p:cNvSpPr/>
          <p:nvPr/>
        </p:nvSpPr>
        <p:spPr>
          <a:xfrm>
            <a:off x="2221550" y="1606930"/>
            <a:ext cx="4457699" cy="15239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18"/>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FFFFFF"/>
                </a:solidFill>
                <a:latin typeface="Arial"/>
                <a:ea typeface="Arial"/>
                <a:cs typeface="Arial"/>
                <a:sym typeface="Arial"/>
              </a:rPr>
              <a:t>© All rights reserved. </a:t>
            </a:r>
            <a:r>
              <a:rPr b="0" i="0" lang="es-E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2019-10-18T14:13:00Z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