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OFsQXmj9tuQxbOr4Sw6WyRC+f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60D8F2-271D-4CC9-A3D2-168C1E2C9D26}">
  <a:tblStyle styleId="{FD60D8F2-271D-4CC9-A3D2-168C1E2C9D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714185" y="924000"/>
            <a:ext cx="7715629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714185" y="924000"/>
            <a:ext cx="7715629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hyperlink" Target="http://www.keepcoding.io/" TargetMode="External"/><Relationship Id="rId5" Type="http://schemas.openxmlformats.org/officeDocument/2006/relationships/image" Target="../media/image33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hyperlink" Target="http://www.keepcoding.io/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hyperlink" Target="http://www.keepcoding.io/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Relationship Id="rId4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://scikit-learn.org/stable/modules/model_evaluation.html#classification-metric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keepcoding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://scikit-learn.org/stable/auto_examples/svm/plot_separating_hyperplane_unbalanced.html" TargetMode="External"/><Relationship Id="rId5" Type="http://schemas.openxmlformats.org/officeDocument/2006/relationships/hyperlink" Target="https://jair.org/index.php/jair/article/view/1030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hyperlink" Target="http://www.keepcod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cikit-learn.org/stable/modules/model_evaluation.html#regression-metrics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Relationship Id="rId7" Type="http://schemas.openxmlformats.org/officeDocument/2006/relationships/image" Target="../media/image35.png"/><Relationship Id="rId8" Type="http://schemas.openxmlformats.org/officeDocument/2006/relationships/hyperlink" Target="http://www.keepcoding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keepcoding.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1" Type="http://schemas.openxmlformats.org/officeDocument/2006/relationships/hyperlink" Target="http://www.keepcoding.io/" TargetMode="External"/><Relationship Id="rId10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101</a:t>
            </a:r>
            <a:endParaRPr/>
          </a:p>
          <a:p>
            <a:pPr indent="0" lvl="0" marL="1480185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Métricas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1373150" y="1966624"/>
            <a:ext cx="2350770" cy="1722755"/>
          </a:xfrm>
          <a:custGeom>
            <a:rect b="b" l="l" r="r" t="t"/>
            <a:pathLst>
              <a:path extrusionOk="0" h="1722754" w="2350770">
                <a:moveTo>
                  <a:pt x="0" y="1722274"/>
                </a:moveTo>
                <a:lnTo>
                  <a:pt x="25368" y="1668239"/>
                </a:lnTo>
                <a:lnTo>
                  <a:pt x="56787" y="1596969"/>
                </a:lnTo>
                <a:lnTo>
                  <a:pt x="74548" y="1555995"/>
                </a:lnTo>
                <a:lnTo>
                  <a:pt x="93559" y="1512061"/>
                </a:lnTo>
                <a:lnTo>
                  <a:pt x="113735" y="1465617"/>
                </a:lnTo>
                <a:lnTo>
                  <a:pt x="134986" y="1417111"/>
                </a:lnTo>
                <a:lnTo>
                  <a:pt x="157227" y="1366993"/>
                </a:lnTo>
                <a:lnTo>
                  <a:pt x="180370" y="1315714"/>
                </a:lnTo>
                <a:lnTo>
                  <a:pt x="204327" y="1263721"/>
                </a:lnTo>
                <a:lnTo>
                  <a:pt x="229012" y="1211465"/>
                </a:lnTo>
                <a:lnTo>
                  <a:pt x="254336" y="1159395"/>
                </a:lnTo>
                <a:lnTo>
                  <a:pt x="280214" y="1107961"/>
                </a:lnTo>
                <a:lnTo>
                  <a:pt x="306557" y="1057612"/>
                </a:lnTo>
                <a:lnTo>
                  <a:pt x="333278" y="1008798"/>
                </a:lnTo>
                <a:lnTo>
                  <a:pt x="360290" y="961967"/>
                </a:lnTo>
                <a:lnTo>
                  <a:pt x="387506" y="917570"/>
                </a:lnTo>
                <a:lnTo>
                  <a:pt x="414838" y="876056"/>
                </a:lnTo>
                <a:lnTo>
                  <a:pt x="442199" y="837874"/>
                </a:lnTo>
                <a:lnTo>
                  <a:pt x="472332" y="797970"/>
                </a:lnTo>
                <a:lnTo>
                  <a:pt x="502093" y="759065"/>
                </a:lnTo>
                <a:lnTo>
                  <a:pt x="531686" y="721154"/>
                </a:lnTo>
                <a:lnTo>
                  <a:pt x="561316" y="684230"/>
                </a:lnTo>
                <a:lnTo>
                  <a:pt x="591185" y="648287"/>
                </a:lnTo>
                <a:lnTo>
                  <a:pt x="621497" y="613321"/>
                </a:lnTo>
                <a:lnTo>
                  <a:pt x="652455" y="579324"/>
                </a:lnTo>
                <a:lnTo>
                  <a:pt x="684264" y="546291"/>
                </a:lnTo>
                <a:lnTo>
                  <a:pt x="717126" y="514215"/>
                </a:lnTo>
                <a:lnTo>
                  <a:pt x="751245" y="483091"/>
                </a:lnTo>
                <a:lnTo>
                  <a:pt x="786825" y="452914"/>
                </a:lnTo>
                <a:lnTo>
                  <a:pt x="824069" y="423675"/>
                </a:lnTo>
                <a:lnTo>
                  <a:pt x="863180" y="395371"/>
                </a:lnTo>
                <a:lnTo>
                  <a:pt x="904363" y="367995"/>
                </a:lnTo>
                <a:lnTo>
                  <a:pt x="947820" y="341541"/>
                </a:lnTo>
                <a:lnTo>
                  <a:pt x="993755" y="316002"/>
                </a:lnTo>
                <a:lnTo>
                  <a:pt x="1042372" y="291374"/>
                </a:lnTo>
                <a:lnTo>
                  <a:pt x="1093874" y="267649"/>
                </a:lnTo>
                <a:lnTo>
                  <a:pt x="1132347" y="251785"/>
                </a:lnTo>
                <a:lnTo>
                  <a:pt x="1174151" y="236414"/>
                </a:lnTo>
                <a:lnTo>
                  <a:pt x="1218969" y="221530"/>
                </a:lnTo>
                <a:lnTo>
                  <a:pt x="1266483" y="207128"/>
                </a:lnTo>
                <a:lnTo>
                  <a:pt x="1316376" y="193201"/>
                </a:lnTo>
                <a:lnTo>
                  <a:pt x="1368328" y="179744"/>
                </a:lnTo>
                <a:lnTo>
                  <a:pt x="1422023" y="166750"/>
                </a:lnTo>
                <a:lnTo>
                  <a:pt x="1477143" y="154213"/>
                </a:lnTo>
                <a:lnTo>
                  <a:pt x="1533370" y="142128"/>
                </a:lnTo>
                <a:lnTo>
                  <a:pt x="1590386" y="130489"/>
                </a:lnTo>
                <a:lnTo>
                  <a:pt x="1647874" y="119290"/>
                </a:lnTo>
                <a:lnTo>
                  <a:pt x="1705515" y="108524"/>
                </a:lnTo>
                <a:lnTo>
                  <a:pt x="1762992" y="98185"/>
                </a:lnTo>
                <a:lnTo>
                  <a:pt x="1819987" y="88269"/>
                </a:lnTo>
                <a:lnTo>
                  <a:pt x="1876182" y="78768"/>
                </a:lnTo>
                <a:lnTo>
                  <a:pt x="1931259" y="69678"/>
                </a:lnTo>
                <a:lnTo>
                  <a:pt x="1984901" y="60991"/>
                </a:lnTo>
                <a:lnTo>
                  <a:pt x="2036790" y="52702"/>
                </a:lnTo>
                <a:lnTo>
                  <a:pt x="2086608" y="44805"/>
                </a:lnTo>
                <a:lnTo>
                  <a:pt x="2134037" y="37294"/>
                </a:lnTo>
                <a:lnTo>
                  <a:pt x="2178759" y="30163"/>
                </a:lnTo>
                <a:lnTo>
                  <a:pt x="2220457" y="23406"/>
                </a:lnTo>
                <a:lnTo>
                  <a:pt x="2258813" y="17017"/>
                </a:lnTo>
                <a:lnTo>
                  <a:pt x="2293509" y="10990"/>
                </a:lnTo>
                <a:lnTo>
                  <a:pt x="2324227" y="5320"/>
                </a:lnTo>
                <a:lnTo>
                  <a:pt x="23506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373150" y="1978274"/>
            <a:ext cx="2385695" cy="2176145"/>
          </a:xfrm>
          <a:custGeom>
            <a:rect b="b" l="l" r="r" t="t"/>
            <a:pathLst>
              <a:path extrusionOk="0" h="2176145" w="2385695">
                <a:moveTo>
                  <a:pt x="2373924" y="2176099"/>
                </a:moveTo>
                <a:lnTo>
                  <a:pt x="0" y="2176099"/>
                </a:lnTo>
                <a:lnTo>
                  <a:pt x="23274" y="1698974"/>
                </a:lnTo>
                <a:lnTo>
                  <a:pt x="453849" y="849474"/>
                </a:lnTo>
                <a:lnTo>
                  <a:pt x="1117149" y="267649"/>
                </a:lnTo>
                <a:lnTo>
                  <a:pt x="2385549" y="0"/>
                </a:lnTo>
                <a:lnTo>
                  <a:pt x="2373924" y="2176099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373150" y="1978274"/>
            <a:ext cx="2385695" cy="2176145"/>
          </a:xfrm>
          <a:custGeom>
            <a:rect b="b" l="l" r="r" t="t"/>
            <a:pathLst>
              <a:path extrusionOk="0" h="2176145" w="2385695">
                <a:moveTo>
                  <a:pt x="2385549" y="0"/>
                </a:moveTo>
                <a:lnTo>
                  <a:pt x="1117149" y="267649"/>
                </a:lnTo>
                <a:lnTo>
                  <a:pt x="453849" y="849474"/>
                </a:lnTo>
                <a:lnTo>
                  <a:pt x="23274" y="1698974"/>
                </a:lnTo>
                <a:lnTo>
                  <a:pt x="0" y="2176099"/>
                </a:lnTo>
                <a:lnTo>
                  <a:pt x="2373924" y="2176099"/>
                </a:lnTo>
                <a:lnTo>
                  <a:pt x="2385549" y="0"/>
                </a:lnTo>
                <a:close/>
              </a:path>
            </a:pathLst>
          </a:custGeom>
          <a:noFill/>
          <a:ln cap="flat" cmpd="sng" w="9525">
            <a:solidFill>
              <a:srgbClr val="BE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1280149" y="1965125"/>
            <a:ext cx="2816225" cy="1905"/>
          </a:xfrm>
          <a:custGeom>
            <a:rect b="b" l="l" r="r" t="t"/>
            <a:pathLst>
              <a:path extrusionOk="0" h="1905" w="2816225">
                <a:moveTo>
                  <a:pt x="0" y="0"/>
                </a:moveTo>
                <a:lnTo>
                  <a:pt x="2816099" y="14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3729100" y="1909038"/>
            <a:ext cx="13335" cy="2432050"/>
          </a:xfrm>
          <a:custGeom>
            <a:rect b="b" l="l" r="r" t="t"/>
            <a:pathLst>
              <a:path extrusionOk="0" h="2432050" w="13335">
                <a:moveTo>
                  <a:pt x="0" y="2431499"/>
                </a:moveTo>
                <a:lnTo>
                  <a:pt x="1319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2273474" y="2985213"/>
            <a:ext cx="8413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AUC-ROC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>
            <p:ph type="title"/>
          </p:nvPr>
        </p:nvSpPr>
        <p:spPr>
          <a:xfrm>
            <a:off x="613579" y="128375"/>
            <a:ext cx="2772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Curva ROC</a:t>
            </a:r>
            <a:endParaRPr sz="2700"/>
          </a:p>
        </p:txBody>
      </p:sp>
      <p:sp>
        <p:nvSpPr>
          <p:cNvPr id="215" name="Google Shape;215;p10"/>
          <p:cNvSpPr/>
          <p:nvPr/>
        </p:nvSpPr>
        <p:spPr>
          <a:xfrm>
            <a:off x="5368709" y="1873276"/>
            <a:ext cx="3008315" cy="1947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372515" y="184882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661917" y="3962698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6517959" y="3901215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714174" y="924003"/>
            <a:ext cx="7534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8354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True Positive Rate (recall)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False Positive Rate (fall-out)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cua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ndo se va desplazando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el umbral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TPR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4443225" y="4194968"/>
            <a:ext cx="660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FPR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1303325" y="3607425"/>
            <a:ext cx="128099" cy="1397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6943090" y="18399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769924" y="2743474"/>
            <a:ext cx="128099" cy="1397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6513665" y="1810251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411074" y="2162749"/>
            <a:ext cx="128099" cy="139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5654814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3674250" y="1888565"/>
            <a:ext cx="128099" cy="1397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/>
          <p:nvPr/>
        </p:nvSpPr>
        <p:spPr>
          <a:xfrm>
            <a:off x="5186176" y="1873264"/>
            <a:ext cx="3008315" cy="1947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 txBox="1"/>
          <p:nvPr>
            <p:ph type="title"/>
          </p:nvPr>
        </p:nvSpPr>
        <p:spPr>
          <a:xfrm>
            <a:off x="613568" y="128365"/>
            <a:ext cx="41605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Curva ROC: situación ideal</a:t>
            </a:r>
            <a:endParaRPr sz="2700"/>
          </a:p>
        </p:txBody>
      </p:sp>
      <p:sp>
        <p:nvSpPr>
          <p:cNvPr id="241" name="Google Shape;241;p11"/>
          <p:cNvSpPr/>
          <p:nvPr/>
        </p:nvSpPr>
        <p:spPr>
          <a:xfrm>
            <a:off x="6593789" y="1813012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6661917" y="3810298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6517959" y="3748815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714174" y="924003"/>
            <a:ext cx="7534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True Positive Rate (recall) vs False Positive Rate (fall-out) cuando se va desplazando el umbral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18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TPR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4443225" y="4194968"/>
            <a:ext cx="660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FPR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1303325" y="1895974"/>
            <a:ext cx="128099" cy="1397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6163777" y="17986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1769924" y="1895225"/>
            <a:ext cx="128099" cy="1397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5887152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2413149" y="1888575"/>
            <a:ext cx="128099" cy="139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5508390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3674250" y="1888565"/>
            <a:ext cx="128099" cy="1397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3735700" y="1904276"/>
            <a:ext cx="0" cy="66675"/>
          </a:xfrm>
          <a:custGeom>
            <a:rect b="b" l="l" r="r" t="t"/>
            <a:pathLst>
              <a:path extrusionOk="0" h="66675" w="120000">
                <a:moveTo>
                  <a:pt x="0" y="0"/>
                </a:moveTo>
                <a:lnTo>
                  <a:pt x="0" y="66098"/>
                </a:lnTo>
              </a:path>
            </a:pathLst>
          </a:custGeom>
          <a:noFill/>
          <a:ln cap="flat" cmpd="sng" w="2270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1380449" y="1941408"/>
            <a:ext cx="2383790" cy="2224162"/>
          </a:xfrm>
          <a:custGeom>
            <a:rect b="b" l="l" r="r" t="t"/>
            <a:pathLst>
              <a:path extrusionOk="0" h="2195195" w="2383790">
                <a:moveTo>
                  <a:pt x="2371549" y="2194574"/>
                </a:moveTo>
                <a:lnTo>
                  <a:pt x="0" y="2194574"/>
                </a:lnTo>
                <a:lnTo>
                  <a:pt x="11799" y="11799"/>
                </a:lnTo>
                <a:lnTo>
                  <a:pt x="2383349" y="0"/>
                </a:lnTo>
                <a:lnTo>
                  <a:pt x="2371549" y="2194574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1380450" y="1970375"/>
            <a:ext cx="2383790" cy="2195195"/>
          </a:xfrm>
          <a:custGeom>
            <a:rect b="b" l="l" r="r" t="t"/>
            <a:pathLst>
              <a:path extrusionOk="0" h="2195195" w="2383790">
                <a:moveTo>
                  <a:pt x="11799" y="11799"/>
                </a:moveTo>
                <a:lnTo>
                  <a:pt x="2383349" y="0"/>
                </a:lnTo>
                <a:lnTo>
                  <a:pt x="2371549" y="2194574"/>
                </a:lnTo>
                <a:lnTo>
                  <a:pt x="0" y="2194574"/>
                </a:lnTo>
                <a:lnTo>
                  <a:pt x="11799" y="11799"/>
                </a:lnTo>
                <a:close/>
              </a:path>
            </a:pathLst>
          </a:custGeom>
          <a:noFill/>
          <a:ln cap="flat" cmpd="sng" w="9525">
            <a:solidFill>
              <a:srgbClr val="BE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 txBox="1"/>
          <p:nvPr/>
        </p:nvSpPr>
        <p:spPr>
          <a:xfrm>
            <a:off x="1983750" y="2985213"/>
            <a:ext cx="10915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AUC-ROC =1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3733800" y="19550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 flipH="1" rot="10800000">
            <a:off x="1199725" y="1916431"/>
            <a:ext cx="3087994" cy="45719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/>
          <p:nvPr/>
        </p:nvSpPr>
        <p:spPr>
          <a:xfrm>
            <a:off x="1280149" y="1965125"/>
            <a:ext cx="2816225" cy="1905"/>
          </a:xfrm>
          <a:custGeom>
            <a:rect b="b" l="l" r="r" t="t"/>
            <a:pathLst>
              <a:path extrusionOk="0" h="1905" w="2816225">
                <a:moveTo>
                  <a:pt x="0" y="0"/>
                </a:moveTo>
                <a:lnTo>
                  <a:pt x="2816099" y="14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5262351" y="1887645"/>
            <a:ext cx="3008322" cy="19470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 txBox="1"/>
          <p:nvPr>
            <p:ph type="title"/>
          </p:nvPr>
        </p:nvSpPr>
        <p:spPr>
          <a:xfrm>
            <a:off x="613568" y="128365"/>
            <a:ext cx="349122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Curva ROC: peor caso</a:t>
            </a:r>
            <a:endParaRPr sz="2700"/>
          </a:p>
        </p:txBody>
      </p:sp>
      <p:sp>
        <p:nvSpPr>
          <p:cNvPr id="273" name="Google Shape;273;p12"/>
          <p:cNvSpPr/>
          <p:nvPr/>
        </p:nvSpPr>
        <p:spPr>
          <a:xfrm>
            <a:off x="8033215" y="1798637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6509516" y="3962698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8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6365559" y="3901215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1357240" y="1759474"/>
            <a:ext cx="31750" cy="43815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4632474" y="4150267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714174" y="924003"/>
            <a:ext cx="7534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True Positive Rate (recall) vs False Positive Rate (fall-out) cuando se va desplazando el umbral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spcBef>
                <a:spcPts val="18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TPR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1303325" y="4096099"/>
            <a:ext cx="128099" cy="1397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7179240" y="17986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1987699" y="3458078"/>
            <a:ext cx="128099" cy="1397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6325277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2804424" y="2681650"/>
            <a:ext cx="128099" cy="1397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5626365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2"/>
          <p:cNvSpPr/>
          <p:nvPr/>
        </p:nvSpPr>
        <p:spPr>
          <a:xfrm>
            <a:off x="3674250" y="1888565"/>
            <a:ext cx="128099" cy="1397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2"/>
          <p:cNvSpPr/>
          <p:nvPr/>
        </p:nvSpPr>
        <p:spPr>
          <a:xfrm>
            <a:off x="3729100" y="1909038"/>
            <a:ext cx="13335" cy="2432050"/>
          </a:xfrm>
          <a:custGeom>
            <a:rect b="b" l="l" r="r" t="t"/>
            <a:pathLst>
              <a:path extrusionOk="0" h="2432050" w="13335">
                <a:moveTo>
                  <a:pt x="0" y="2431499"/>
                </a:moveTo>
                <a:lnTo>
                  <a:pt x="1319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345049" y="2010255"/>
            <a:ext cx="2419350" cy="2154945"/>
          </a:xfrm>
          <a:custGeom>
            <a:rect b="b" l="l" r="r" t="t"/>
            <a:pathLst>
              <a:path extrusionOk="0" h="2206625" w="2419350">
                <a:moveTo>
                  <a:pt x="2395149" y="2206374"/>
                </a:moveTo>
                <a:lnTo>
                  <a:pt x="0" y="2206374"/>
                </a:lnTo>
                <a:lnTo>
                  <a:pt x="2418749" y="0"/>
                </a:lnTo>
                <a:lnTo>
                  <a:pt x="2395149" y="2206374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1345049" y="1958575"/>
            <a:ext cx="2419350" cy="2206625"/>
          </a:xfrm>
          <a:custGeom>
            <a:rect b="b" l="l" r="r" t="t"/>
            <a:pathLst>
              <a:path extrusionOk="0" h="2206625" w="2419350">
                <a:moveTo>
                  <a:pt x="0" y="2206374"/>
                </a:moveTo>
                <a:lnTo>
                  <a:pt x="2418749" y="0"/>
                </a:lnTo>
                <a:lnTo>
                  <a:pt x="2395149" y="2206374"/>
                </a:lnTo>
                <a:lnTo>
                  <a:pt x="0" y="2206374"/>
                </a:lnTo>
                <a:close/>
              </a:path>
            </a:pathLst>
          </a:cu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1925" y="3681188"/>
            <a:ext cx="1344532" cy="543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AUC-ROC =0.5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4096374" y="4240045"/>
            <a:ext cx="82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FPR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/>
          <p:nvPr/>
        </p:nvSpPr>
        <p:spPr>
          <a:xfrm>
            <a:off x="718374" y="964008"/>
            <a:ext cx="5796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 un método interesante para comparar clasificadores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3"/>
          <p:cNvSpPr txBox="1"/>
          <p:nvPr>
            <p:ph type="title"/>
          </p:nvPr>
        </p:nvSpPr>
        <p:spPr>
          <a:xfrm>
            <a:off x="613568" y="128365"/>
            <a:ext cx="30810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Curva ROC: utilidad</a:t>
            </a:r>
            <a:endParaRPr sz="2700"/>
          </a:p>
        </p:txBody>
      </p:sp>
      <p:sp>
        <p:nvSpPr>
          <p:cNvPr id="302" name="Google Shape;302;p13"/>
          <p:cNvSpPr/>
          <p:nvPr/>
        </p:nvSpPr>
        <p:spPr>
          <a:xfrm>
            <a:off x="1978625" y="1349227"/>
            <a:ext cx="4724399" cy="3352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613568" y="128365"/>
            <a:ext cx="361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Clasificación multiclase</a:t>
            </a:r>
            <a:endParaRPr sz="2700"/>
          </a:p>
        </p:txBody>
      </p:sp>
      <p:sp>
        <p:nvSpPr>
          <p:cNvPr id="309" name="Google Shape;309;p14"/>
          <p:cNvSpPr txBox="1"/>
          <p:nvPr/>
        </p:nvSpPr>
        <p:spPr>
          <a:xfrm>
            <a:off x="718374" y="924005"/>
            <a:ext cx="549275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Podemos calcular la matriz de confusión igualmente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Análisis de errores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3538199" y="1338599"/>
            <a:ext cx="3720900" cy="318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613568" y="128365"/>
            <a:ext cx="30099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Métricas en sklearn</a:t>
            </a:r>
            <a:endParaRPr sz="2700"/>
          </a:p>
        </p:txBody>
      </p:sp>
      <p:sp>
        <p:nvSpPr>
          <p:cNvPr id="317" name="Google Shape;317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718374" y="964010"/>
            <a:ext cx="39020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Podéis consultar la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328" name="Google Shape;328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1237296" y="1449132"/>
            <a:ext cx="3912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clasificación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613568" y="128365"/>
            <a:ext cx="426910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Problemas desbalanceados</a:t>
            </a:r>
            <a:endParaRPr sz="2700"/>
          </a:p>
        </p:txBody>
      </p:sp>
      <p:sp>
        <p:nvSpPr>
          <p:cNvPr id="335" name="Google Shape;335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 txBox="1"/>
          <p:nvPr>
            <p:ph idx="1" type="body"/>
          </p:nvPr>
        </p:nvSpPr>
        <p:spPr>
          <a:xfrm>
            <a:off x="714185" y="924000"/>
            <a:ext cx="77157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82905" marR="58737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/>
              <a:t>¿Qué pasa si la proporción de muestras y = {1/0} es 90/10% y nuestro  clasificador tiene una ACC = 0.9?</a:t>
            </a:r>
            <a:endParaRPr/>
          </a:p>
          <a:p>
            <a:pPr indent="-367030" lvl="1" marL="84010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Decimos que estamos ante un problema desbalanceado cuando la  proporción de una clase es mucho mayor que la proporción de la otra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730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Fraude: 0.1 % -&gt; </a:t>
            </a:r>
            <a:r>
              <a:rPr lang="en-US">
                <a:solidFill>
                  <a:srgbClr val="4A4A4A"/>
                </a:solidFill>
              </a:rPr>
              <a:t>En este caso hablamos de d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etección de anomalías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730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Fuga: 5-15%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4A4A4A"/>
              </a:solidFill>
            </a:endParaRPr>
          </a:p>
          <a:p>
            <a:pPr indent="-367030" lvl="0" marL="38290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lang="en-US"/>
              <a:t>¿Cómo se entrena un clasificador en estas condiciones?</a:t>
            </a:r>
            <a:endParaRPr/>
          </a:p>
          <a:p>
            <a:pPr indent="-367030" lvl="1" marL="84010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ACC no nos sirve como métrica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613578" y="128375"/>
            <a:ext cx="2535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Estrategias</a:t>
            </a:r>
            <a:endParaRPr sz="2700"/>
          </a:p>
        </p:txBody>
      </p:sp>
      <p:sp>
        <p:nvSpPr>
          <p:cNvPr id="342" name="Google Shape;342;p1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8374" y="924000"/>
            <a:ext cx="6411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un conjunto de métricas que ponderen la clases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FSC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Balanced Error Rate = 1-0.5(SEN + ESP)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Penalizar más los errores en la clase minoritaria: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class_weight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Modificar el conjunto de entrenamiento para balancearlo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Sobremuestrear clase minoritaria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Crear muestras sintéticas de la clase minoritaria: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SMOTE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Bajo-muestrear clase mayoritaria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353" name="Google Shape;353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1237296" y="1449132"/>
            <a:ext cx="42492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clasificación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64" name="Google Shape;64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37296" y="1449132"/>
            <a:ext cx="36291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clasificación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613578" y="128375"/>
            <a:ext cx="2148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Regresión</a:t>
            </a:r>
            <a:endParaRPr sz="2700"/>
          </a:p>
        </p:txBody>
      </p:sp>
      <p:sp>
        <p:nvSpPr>
          <p:cNvPr id="360" name="Google Shape;360;p20"/>
          <p:cNvSpPr txBox="1"/>
          <p:nvPr/>
        </p:nvSpPr>
        <p:spPr>
          <a:xfrm>
            <a:off x="718375" y="964000"/>
            <a:ext cx="29154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Mean Absolute Value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Root Mean Squared Error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R²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4132200" y="2158512"/>
            <a:ext cx="2876549" cy="5238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4122675" y="1142387"/>
            <a:ext cx="2895599" cy="5238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4132200" y="3174650"/>
            <a:ext cx="2013719" cy="2124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4132200" y="3748950"/>
            <a:ext cx="2600324" cy="50482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/>
        </p:nvSpPr>
        <p:spPr>
          <a:xfrm>
            <a:off x="718374" y="1240206"/>
            <a:ext cx="3783965" cy="2021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4, Sección 4.4.3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3</a:t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Documentación scikit-learn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 txBox="1"/>
          <p:nvPr>
            <p:ph type="title"/>
          </p:nvPr>
        </p:nvSpPr>
        <p:spPr>
          <a:xfrm>
            <a:off x="613576" y="128375"/>
            <a:ext cx="2154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Referencias</a:t>
            </a:r>
            <a:endParaRPr sz="2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613568" y="128365"/>
            <a:ext cx="3157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Teoría de la decisión</a:t>
            </a:r>
            <a:endParaRPr sz="2700"/>
          </a:p>
        </p:txBody>
      </p:sp>
      <p:sp>
        <p:nvSpPr>
          <p:cNvPr id="71" name="Google Shape;71;p3"/>
          <p:cNvSpPr txBox="1"/>
          <p:nvPr/>
        </p:nvSpPr>
        <p:spPr>
          <a:xfrm>
            <a:off x="718374" y="811611"/>
            <a:ext cx="3505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logística: P &gt; 0.5 =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૪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955369" y="1467744"/>
            <a:ext cx="4155483" cy="26895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6308325" y="2109275"/>
            <a:ext cx="1313849" cy="2893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345925" y="1888175"/>
            <a:ext cx="1295185" cy="2893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5236724" y="2264501"/>
            <a:ext cx="1016000" cy="191135"/>
          </a:xfrm>
          <a:custGeom>
            <a:rect b="b" l="l" r="r" t="t"/>
            <a:pathLst>
              <a:path extrusionOk="0" h="191135" w="1016000">
                <a:moveTo>
                  <a:pt x="0" y="190748"/>
                </a:moveTo>
                <a:lnTo>
                  <a:pt x="1015432" y="0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6249252" y="2249038"/>
            <a:ext cx="45720" cy="31115"/>
          </a:xfrm>
          <a:custGeom>
            <a:rect b="b" l="l" r="r" t="t"/>
            <a:pathLst>
              <a:path extrusionOk="0" h="31114" w="45720">
                <a:moveTo>
                  <a:pt x="5809" y="30924"/>
                </a:moveTo>
                <a:lnTo>
                  <a:pt x="0" y="0"/>
                </a:lnTo>
                <a:lnTo>
                  <a:pt x="45387" y="7481"/>
                </a:lnTo>
                <a:lnTo>
                  <a:pt x="5809" y="30924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6249252" y="2249038"/>
            <a:ext cx="45720" cy="31115"/>
          </a:xfrm>
          <a:custGeom>
            <a:rect b="b" l="l" r="r" t="t"/>
            <a:pathLst>
              <a:path extrusionOk="0" h="31114" w="45720">
                <a:moveTo>
                  <a:pt x="5809" y="30924"/>
                </a:moveTo>
                <a:lnTo>
                  <a:pt x="45387" y="7481"/>
                </a:lnTo>
                <a:lnTo>
                  <a:pt x="0" y="0"/>
                </a:lnTo>
                <a:lnTo>
                  <a:pt x="5809" y="30924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696110" y="2048378"/>
            <a:ext cx="1318260" cy="372110"/>
          </a:xfrm>
          <a:custGeom>
            <a:rect b="b" l="l" r="r" t="t"/>
            <a:pathLst>
              <a:path extrusionOk="0" h="372110" w="1318260">
                <a:moveTo>
                  <a:pt x="1317800" y="3720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1654511" y="2033237"/>
            <a:ext cx="46355" cy="30480"/>
          </a:xfrm>
          <a:custGeom>
            <a:rect b="b" l="l" r="r" t="t"/>
            <a:pathLst>
              <a:path extrusionOk="0" h="30480" w="46355">
                <a:moveTo>
                  <a:pt x="37324" y="30281"/>
                </a:moveTo>
                <a:lnTo>
                  <a:pt x="0" y="3395"/>
                </a:lnTo>
                <a:lnTo>
                  <a:pt x="45874" y="0"/>
                </a:lnTo>
                <a:lnTo>
                  <a:pt x="37324" y="3028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654511" y="2033237"/>
            <a:ext cx="46355" cy="30480"/>
          </a:xfrm>
          <a:custGeom>
            <a:rect b="b" l="l" r="r" t="t"/>
            <a:pathLst>
              <a:path extrusionOk="0" h="30480" w="46355">
                <a:moveTo>
                  <a:pt x="45874" y="0"/>
                </a:moveTo>
                <a:lnTo>
                  <a:pt x="0" y="3395"/>
                </a:lnTo>
                <a:lnTo>
                  <a:pt x="37324" y="30281"/>
                </a:lnTo>
                <a:lnTo>
                  <a:pt x="45874" y="0"/>
                </a:lnTo>
                <a:close/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4010025" y="1375399"/>
            <a:ext cx="0" cy="2781935"/>
          </a:xfrm>
          <a:custGeom>
            <a:rect b="b" l="l" r="r" t="t"/>
            <a:pathLst>
              <a:path extrusionOk="0" h="2781935" w="120000">
                <a:moveTo>
                  <a:pt x="0" y="0"/>
                </a:moveTo>
                <a:lnTo>
                  <a:pt x="0" y="27818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3413935" y="3311385"/>
            <a:ext cx="1132840" cy="0"/>
          </a:xfrm>
          <a:custGeom>
            <a:rect b="b" l="l" r="r" t="t"/>
            <a:pathLst>
              <a:path extrusionOk="0" h="120000" w="1132839">
                <a:moveTo>
                  <a:pt x="0" y="0"/>
                </a:moveTo>
                <a:lnTo>
                  <a:pt x="1132799" y="0"/>
                </a:lnTo>
              </a:path>
            </a:pathLst>
          </a:custGeom>
          <a:noFill/>
          <a:ln cap="flat" cmpd="sng" w="190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3317959" y="3270394"/>
            <a:ext cx="105500" cy="8198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4537210" y="3270394"/>
            <a:ext cx="105500" cy="8198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3876527" y="4143686"/>
            <a:ext cx="228599" cy="2666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4671525" y="4292775"/>
            <a:ext cx="588315" cy="242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4197102" y="4135511"/>
            <a:ext cx="1644650" cy="17145"/>
          </a:xfrm>
          <a:custGeom>
            <a:rect b="b" l="l" r="r" t="t"/>
            <a:pathLst>
              <a:path extrusionOk="0" h="17145" w="1644650">
                <a:moveTo>
                  <a:pt x="0" y="0"/>
                </a:moveTo>
                <a:lnTo>
                  <a:pt x="1644452" y="16525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5841397" y="4136305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4"/>
                </a:moveTo>
                <a:lnTo>
                  <a:pt x="315" y="0"/>
                </a:lnTo>
                <a:lnTo>
                  <a:pt x="43381" y="16166"/>
                </a:lnTo>
                <a:lnTo>
                  <a:pt x="0" y="31464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5841397" y="4136305"/>
            <a:ext cx="43815" cy="31750"/>
          </a:xfrm>
          <a:custGeom>
            <a:rect b="b" l="l" r="r" t="t"/>
            <a:pathLst>
              <a:path extrusionOk="0" h="31750" w="43814">
                <a:moveTo>
                  <a:pt x="0" y="31464"/>
                </a:moveTo>
                <a:lnTo>
                  <a:pt x="43381" y="16166"/>
                </a:lnTo>
                <a:lnTo>
                  <a:pt x="315" y="0"/>
                </a:lnTo>
                <a:lnTo>
                  <a:pt x="0" y="31464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2848300" y="4292775"/>
            <a:ext cx="588325" cy="242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2367473" y="4137476"/>
            <a:ext cx="1409700" cy="11430"/>
          </a:xfrm>
          <a:custGeom>
            <a:rect b="b" l="l" r="r" t="t"/>
            <a:pathLst>
              <a:path extrusionOk="0" h="11429" w="1409700">
                <a:moveTo>
                  <a:pt x="1409251" y="0"/>
                </a:moveTo>
                <a:lnTo>
                  <a:pt x="0" y="11243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2324249" y="4132988"/>
            <a:ext cx="43815" cy="31750"/>
          </a:xfrm>
          <a:custGeom>
            <a:rect b="b" l="l" r="r" t="t"/>
            <a:pathLst>
              <a:path extrusionOk="0" h="31750" w="43814">
                <a:moveTo>
                  <a:pt x="43349" y="31464"/>
                </a:moveTo>
                <a:lnTo>
                  <a:pt x="0" y="16077"/>
                </a:lnTo>
                <a:lnTo>
                  <a:pt x="43098" y="0"/>
                </a:lnTo>
                <a:lnTo>
                  <a:pt x="43349" y="31464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2324249" y="4132988"/>
            <a:ext cx="43815" cy="31750"/>
          </a:xfrm>
          <a:custGeom>
            <a:rect b="b" l="l" r="r" t="t"/>
            <a:pathLst>
              <a:path extrusionOk="0" h="31750" w="43814">
                <a:moveTo>
                  <a:pt x="43098" y="0"/>
                </a:moveTo>
                <a:lnTo>
                  <a:pt x="0" y="16077"/>
                </a:lnTo>
                <a:lnTo>
                  <a:pt x="43349" y="31464"/>
                </a:lnTo>
                <a:lnTo>
                  <a:pt x="43098" y="0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613568" y="128365"/>
            <a:ext cx="35890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Métrica 1: tasa de error</a:t>
            </a:r>
            <a:endParaRPr sz="2700"/>
          </a:p>
        </p:txBody>
      </p:sp>
      <p:sp>
        <p:nvSpPr>
          <p:cNvPr id="100" name="Google Shape;100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718375" y="964000"/>
            <a:ext cx="55098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Contar errores: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True:   [1 1 0 0 0 0 0 0 0 0 0 0 0 0 0 1 1 0 0 0]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Pred: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 0 0 0 0 0 0 1 0 0 1 0 0 0 0 1 1 0 0 1]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Tasa de error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(ERR):	# errores / 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Tasa de acierto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(ACC): # aciertos / 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34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ACC = 1 - ERR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Da igual el sentido del error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613577" y="128375"/>
            <a:ext cx="445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Otras tasas de interés</a:t>
            </a:r>
            <a:endParaRPr sz="2700"/>
          </a:p>
        </p:txBody>
      </p:sp>
      <p:sp>
        <p:nvSpPr>
          <p:cNvPr id="107" name="Google Shape;107;p5"/>
          <p:cNvSpPr txBox="1"/>
          <p:nvPr/>
        </p:nvSpPr>
        <p:spPr>
          <a:xfrm>
            <a:off x="718374" y="924005"/>
            <a:ext cx="76683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cuento el sentido de los errores, en un problema de clasificación binaria  tengo cuatro posibilidades: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True Positive (TP)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True Negative (TN)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False Positive (FP)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False Negative (FN)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4615066" y="1695241"/>
            <a:ext cx="3974224" cy="25722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6580099" y="1439649"/>
            <a:ext cx="0" cy="2828290"/>
          </a:xfrm>
          <a:custGeom>
            <a:rect b="b" l="l" r="r" t="t"/>
            <a:pathLst>
              <a:path extrusionOk="0" h="2828290" w="120000">
                <a:moveTo>
                  <a:pt x="0" y="0"/>
                </a:moveTo>
                <a:lnTo>
                  <a:pt x="0" y="2827800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3304875" y="1780450"/>
            <a:ext cx="3902075" cy="1182370"/>
          </a:xfrm>
          <a:custGeom>
            <a:rect b="b" l="l" r="r" t="t"/>
            <a:pathLst>
              <a:path extrusionOk="0" h="1182370" w="3902075">
                <a:moveTo>
                  <a:pt x="0" y="0"/>
                </a:moveTo>
                <a:lnTo>
                  <a:pt x="3901704" y="1181931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7202017" y="2947324"/>
            <a:ext cx="46355" cy="30480"/>
          </a:xfrm>
          <a:custGeom>
            <a:rect b="b" l="l" r="r" t="t"/>
            <a:pathLst>
              <a:path extrusionOk="0" h="30480" w="46354">
                <a:moveTo>
                  <a:pt x="0" y="30113"/>
                </a:moveTo>
                <a:lnTo>
                  <a:pt x="9122" y="0"/>
                </a:lnTo>
                <a:lnTo>
                  <a:pt x="45930" y="27588"/>
                </a:lnTo>
                <a:lnTo>
                  <a:pt x="0" y="30113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7202017" y="2947324"/>
            <a:ext cx="46355" cy="30480"/>
          </a:xfrm>
          <a:custGeom>
            <a:rect b="b" l="l" r="r" t="t"/>
            <a:pathLst>
              <a:path extrusionOk="0" h="30480" w="46354">
                <a:moveTo>
                  <a:pt x="0" y="30113"/>
                </a:moveTo>
                <a:lnTo>
                  <a:pt x="45930" y="27588"/>
                </a:lnTo>
                <a:lnTo>
                  <a:pt x="9122" y="0"/>
                </a:lnTo>
                <a:lnTo>
                  <a:pt x="0" y="30113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3386325" y="2129550"/>
            <a:ext cx="2426970" cy="1139825"/>
          </a:xfrm>
          <a:custGeom>
            <a:rect b="b" l="l" r="r" t="t"/>
            <a:pathLst>
              <a:path extrusionOk="0" h="1139825" w="2426970">
                <a:moveTo>
                  <a:pt x="0" y="0"/>
                </a:moveTo>
                <a:lnTo>
                  <a:pt x="2426867" y="1139411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5806506" y="3254720"/>
            <a:ext cx="46355" cy="33020"/>
          </a:xfrm>
          <a:custGeom>
            <a:rect b="b" l="l" r="r" t="t"/>
            <a:pathLst>
              <a:path extrusionOk="0" h="33020" w="46354">
                <a:moveTo>
                  <a:pt x="45813" y="32611"/>
                </a:moveTo>
                <a:lnTo>
                  <a:pt x="0" y="28482"/>
                </a:lnTo>
                <a:lnTo>
                  <a:pt x="13372" y="0"/>
                </a:lnTo>
                <a:lnTo>
                  <a:pt x="45813" y="32611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5806506" y="3254720"/>
            <a:ext cx="46355" cy="33020"/>
          </a:xfrm>
          <a:custGeom>
            <a:rect b="b" l="l" r="r" t="t"/>
            <a:pathLst>
              <a:path extrusionOk="0" h="33020" w="46354">
                <a:moveTo>
                  <a:pt x="0" y="28482"/>
                </a:moveTo>
                <a:lnTo>
                  <a:pt x="45813" y="32611"/>
                </a:lnTo>
                <a:lnTo>
                  <a:pt x="13372" y="0"/>
                </a:lnTo>
                <a:lnTo>
                  <a:pt x="0" y="28482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3374699" y="2443750"/>
            <a:ext cx="3415665" cy="1467485"/>
          </a:xfrm>
          <a:custGeom>
            <a:rect b="b" l="l" r="r" t="t"/>
            <a:pathLst>
              <a:path extrusionOk="0" h="1467485" w="3415665">
                <a:moveTo>
                  <a:pt x="0" y="0"/>
                </a:moveTo>
                <a:lnTo>
                  <a:pt x="3415188" y="146694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6783679" y="3896238"/>
            <a:ext cx="46355" cy="31750"/>
          </a:xfrm>
          <a:custGeom>
            <a:rect b="b" l="l" r="r" t="t"/>
            <a:pathLst>
              <a:path extrusionOk="0" h="31750" w="46354">
                <a:moveTo>
                  <a:pt x="45925" y="31515"/>
                </a:moveTo>
                <a:lnTo>
                  <a:pt x="0" y="28911"/>
                </a:lnTo>
                <a:lnTo>
                  <a:pt x="12418" y="0"/>
                </a:lnTo>
                <a:lnTo>
                  <a:pt x="45925" y="3151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783679" y="3896238"/>
            <a:ext cx="46355" cy="31750"/>
          </a:xfrm>
          <a:custGeom>
            <a:rect b="b" l="l" r="r" t="t"/>
            <a:pathLst>
              <a:path extrusionOk="0" h="31750" w="46354">
                <a:moveTo>
                  <a:pt x="0" y="28911"/>
                </a:moveTo>
                <a:lnTo>
                  <a:pt x="45925" y="31515"/>
                </a:lnTo>
                <a:lnTo>
                  <a:pt x="12418" y="0"/>
                </a:lnTo>
                <a:lnTo>
                  <a:pt x="0" y="2891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3491074" y="2851025"/>
            <a:ext cx="2867660" cy="1120140"/>
          </a:xfrm>
          <a:custGeom>
            <a:rect b="b" l="l" r="r" t="t"/>
            <a:pathLst>
              <a:path extrusionOk="0" h="1120139" w="2867660">
                <a:moveTo>
                  <a:pt x="0" y="0"/>
                </a:moveTo>
                <a:lnTo>
                  <a:pt x="2867563" y="111951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352916" y="3955885"/>
            <a:ext cx="46355" cy="30480"/>
          </a:xfrm>
          <a:custGeom>
            <a:rect b="b" l="l" r="r" t="t"/>
            <a:pathLst>
              <a:path extrusionOk="0" h="30479" w="46354">
                <a:moveTo>
                  <a:pt x="45987" y="30375"/>
                </a:moveTo>
                <a:lnTo>
                  <a:pt x="0" y="29310"/>
                </a:lnTo>
                <a:lnTo>
                  <a:pt x="11442" y="0"/>
                </a:lnTo>
                <a:lnTo>
                  <a:pt x="45987" y="3037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352916" y="3955885"/>
            <a:ext cx="46355" cy="30480"/>
          </a:xfrm>
          <a:custGeom>
            <a:rect b="b" l="l" r="r" t="t"/>
            <a:pathLst>
              <a:path extrusionOk="0" h="30479" w="46354">
                <a:moveTo>
                  <a:pt x="0" y="29310"/>
                </a:moveTo>
                <a:lnTo>
                  <a:pt x="45987" y="30375"/>
                </a:lnTo>
                <a:lnTo>
                  <a:pt x="11442" y="0"/>
                </a:lnTo>
                <a:lnTo>
                  <a:pt x="0" y="2931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613568" y="128365"/>
            <a:ext cx="304609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Matriz de confusión</a:t>
            </a:r>
            <a:endParaRPr sz="2700"/>
          </a:p>
        </p:txBody>
      </p:sp>
      <p:sp>
        <p:nvSpPr>
          <p:cNvPr id="128" name="Google Shape;128;p6"/>
          <p:cNvSpPr txBox="1"/>
          <p:nvPr/>
        </p:nvSpPr>
        <p:spPr>
          <a:xfrm>
            <a:off x="718374" y="964010"/>
            <a:ext cx="66001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Representamos estas tasas en modo de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matriz de confusión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4615066" y="1695241"/>
            <a:ext cx="3974224" cy="25722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6580099" y="1439649"/>
            <a:ext cx="0" cy="2828290"/>
          </a:xfrm>
          <a:custGeom>
            <a:rect b="b" l="l" r="r" t="t"/>
            <a:pathLst>
              <a:path extrusionOk="0" h="2828290" w="120000">
                <a:moveTo>
                  <a:pt x="0" y="0"/>
                </a:moveTo>
                <a:lnTo>
                  <a:pt x="0" y="2827800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3958475" y="2996550"/>
            <a:ext cx="3305175" cy="635635"/>
          </a:xfrm>
          <a:custGeom>
            <a:rect b="b" l="l" r="r" t="t"/>
            <a:pathLst>
              <a:path extrusionOk="0" h="635635" w="3305175">
                <a:moveTo>
                  <a:pt x="0" y="0"/>
                </a:moveTo>
                <a:lnTo>
                  <a:pt x="3305076" y="635115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260582" y="3616215"/>
            <a:ext cx="45720" cy="31115"/>
          </a:xfrm>
          <a:custGeom>
            <a:rect b="b" l="l" r="r" t="t"/>
            <a:pathLst>
              <a:path extrusionOk="0" h="31114" w="45720">
                <a:moveTo>
                  <a:pt x="0" y="30899"/>
                </a:moveTo>
                <a:lnTo>
                  <a:pt x="5938" y="0"/>
                </a:lnTo>
                <a:lnTo>
                  <a:pt x="45418" y="23606"/>
                </a:lnTo>
                <a:lnTo>
                  <a:pt x="0" y="308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7260582" y="3616215"/>
            <a:ext cx="45720" cy="31115"/>
          </a:xfrm>
          <a:custGeom>
            <a:rect b="b" l="l" r="r" t="t"/>
            <a:pathLst>
              <a:path extrusionOk="0" h="31114" w="45720">
                <a:moveTo>
                  <a:pt x="0" y="30899"/>
                </a:moveTo>
                <a:lnTo>
                  <a:pt x="45418" y="23606"/>
                </a:lnTo>
                <a:lnTo>
                  <a:pt x="5938" y="0"/>
                </a:lnTo>
                <a:lnTo>
                  <a:pt x="0" y="30899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2134399" y="1581562"/>
            <a:ext cx="0" cy="1588770"/>
          </a:xfrm>
          <a:custGeom>
            <a:rect b="b" l="l" r="r" t="t"/>
            <a:pathLst>
              <a:path extrusionOk="0" h="1588770" w="120000">
                <a:moveTo>
                  <a:pt x="0" y="0"/>
                </a:moveTo>
                <a:lnTo>
                  <a:pt x="0" y="15886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3235075" y="1973962"/>
            <a:ext cx="0" cy="1196340"/>
          </a:xfrm>
          <a:custGeom>
            <a:rect b="b" l="l" r="r" t="t"/>
            <a:pathLst>
              <a:path extrusionOk="0" h="1196339" w="120000">
                <a:moveTo>
                  <a:pt x="0" y="0"/>
                </a:moveTo>
                <a:lnTo>
                  <a:pt x="0" y="11962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317300" y="1581562"/>
            <a:ext cx="0" cy="1588770"/>
          </a:xfrm>
          <a:custGeom>
            <a:rect b="b" l="l" r="r" t="t"/>
            <a:pathLst>
              <a:path extrusionOk="0" h="1588770" w="120000">
                <a:moveTo>
                  <a:pt x="0" y="0"/>
                </a:moveTo>
                <a:lnTo>
                  <a:pt x="0" y="15886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83549" y="2375887"/>
            <a:ext cx="4243705" cy="0"/>
          </a:xfrm>
          <a:custGeom>
            <a:rect b="b" l="l" r="r" t="t"/>
            <a:pathLst>
              <a:path extrusionOk="0" h="120000" w="4243705">
                <a:moveTo>
                  <a:pt x="0" y="0"/>
                </a:moveTo>
                <a:lnTo>
                  <a:pt x="4243274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106425" y="2768287"/>
            <a:ext cx="3220720" cy="0"/>
          </a:xfrm>
          <a:custGeom>
            <a:rect b="b" l="l" r="r" t="t"/>
            <a:pathLst>
              <a:path extrusionOk="0" h="120000" w="3220720">
                <a:moveTo>
                  <a:pt x="0" y="0"/>
                </a:moveTo>
                <a:lnTo>
                  <a:pt x="3220399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3549" y="3160687"/>
            <a:ext cx="4243705" cy="0"/>
          </a:xfrm>
          <a:custGeom>
            <a:rect b="b" l="l" r="r" t="t"/>
            <a:pathLst>
              <a:path extrusionOk="0" h="120000" w="4243705">
                <a:moveTo>
                  <a:pt x="0" y="0"/>
                </a:moveTo>
                <a:lnTo>
                  <a:pt x="4243274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2134399" y="1591087"/>
            <a:ext cx="2183130" cy="392430"/>
          </a:xfrm>
          <a:prstGeom prst="rect">
            <a:avLst/>
          </a:prstGeom>
          <a:solidFill>
            <a:srgbClr val="FFE499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310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predichas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134399" y="1983487"/>
            <a:ext cx="1101090" cy="392430"/>
          </a:xfrm>
          <a:prstGeom prst="rect">
            <a:avLst/>
          </a:prstGeom>
          <a:solidFill>
            <a:srgbClr val="FFF1C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y_pred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235075" y="1983487"/>
            <a:ext cx="1082675" cy="392430"/>
          </a:xfrm>
          <a:prstGeom prst="rect">
            <a:avLst/>
          </a:prstGeom>
          <a:solidFill>
            <a:srgbClr val="FFF1C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y_pred =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93074" y="2375887"/>
            <a:ext cx="1022985" cy="784860"/>
          </a:xfrm>
          <a:prstGeom prst="rect">
            <a:avLst/>
          </a:prstGeom>
          <a:solidFill>
            <a:srgbClr val="B6D7A8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8905" lvl="0" marL="269240" marR="13589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 reales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115950" y="2375887"/>
            <a:ext cx="1018540" cy="392430"/>
          </a:xfrm>
          <a:prstGeom prst="rect">
            <a:avLst/>
          </a:prstGeom>
          <a:solidFill>
            <a:srgbClr val="D9EA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y_true =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134399" y="2375887"/>
            <a:ext cx="1101090" cy="39243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235075" y="2375887"/>
            <a:ext cx="1082675" cy="39243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1115950" y="2768287"/>
            <a:ext cx="1018540" cy="392430"/>
          </a:xfrm>
          <a:prstGeom prst="rect">
            <a:avLst/>
          </a:prstGeom>
          <a:solidFill>
            <a:srgbClr val="D9EA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y_true =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134399" y="2768287"/>
            <a:ext cx="1101090" cy="39243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235075" y="2768287"/>
            <a:ext cx="1082675" cy="39243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2885950" y="2571750"/>
            <a:ext cx="3155315" cy="172085"/>
          </a:xfrm>
          <a:custGeom>
            <a:rect b="b" l="l" r="r" t="t"/>
            <a:pathLst>
              <a:path extrusionOk="0" h="172085" w="3155315">
                <a:moveTo>
                  <a:pt x="0" y="0"/>
                </a:moveTo>
                <a:lnTo>
                  <a:pt x="3154734" y="171497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039829" y="2727538"/>
            <a:ext cx="44450" cy="31750"/>
          </a:xfrm>
          <a:custGeom>
            <a:rect b="b" l="l" r="r" t="t"/>
            <a:pathLst>
              <a:path extrusionOk="0" h="31750" w="44450">
                <a:moveTo>
                  <a:pt x="0" y="31419"/>
                </a:moveTo>
                <a:lnTo>
                  <a:pt x="1708" y="0"/>
                </a:lnTo>
                <a:lnTo>
                  <a:pt x="44015" y="18055"/>
                </a:lnTo>
                <a:lnTo>
                  <a:pt x="0" y="31419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039829" y="2727538"/>
            <a:ext cx="44450" cy="31750"/>
          </a:xfrm>
          <a:custGeom>
            <a:rect b="b" l="l" r="r" t="t"/>
            <a:pathLst>
              <a:path extrusionOk="0" h="31750" w="44450">
                <a:moveTo>
                  <a:pt x="0" y="31419"/>
                </a:moveTo>
                <a:lnTo>
                  <a:pt x="44015" y="18055"/>
                </a:lnTo>
                <a:lnTo>
                  <a:pt x="1708" y="0"/>
                </a:lnTo>
                <a:lnTo>
                  <a:pt x="0" y="31419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967400" y="3037225"/>
            <a:ext cx="3401695" cy="939165"/>
          </a:xfrm>
          <a:custGeom>
            <a:rect b="b" l="l" r="r" t="t"/>
            <a:pathLst>
              <a:path extrusionOk="0" h="939164" w="3401695">
                <a:moveTo>
                  <a:pt x="0" y="0"/>
                </a:moveTo>
                <a:lnTo>
                  <a:pt x="3401211" y="93908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364424" y="3961149"/>
            <a:ext cx="46355" cy="30480"/>
          </a:xfrm>
          <a:custGeom>
            <a:rect b="b" l="l" r="r" t="t"/>
            <a:pathLst>
              <a:path extrusionOk="0" h="30479" w="46354">
                <a:moveTo>
                  <a:pt x="0" y="30330"/>
                </a:moveTo>
                <a:lnTo>
                  <a:pt x="8374" y="0"/>
                </a:lnTo>
                <a:lnTo>
                  <a:pt x="45853" y="26669"/>
                </a:lnTo>
                <a:lnTo>
                  <a:pt x="0" y="3033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6364424" y="3961149"/>
            <a:ext cx="46355" cy="30480"/>
          </a:xfrm>
          <a:custGeom>
            <a:rect b="b" l="l" r="r" t="t"/>
            <a:pathLst>
              <a:path extrusionOk="0" h="30479" w="46354">
                <a:moveTo>
                  <a:pt x="0" y="30330"/>
                </a:moveTo>
                <a:lnTo>
                  <a:pt x="45853" y="26669"/>
                </a:lnTo>
                <a:lnTo>
                  <a:pt x="8374" y="0"/>
                </a:lnTo>
                <a:lnTo>
                  <a:pt x="0" y="3033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4096175" y="2467024"/>
            <a:ext cx="2730500" cy="1393825"/>
          </a:xfrm>
          <a:custGeom>
            <a:rect b="b" l="l" r="r" t="t"/>
            <a:pathLst>
              <a:path extrusionOk="0" h="1393825" w="2730500">
                <a:moveTo>
                  <a:pt x="0" y="0"/>
                </a:moveTo>
                <a:lnTo>
                  <a:pt x="2730396" y="139361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819419" y="3846630"/>
            <a:ext cx="45720" cy="34290"/>
          </a:xfrm>
          <a:custGeom>
            <a:rect b="b" l="l" r="r" t="t"/>
            <a:pathLst>
              <a:path extrusionOk="0" h="34289" w="45720">
                <a:moveTo>
                  <a:pt x="45652" y="33663"/>
                </a:moveTo>
                <a:lnTo>
                  <a:pt x="0" y="28025"/>
                </a:lnTo>
                <a:lnTo>
                  <a:pt x="14304" y="0"/>
                </a:lnTo>
                <a:lnTo>
                  <a:pt x="45652" y="3366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819419" y="3846630"/>
            <a:ext cx="45720" cy="34290"/>
          </a:xfrm>
          <a:custGeom>
            <a:rect b="b" l="l" r="r" t="t"/>
            <a:pathLst>
              <a:path extrusionOk="0" h="34289" w="45720">
                <a:moveTo>
                  <a:pt x="0" y="28025"/>
                </a:moveTo>
                <a:lnTo>
                  <a:pt x="45652" y="33663"/>
                </a:lnTo>
                <a:lnTo>
                  <a:pt x="14304" y="0"/>
                </a:lnTo>
                <a:lnTo>
                  <a:pt x="0" y="2802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613568" y="128365"/>
            <a:ext cx="379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Métricas en clasificación</a:t>
            </a:r>
            <a:endParaRPr sz="2700"/>
          </a:p>
        </p:txBody>
      </p:sp>
      <p:sp>
        <p:nvSpPr>
          <p:cNvPr id="165" name="Google Shape;165;p7"/>
          <p:cNvSpPr txBox="1"/>
          <p:nvPr/>
        </p:nvSpPr>
        <p:spPr>
          <a:xfrm>
            <a:off x="718374" y="964008"/>
            <a:ext cx="6430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Sobre la matriz de confusión se definen la siguientes métricas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7"/>
          <p:cNvGraphicFramePr/>
          <p:nvPr/>
        </p:nvGraphicFramePr>
        <p:xfrm>
          <a:off x="770112" y="1544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{FD60D8F2-271D-4CC9-A3D2-168C1E2C9D26}</a:tableStyleId>
              </a:tblPr>
              <a:tblGrid>
                <a:gridCol w="900425"/>
                <a:gridCol w="896625"/>
                <a:gridCol w="969000"/>
                <a:gridCol w="952500"/>
              </a:tblGrid>
              <a:tr h="363825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290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638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638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50"/>
                        <a:buFont typeface="Arial"/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0489" lvl="0" marL="242570" marR="127000" rtl="0" algn="l">
                        <a:lnSpc>
                          <a:spcPct val="11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7"/>
          <p:cNvSpPr/>
          <p:nvPr/>
        </p:nvSpPr>
        <p:spPr>
          <a:xfrm>
            <a:off x="5349823" y="1665962"/>
            <a:ext cx="2592796" cy="4110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5318025" y="1581687"/>
            <a:ext cx="2711450" cy="624205"/>
          </a:xfrm>
          <a:custGeom>
            <a:rect b="b" l="l" r="r" t="t"/>
            <a:pathLst>
              <a:path extrusionOk="0" h="624205" w="2711450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607397" y="0"/>
                </a:lnTo>
                <a:lnTo>
                  <a:pt x="2647197" y="7916"/>
                </a:lnTo>
                <a:lnTo>
                  <a:pt x="2680938" y="30461"/>
                </a:lnTo>
                <a:lnTo>
                  <a:pt x="2703483" y="64202"/>
                </a:lnTo>
                <a:lnTo>
                  <a:pt x="2711399" y="104002"/>
                </a:lnTo>
                <a:lnTo>
                  <a:pt x="2711399" y="519997"/>
                </a:lnTo>
                <a:lnTo>
                  <a:pt x="2703226" y="560480"/>
                </a:lnTo>
                <a:lnTo>
                  <a:pt x="2680938" y="593538"/>
                </a:lnTo>
                <a:lnTo>
                  <a:pt x="2647880" y="615827"/>
                </a:lnTo>
                <a:lnTo>
                  <a:pt x="26073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5196912" y="3207575"/>
            <a:ext cx="1486099" cy="411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5143462" y="3128974"/>
            <a:ext cx="1593215" cy="624205"/>
          </a:xfrm>
          <a:custGeom>
            <a:rect b="b" l="l" r="r" t="t"/>
            <a:pathLst>
              <a:path extrusionOk="0" h="624204" w="159321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1488997" y="0"/>
                </a:lnTo>
                <a:lnTo>
                  <a:pt x="1528797" y="7916"/>
                </a:lnTo>
                <a:lnTo>
                  <a:pt x="1562538" y="30461"/>
                </a:lnTo>
                <a:lnTo>
                  <a:pt x="1585083" y="64202"/>
                </a:lnTo>
                <a:lnTo>
                  <a:pt x="1592999" y="104002"/>
                </a:lnTo>
                <a:lnTo>
                  <a:pt x="1592999" y="519997"/>
                </a:lnTo>
                <a:lnTo>
                  <a:pt x="1584826" y="560480"/>
                </a:lnTo>
                <a:lnTo>
                  <a:pt x="1562538" y="593538"/>
                </a:lnTo>
                <a:lnTo>
                  <a:pt x="1529480" y="615827"/>
                </a:lnTo>
                <a:lnTo>
                  <a:pt x="14889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3601399" y="4104674"/>
            <a:ext cx="2633764" cy="4110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3545125" y="3998200"/>
            <a:ext cx="2780665" cy="624205"/>
          </a:xfrm>
          <a:custGeom>
            <a:rect b="b" l="l" r="r" t="t"/>
            <a:pathLst>
              <a:path extrusionOk="0" h="624204" w="2780665">
                <a:moveTo>
                  <a:pt x="0" y="104001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676097" y="0"/>
                </a:lnTo>
                <a:lnTo>
                  <a:pt x="2715897" y="7916"/>
                </a:lnTo>
                <a:lnTo>
                  <a:pt x="2749638" y="30461"/>
                </a:lnTo>
                <a:lnTo>
                  <a:pt x="2772183" y="64202"/>
                </a:lnTo>
                <a:lnTo>
                  <a:pt x="2780099" y="104001"/>
                </a:lnTo>
                <a:lnTo>
                  <a:pt x="2780099" y="519997"/>
                </a:lnTo>
                <a:lnTo>
                  <a:pt x="2771927" y="560480"/>
                </a:lnTo>
                <a:lnTo>
                  <a:pt x="2749638" y="593538"/>
                </a:lnTo>
                <a:lnTo>
                  <a:pt x="2716580" y="615827"/>
                </a:lnTo>
                <a:lnTo>
                  <a:pt x="26760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2210999" y="3160299"/>
            <a:ext cx="2613025" cy="624205"/>
          </a:xfrm>
          <a:custGeom>
            <a:rect b="b" l="l" r="r" t="t"/>
            <a:pathLst>
              <a:path extrusionOk="0" h="624204" w="261302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2" y="0"/>
                </a:lnTo>
                <a:lnTo>
                  <a:pt x="2508397" y="0"/>
                </a:lnTo>
                <a:lnTo>
                  <a:pt x="2548197" y="7916"/>
                </a:lnTo>
                <a:lnTo>
                  <a:pt x="2581938" y="30461"/>
                </a:lnTo>
                <a:lnTo>
                  <a:pt x="2604483" y="64202"/>
                </a:lnTo>
                <a:lnTo>
                  <a:pt x="2612399" y="104002"/>
                </a:lnTo>
                <a:lnTo>
                  <a:pt x="2612399" y="519997"/>
                </a:lnTo>
                <a:lnTo>
                  <a:pt x="2604227" y="560480"/>
                </a:lnTo>
                <a:lnTo>
                  <a:pt x="2581938" y="593538"/>
                </a:lnTo>
                <a:lnTo>
                  <a:pt x="2548880" y="615827"/>
                </a:lnTo>
                <a:lnTo>
                  <a:pt x="2508397" y="623999"/>
                </a:lnTo>
                <a:lnTo>
                  <a:pt x="104002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2270299" y="3266800"/>
            <a:ext cx="2497629" cy="410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5394225" y="2366250"/>
            <a:ext cx="2244702" cy="410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5318025" y="2259750"/>
            <a:ext cx="2386965" cy="624205"/>
          </a:xfrm>
          <a:custGeom>
            <a:rect b="b" l="l" r="r" t="t"/>
            <a:pathLst>
              <a:path extrusionOk="0" h="624205" w="238696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282797" y="0"/>
                </a:lnTo>
                <a:lnTo>
                  <a:pt x="2322597" y="7916"/>
                </a:lnTo>
                <a:lnTo>
                  <a:pt x="2356338" y="30461"/>
                </a:lnTo>
                <a:lnTo>
                  <a:pt x="2378883" y="64202"/>
                </a:lnTo>
                <a:lnTo>
                  <a:pt x="2386799" y="104002"/>
                </a:lnTo>
                <a:lnTo>
                  <a:pt x="2386799" y="519997"/>
                </a:lnTo>
                <a:lnTo>
                  <a:pt x="2378626" y="560480"/>
                </a:lnTo>
                <a:lnTo>
                  <a:pt x="2356338" y="593538"/>
                </a:lnTo>
                <a:lnTo>
                  <a:pt x="2323280" y="615827"/>
                </a:lnTo>
                <a:lnTo>
                  <a:pt x="22827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613568" y="128365"/>
            <a:ext cx="46469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Compromiso entre métricas (I)</a:t>
            </a:r>
            <a:endParaRPr sz="2700"/>
          </a:p>
        </p:txBody>
      </p:sp>
      <p:sp>
        <p:nvSpPr>
          <p:cNvPr id="183" name="Google Shape;183;p8"/>
          <p:cNvSpPr txBox="1"/>
          <p:nvPr/>
        </p:nvSpPr>
        <p:spPr>
          <a:xfrm>
            <a:off x="718374" y="964008"/>
            <a:ext cx="66509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Hay un compromiso entre las métricas (no se puede tener todo)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1175574" y="3438603"/>
            <a:ext cx="464756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umbral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⇒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entonces TP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TN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ESP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PP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8"/>
          <p:cNvGraphicFramePr/>
          <p:nvPr/>
        </p:nvGraphicFramePr>
        <p:xfrm>
          <a:off x="1130337" y="1627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{FD60D8F2-271D-4CC9-A3D2-168C1E2C9D26}</a:tableStyleId>
              </a:tblPr>
              <a:tblGrid>
                <a:gridCol w="864875"/>
                <a:gridCol w="861050"/>
                <a:gridCol w="930900"/>
                <a:gridCol w="915025"/>
              </a:tblGrid>
              <a:tr h="3352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365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352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352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92075" lvl="0" marL="259079" marR="161925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 vMerge="1"/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8"/>
          <p:cNvSpPr/>
          <p:nvPr/>
        </p:nvSpPr>
        <p:spPr>
          <a:xfrm>
            <a:off x="5273887" y="1409786"/>
            <a:ext cx="2725281" cy="17638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7001662" y="1349287"/>
            <a:ext cx="9525" cy="1824355"/>
          </a:xfrm>
          <a:custGeom>
            <a:rect b="b" l="l" r="r" t="t"/>
            <a:pathLst>
              <a:path extrusionOk="0" h="1824355" w="9525">
                <a:moveTo>
                  <a:pt x="8999" y="0"/>
                </a:moveTo>
                <a:lnTo>
                  <a:pt x="0" y="18242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6318825" y="3363050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7331134" y="3311592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613568" y="128365"/>
            <a:ext cx="473519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Compromiso entre métricas (II)</a:t>
            </a:r>
            <a:endParaRPr sz="2700"/>
          </a:p>
        </p:txBody>
      </p:sp>
      <p:sp>
        <p:nvSpPr>
          <p:cNvPr id="196" name="Google Shape;196;p9"/>
          <p:cNvSpPr txBox="1"/>
          <p:nvPr/>
        </p:nvSpPr>
        <p:spPr>
          <a:xfrm>
            <a:off x="718374" y="964008"/>
            <a:ext cx="66509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Hay un compromiso entre las métricas (no se puede tener todo)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1175574" y="3438603"/>
            <a:ext cx="457073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umbral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⇐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entonces TP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TN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ESP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PP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9"/>
          <p:cNvGraphicFramePr/>
          <p:nvPr/>
        </p:nvGraphicFramePr>
        <p:xfrm>
          <a:off x="1130337" y="1627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{FD60D8F2-271D-4CC9-A3D2-168C1E2C9D26}</a:tableStyleId>
              </a:tblPr>
              <a:tblGrid>
                <a:gridCol w="864875"/>
                <a:gridCol w="861050"/>
                <a:gridCol w="930900"/>
                <a:gridCol w="915025"/>
              </a:tblGrid>
              <a:tr h="3352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365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352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352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92075" lvl="0" marL="259079" marR="161925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 vMerge="1"/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9"/>
          <p:cNvSpPr/>
          <p:nvPr/>
        </p:nvSpPr>
        <p:spPr>
          <a:xfrm>
            <a:off x="5273887" y="1409786"/>
            <a:ext cx="2725281" cy="17638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6384912" y="1349300"/>
            <a:ext cx="9525" cy="1824355"/>
          </a:xfrm>
          <a:custGeom>
            <a:rect b="b" l="l" r="r" t="t"/>
            <a:pathLst>
              <a:path extrusionOk="0" h="1824355" w="9525">
                <a:moveTo>
                  <a:pt x="8999" y="0"/>
                </a:moveTo>
                <a:lnTo>
                  <a:pt x="0" y="18242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6033066" y="3364723"/>
            <a:ext cx="1027430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8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5889109" y="3303240"/>
            <a:ext cx="158705" cy="1229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2019-10-18T14:13:38Z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