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hQsj6tcCCAKr/Wjz8PPA/sHKdt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fba90a409_0_42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fba90a409_0_42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fba90a409_0_503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fba90a409_0_503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fba90a409_0_507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fba90a409_0_507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fba90a409_0_511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fba90a409_0_511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fba90a409_0_51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fba90a409_0_51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fba90a409_0_519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fba90a409_0_519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ba90a409_0_523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fba90a409_0_523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554630" y="1885659"/>
            <a:ext cx="8034739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703099" y="810577"/>
            <a:ext cx="7737801" cy="3461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Blanca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33fba90a409_0_4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33fba90a409_0_45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g33fba90a409_0_450"/>
          <p:cNvSpPr txBox="1"/>
          <p:nvPr>
            <p:ph type="title"/>
          </p:nvPr>
        </p:nvSpPr>
        <p:spPr>
          <a:xfrm>
            <a:off x="530050" y="1070075"/>
            <a:ext cx="3435000" cy="1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9pPr>
          </a:lstStyle>
          <a:p/>
        </p:txBody>
      </p:sp>
      <p:sp>
        <p:nvSpPr>
          <p:cNvPr id="68" name="Google Shape;68;g33fba90a409_0_450"/>
          <p:cNvSpPr txBox="1"/>
          <p:nvPr>
            <p:ph idx="1" type="body"/>
          </p:nvPr>
        </p:nvSpPr>
        <p:spPr>
          <a:xfrm>
            <a:off x="4263725" y="1010213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  <p:cxnSp>
        <p:nvCxnSpPr>
          <p:cNvPr id="69" name="Google Shape;69;g33fba90a409_0_450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V1" type="tx">
  <p:cSld name="TITLE_AND_BODY">
    <p:bg>
      <p:bgPr>
        <a:solidFill>
          <a:srgbClr val="1D1D3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33fba90a409_0_456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33fba90a409_0_456"/>
          <p:cNvSpPr txBox="1"/>
          <p:nvPr>
            <p:ph type="title"/>
          </p:nvPr>
        </p:nvSpPr>
        <p:spPr>
          <a:xfrm>
            <a:off x="5000625" y="1080550"/>
            <a:ext cx="38316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sp>
        <p:nvSpPr>
          <p:cNvPr id="73" name="Google Shape;73;g33fba90a409_0_45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g33fba90a409_0_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g33fba90a409_0_456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g33fba90a409_0_456"/>
          <p:cNvSpPr txBox="1"/>
          <p:nvPr>
            <p:ph idx="1" type="body"/>
          </p:nvPr>
        </p:nvSpPr>
        <p:spPr>
          <a:xfrm>
            <a:off x="691850" y="863538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V2">
  <p:cSld name="TITLE_AND_BODY_1">
    <p:bg>
      <p:bgPr>
        <a:solidFill>
          <a:srgbClr val="1D1D3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33fba90a409_0_463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33fba90a409_0_463"/>
          <p:cNvSpPr txBox="1"/>
          <p:nvPr>
            <p:ph type="title"/>
          </p:nvPr>
        </p:nvSpPr>
        <p:spPr>
          <a:xfrm>
            <a:off x="530050" y="1070075"/>
            <a:ext cx="3435000" cy="1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80" name="Google Shape;80;g33fba90a409_0_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33fba90a409_0_463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2" name="Google Shape;82;g33fba90a409_0_463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g33fba90a409_0_463"/>
          <p:cNvSpPr txBox="1"/>
          <p:nvPr>
            <p:ph idx="1" type="body"/>
          </p:nvPr>
        </p:nvSpPr>
        <p:spPr>
          <a:xfrm>
            <a:off x="4372875" y="889888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1D1D3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33fba90a409_0_470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3fba90a409_0_470"/>
          <p:cNvSpPr txBox="1"/>
          <p:nvPr>
            <p:ph type="title"/>
          </p:nvPr>
        </p:nvSpPr>
        <p:spPr>
          <a:xfrm>
            <a:off x="311700" y="445025"/>
            <a:ext cx="44403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87" name="Google Shape;87;g33fba90a409_0_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33fba90a409_0_47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9" name="Google Shape;89;g33fba90a409_0_470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1D1D3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33fba90a409_0_476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3fba90a409_0_476"/>
          <p:cNvSpPr txBox="1"/>
          <p:nvPr>
            <p:ph type="title"/>
          </p:nvPr>
        </p:nvSpPr>
        <p:spPr>
          <a:xfrm>
            <a:off x="311700" y="555600"/>
            <a:ext cx="48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9pPr>
          </a:lstStyle>
          <a:p/>
        </p:txBody>
      </p:sp>
      <p:sp>
        <p:nvSpPr>
          <p:cNvPr id="93" name="Google Shape;93;g33fba90a409_0_476"/>
          <p:cNvSpPr txBox="1"/>
          <p:nvPr>
            <p:ph idx="1" type="body"/>
          </p:nvPr>
        </p:nvSpPr>
        <p:spPr>
          <a:xfrm>
            <a:off x="4417075" y="1311300"/>
            <a:ext cx="422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200"/>
              <a:buChar char="●"/>
              <a:defRPr b="1" sz="2200">
                <a:solidFill>
                  <a:srgbClr val="161625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600"/>
              <a:buChar char="○"/>
              <a:defRPr sz="1600">
                <a:solidFill>
                  <a:srgbClr val="161625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400"/>
              <a:buChar char="■"/>
              <a:defRPr>
                <a:solidFill>
                  <a:srgbClr val="161625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200"/>
              <a:buChar char="●"/>
              <a:defRPr sz="1200">
                <a:solidFill>
                  <a:srgbClr val="16162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000"/>
              <a:buChar char="○"/>
              <a:defRPr sz="1000">
                <a:solidFill>
                  <a:srgbClr val="161625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900"/>
              <a:buChar char="■"/>
              <a:defRPr sz="900">
                <a:solidFill>
                  <a:srgbClr val="161625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800"/>
              <a:buChar char="●"/>
              <a:defRPr sz="800">
                <a:solidFill>
                  <a:srgbClr val="161625"/>
                </a:solidFill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700"/>
              <a:buChar char="○"/>
              <a:defRPr sz="700">
                <a:solidFill>
                  <a:srgbClr val="161625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500"/>
              <a:buChar char="■"/>
              <a:defRPr sz="5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94" name="Google Shape;94;g33fba90a409_0_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3fba90a409_0_47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" name="Google Shape;96;g33fba90a409_0_476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blanca">
  <p:cSld name="MAIN_POINT">
    <p:bg>
      <p:bgPr>
        <a:solidFill>
          <a:srgbClr val="1D1D3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33fba90a409_0_483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-132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3fba90a409_0_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3fba90a409_0_483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g33fba90a409_0_483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amarilla">
  <p:cSld name="MAIN_POINT_1">
    <p:bg>
      <p:bgPr>
        <a:solidFill>
          <a:srgbClr val="1D1D3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33fba90a409_0_4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2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3fba90a409_0_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3fba90a409_0_48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g33fba90a409_0_488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3fba90a409_0_49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3fba90a409_0_493" title="KeepcodingColores_RGB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50" y="1453825"/>
            <a:ext cx="7480151" cy="22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3fba90a409_0_493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33fba90a409_0_4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33fba90a409_0_493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www.keepcoding.io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3" name="Google Shape;113;g33fba90a409_0_493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cursos@keepcoding.io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14" name="Google Shape;114;g33fba90a409_0_4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3fba90a409_0_493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highlight>
                  <a:srgbClr val="161625"/>
                </a:highlight>
              </a:rPr>
              <a:t>(+34) 916 33 1779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16" name="Google Shape;116;g33fba90a409_0_4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554630" y="1885659"/>
            <a:ext cx="8034739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554630" y="1885659"/>
            <a:ext cx="8034739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33fba90a409_0_43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33fba90a409_0_434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9pPr>
          </a:lstStyle>
          <a:p/>
        </p:txBody>
      </p:sp>
      <p:sp>
        <p:nvSpPr>
          <p:cNvPr id="51" name="Google Shape;51;g33fba90a409_0_4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9pPr>
          </a:lstStyle>
          <a:p/>
        </p:txBody>
      </p:sp>
      <p:pic>
        <p:nvPicPr>
          <p:cNvPr id="52" name="Google Shape;52;g33fba90a409_0_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Retícula Azul" type="secHead">
  <p:cSld name="SECTION_HEADER">
    <p:bg>
      <p:bgPr>
        <a:solidFill>
          <a:srgbClr val="1D1D3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33fba90a409_0_43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33fba90a409_0_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33fba90a409_0_439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Azul">
  <p:cSld name="SECTION_HEADER_1">
    <p:bg>
      <p:bgPr>
        <a:solidFill>
          <a:srgbClr val="1D1D3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33fba90a409_0_4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33fba90a409_0_443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blanc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3fba90a409_0_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3fba90a409_0_44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33fba90a409_0_446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7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7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7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7"/>
          <p:cNvSpPr txBox="1"/>
          <p:nvPr>
            <p:ph type="title"/>
          </p:nvPr>
        </p:nvSpPr>
        <p:spPr>
          <a:xfrm>
            <a:off x="554630" y="1885659"/>
            <a:ext cx="8034739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703099" y="810577"/>
            <a:ext cx="7737801" cy="3461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D1D30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3fba90a409_0_4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33fba90a409_0_4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g33fba90a409_0_430"/>
          <p:cNvSpPr txBox="1"/>
          <p:nvPr>
            <p:ph idx="1" type="body"/>
          </p:nvPr>
        </p:nvSpPr>
        <p:spPr>
          <a:xfrm>
            <a:off x="414050" y="1017713"/>
            <a:ext cx="422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  <a:defRPr sz="700">
                <a:solidFill>
                  <a:schemeClr val="lt1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 sz="600">
                <a:solidFill>
                  <a:schemeClr val="lt1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Char char="■"/>
              <a:defRPr sz="5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naconda.com/distribu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hyperlink" Target="https://elpais.com/tecnologia/2018/11/19/actualidad/1542630835_054987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-bcf.usc.edu/%7Egareth/ISL/" TargetMode="External"/><Relationship Id="rId4" Type="http://schemas.openxmlformats.org/officeDocument/2006/relationships/image" Target="../media/image15.jpg"/><Relationship Id="rId5" Type="http://schemas.openxmlformats.org/officeDocument/2006/relationships/image" Target="../media/image13.png"/><Relationship Id="rId6" Type="http://schemas.openxmlformats.org/officeDocument/2006/relationships/hyperlink" Target="https://www.amazon.com/Hands-Machine-Learning-Scikit-Learn-TensorFlow/dp/10981259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fba90a409_0_42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33fba90a409_0_424"/>
          <p:cNvSpPr txBox="1"/>
          <p:nvPr>
            <p:ph type="title"/>
          </p:nvPr>
        </p:nvSpPr>
        <p:spPr>
          <a:xfrm>
            <a:off x="554630" y="1885659"/>
            <a:ext cx="80346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03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101</a:t>
            </a:r>
            <a:br>
              <a:rPr lang="en-US"/>
            </a:br>
            <a:r>
              <a:rPr lang="en-US" sz="2400"/>
              <a:t>Presentación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fba90a409_0_503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33fba90a409_0_503"/>
          <p:cNvSpPr txBox="1"/>
          <p:nvPr>
            <p:ph type="title"/>
          </p:nvPr>
        </p:nvSpPr>
        <p:spPr>
          <a:xfrm>
            <a:off x="613578" y="128375"/>
            <a:ext cx="3018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rgbClr val="4A4A4A"/>
                </a:solidFill>
              </a:rPr>
              <a:t>Presentación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29" name="Google Shape;129;g33fba90a409_0_503"/>
          <p:cNvSpPr txBox="1"/>
          <p:nvPr/>
        </p:nvSpPr>
        <p:spPr>
          <a:xfrm>
            <a:off x="703092" y="810596"/>
            <a:ext cx="73551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2268" lvl="0" marL="394335" marR="2984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Primero BSc en Ing. Industrial, UC3M y luego MSc en IA Avanzada, UNED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4A4A4A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8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Actualmente Ingeniero de Software @Numan. Experiencia con: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2270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ayuda a la terapia para niños autistas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2270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Robótica + Inteligencia Artificial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2270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Python, scikit-learn, numpy, pandas, matplotlib.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2270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Buenas prácticas: Automatización de procesos y tests, control de versiones, etc. ML es software.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8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Dos gatos: Sirius y James. Igual los oís :)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30" lvl="1" marL="85153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fba90a409_0_507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3fba90a409_0_507"/>
          <p:cNvSpPr txBox="1"/>
          <p:nvPr>
            <p:ph type="title"/>
          </p:nvPr>
        </p:nvSpPr>
        <p:spPr>
          <a:xfrm>
            <a:off x="613577" y="128375"/>
            <a:ext cx="3795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rgbClr val="4A4A4A"/>
                </a:solidFill>
              </a:rPr>
              <a:t>Requisitos previos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36" name="Google Shape;136;g33fba90a409_0_507"/>
          <p:cNvSpPr txBox="1"/>
          <p:nvPr/>
        </p:nvSpPr>
        <p:spPr>
          <a:xfrm>
            <a:off x="703099" y="810577"/>
            <a:ext cx="72003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2268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Algo de probabilidad y estadística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5153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Sesgo, varianza, equilibrio/compromiso entre ambos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4A4A4A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8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Álgebra lineal: vectores y matrices, un mínimo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4A4A4A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7" lvl="0" marL="39433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Vamos a usar </a:t>
            </a:r>
            <a:r>
              <a:rPr b="1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&gt;= 3.1</a:t>
            </a: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y recomiendo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Anaconda</a:t>
            </a: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como gestor de librerías. Instalad:</a:t>
            </a:r>
            <a:endParaRPr b="0" i="0" sz="15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508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Char char="○"/>
            </a:pPr>
            <a:r>
              <a:rPr lang="en-US" sz="15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numpy==2.2.3</a:t>
            </a:r>
            <a:endParaRPr sz="15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scikit-learn==</a:t>
            </a:r>
            <a:r>
              <a:rPr lang="en-US" sz="15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1.6.1</a:t>
            </a:r>
            <a:endParaRPr b="0" i="0" sz="15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pandas==2.</a:t>
            </a:r>
            <a:r>
              <a:rPr lang="en-US" sz="15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2.3</a:t>
            </a:r>
            <a:endParaRPr b="0" i="0" sz="15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matplotlib==3.</a:t>
            </a:r>
            <a:r>
              <a:rPr lang="en-US" sz="15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10.1</a:t>
            </a:r>
            <a:endParaRPr b="0" i="0" sz="15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seaborn==0.13.</a:t>
            </a:r>
            <a:r>
              <a:rPr lang="en-US" sz="15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5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Calibri"/>
              <a:buChar char="○"/>
            </a:pP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jupyterlab==4.</a:t>
            </a:r>
            <a:r>
              <a:rPr lang="en-US" sz="15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3.5, con ipykernel==6.29.5</a:t>
            </a:r>
            <a:endParaRPr b="0" i="0" sz="15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fba90a409_0_51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g33fba90a409_0_511"/>
          <p:cNvSpPr txBox="1"/>
          <p:nvPr>
            <p:ph type="title"/>
          </p:nvPr>
        </p:nvSpPr>
        <p:spPr>
          <a:xfrm>
            <a:off x="613577" y="128375"/>
            <a:ext cx="4048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rgbClr val="4A4A4A"/>
                </a:solidFill>
              </a:rPr>
              <a:t>Requisitos previos II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43" name="Google Shape;143;g33fba90a409_0_511"/>
          <p:cNvSpPr txBox="1"/>
          <p:nvPr/>
        </p:nvSpPr>
        <p:spPr>
          <a:xfrm>
            <a:off x="703098" y="810577"/>
            <a:ext cx="57738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2268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Conocimientos básicos de Machine Learning: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51535" marR="0" rtl="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Preprocesamiento de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18857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Tratamiento de outliers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Imputación de valores ausentes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Codificación variables categóricas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Transformación de variables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Escalado (normalización)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Aprendizaje supervisado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lineal y logística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Aprendizaje no supervisado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lo vamos a ver (pero os puedo pasar recursos)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fba90a409_0_51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g33fba90a409_0_515"/>
          <p:cNvSpPr txBox="1"/>
          <p:nvPr>
            <p:ph type="title"/>
          </p:nvPr>
        </p:nvSpPr>
        <p:spPr>
          <a:xfrm>
            <a:off x="613568" y="128365"/>
            <a:ext cx="3111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rgbClr val="4A4A4A"/>
                </a:solidFill>
              </a:rPr>
              <a:t>Timeline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50" name="Google Shape;150;g33fba90a409_0_515"/>
          <p:cNvSpPr txBox="1"/>
          <p:nvPr/>
        </p:nvSpPr>
        <p:spPr>
          <a:xfrm>
            <a:off x="703101" y="810575"/>
            <a:ext cx="77706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Clase 1: Presentación + Introducción al ML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Clase 2: Introducción + Regularización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Clase 3: Selección de características + Consejos para la práctica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Clase 4: Árboles de decisión + Bagging y Random Forest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Clase 5: Boosting + SVMs y métodos kernel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Clase 6: Métricas + Casos prácticos (extra) + Q&amp;A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NOTA: Es aproximado, que tiendo a extenderme y a divagar, lo siento :(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fba90a409_0_519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g33fba90a409_0_519"/>
          <p:cNvSpPr txBox="1"/>
          <p:nvPr>
            <p:ph type="title"/>
          </p:nvPr>
        </p:nvSpPr>
        <p:spPr>
          <a:xfrm>
            <a:off x="613579" y="128375"/>
            <a:ext cx="4940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rgbClr val="4A4A4A"/>
                </a:solidFill>
              </a:rPr>
              <a:t>Mapa de conceptos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57" name="Google Shape;157;g33fba90a409_0_519"/>
          <p:cNvSpPr/>
          <p:nvPr/>
        </p:nvSpPr>
        <p:spPr>
          <a:xfrm>
            <a:off x="222061" y="573950"/>
            <a:ext cx="8661000" cy="370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33fba90a409_0_519"/>
          <p:cNvSpPr txBox="1"/>
          <p:nvPr/>
        </p:nvSpPr>
        <p:spPr>
          <a:xfrm>
            <a:off x="1139825" y="4561345"/>
            <a:ext cx="44139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https://elpais.com/tecnologia/2018/11/19/actualidad/1542630835_054987.html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ba90a409_0_523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g33fba90a409_0_523"/>
          <p:cNvSpPr txBox="1"/>
          <p:nvPr>
            <p:ph type="title"/>
          </p:nvPr>
        </p:nvSpPr>
        <p:spPr>
          <a:xfrm>
            <a:off x="613578" y="128375"/>
            <a:ext cx="2503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rgbClr val="4A4A4A"/>
                </a:solidFill>
              </a:rPr>
              <a:t>Referencias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65" name="Google Shape;165;g33fba90a409_0_523"/>
          <p:cNvSpPr txBox="1"/>
          <p:nvPr/>
        </p:nvSpPr>
        <p:spPr>
          <a:xfrm>
            <a:off x="2060000" y="4252225"/>
            <a:ext cx="693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33fba90a409_0_523"/>
          <p:cNvPicPr preferRelativeResize="0"/>
          <p:nvPr/>
        </p:nvPicPr>
        <p:blipFill rotWithShape="1">
          <a:blip r:embed="rId4">
            <a:alphaModFix/>
          </a:blip>
          <a:srcRect b="99" l="0" r="0" t="99"/>
          <a:stretch/>
        </p:blipFill>
        <p:spPr>
          <a:xfrm>
            <a:off x="5481142" y="932425"/>
            <a:ext cx="2503353" cy="327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3fba90a409_0_5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7518" y="932425"/>
            <a:ext cx="2318266" cy="327865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3fba90a409_0_523"/>
          <p:cNvSpPr txBox="1"/>
          <p:nvPr/>
        </p:nvSpPr>
        <p:spPr>
          <a:xfrm>
            <a:off x="6386184" y="4252225"/>
            <a:ext cx="693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Link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2019-10-18T14:07:56Z</dcterms:created>
  <dc:creator>Ruben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