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iQNVk3jMfEz5ZfXXDkl/wSIoSP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c40e8d99_0_8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c40e8d99_0_8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fc40e8d99_0_1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fc40e8d99_0_1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fc40e8d99_0_19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fc40e8d99_0_19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fc40e8d99_0_19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fc40e8d99_0_19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c40e8d99_0_20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fc40e8d99_0_20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fc40e8d99_0_20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fc40e8d99_0_20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c40e8d99_0_2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fc40e8d99_0_2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fc40e8d99_0_21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3fc40e8d99_0_21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c40e8d99_0_21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c40e8d99_0_21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c40e8d99_0_22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c40e8d99_0_22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3fc40e8d99_0_22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3fc40e8d99_0_22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c40e8d99_0_15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c40e8d99_0_15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fc40e8d99_0_23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3fc40e8d99_0_23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fc40e8d99_0_23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3fc40e8d99_0_23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c40e8d99_0_16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c40e8d99_0_16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c40e8d99_0_16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fc40e8d99_0_16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3fc40e8d99_0_17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3fc40e8d99_0_17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fc40e8d99_0_17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fc40e8d99_0_17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fc40e8d99_0_17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fc40e8d99_0_17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fc40e8d99_0_18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fc40e8d99_0_18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c40e8d99_0_18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fc40e8d99_0_18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5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Blanca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3fc40e8d99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fc40e8d99_0_10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33fc40e8d99_0_105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9pPr>
          </a:lstStyle>
          <a:p/>
        </p:txBody>
      </p:sp>
      <p:sp>
        <p:nvSpPr>
          <p:cNvPr id="68" name="Google Shape;68;g33fc40e8d99_0_105"/>
          <p:cNvSpPr txBox="1"/>
          <p:nvPr>
            <p:ph idx="1" type="body"/>
          </p:nvPr>
        </p:nvSpPr>
        <p:spPr>
          <a:xfrm>
            <a:off x="4263725" y="1010213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  <p:cxnSp>
        <p:nvCxnSpPr>
          <p:cNvPr id="69" name="Google Shape;69;g33fc40e8d99_0_10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1" type="tx">
  <p:cSld name="TITLE_AND_BODY">
    <p:bg>
      <p:bgPr>
        <a:solidFill>
          <a:srgbClr val="1D1D3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33fc40e8d99_0_11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fc40e8d99_0_111"/>
          <p:cNvSpPr txBox="1"/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73" name="Google Shape;73;g33fc40e8d99_0_1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33fc40e8d99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33fc40e8d99_0_11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33fc40e8d99_0_111"/>
          <p:cNvSpPr txBox="1"/>
          <p:nvPr>
            <p:ph idx="1" type="body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2">
  <p:cSld name="TITLE_AND_BODY_1">
    <p:bg>
      <p:bgPr>
        <a:solidFill>
          <a:srgbClr val="1D1D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3fc40e8d99_0_11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fc40e8d99_0_118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0" name="Google Shape;80;g33fc40e8d99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3fc40e8d99_0_1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g33fc40e8d99_0_11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33fc40e8d99_0_118"/>
          <p:cNvSpPr txBox="1"/>
          <p:nvPr>
            <p:ph idx="1" type="body"/>
          </p:nvPr>
        </p:nvSpPr>
        <p:spPr>
          <a:xfrm>
            <a:off x="4372875" y="88988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D1D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3fc40e8d99_0_125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3fc40e8d99_0_125"/>
          <p:cNvSpPr txBox="1"/>
          <p:nvPr>
            <p:ph type="title"/>
          </p:nvPr>
        </p:nvSpPr>
        <p:spPr>
          <a:xfrm>
            <a:off x="311700" y="445025"/>
            <a:ext cx="44403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7" name="Google Shape;87;g33fc40e8d99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3fc40e8d99_0_12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g33fc40e8d99_0_12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D1D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3fc40e8d99_0_13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c40e8d99_0_131"/>
          <p:cNvSpPr txBox="1"/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93" name="Google Shape;93;g33fc40e8d99_0_131"/>
          <p:cNvSpPr txBox="1"/>
          <p:nvPr>
            <p:ph idx="1" type="body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b="1" sz="2200">
                <a:solidFill>
                  <a:srgbClr val="161625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94" name="Google Shape;94;g33fc40e8d99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3fc40e8d99_0_13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g33fc40e8d99_0_13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MAIN_POINT">
    <p:bg>
      <p:bgPr>
        <a:solidFill>
          <a:srgbClr val="1D1D3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3fc40e8d99_0_13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fc40e8d99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fc40e8d99_0_1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g33fc40e8d99_0_13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marilla">
  <p:cSld name="MAIN_POINT_1">
    <p:bg>
      <p:bgPr>
        <a:solidFill>
          <a:srgbClr val="1D1D3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fc40e8d99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3fc40e8d99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c40e8d99_0_1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g33fc40e8d99_0_14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3fc40e8d99_0_14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fc40e8d99_0_148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fc40e8d99_0_148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33fc40e8d99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3fc40e8d99_0_148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g33fc40e8d99_0_148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4" name="Google Shape;114;g33fc40e8d99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fc40e8d99_0_148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6" name="Google Shape;116;g33fc40e8d99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6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ctrTitle"/>
          </p:nvPr>
        </p:nvSpPr>
        <p:spPr>
          <a:xfrm>
            <a:off x="613568" y="128365"/>
            <a:ext cx="7916862" cy="43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3fc40e8d99_0_8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3fc40e8d99_0_89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51" name="Google Shape;51;g33fc40e8d99_0_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9pPr>
          </a:lstStyle>
          <a:p/>
        </p:txBody>
      </p:sp>
      <p:pic>
        <p:nvPicPr>
          <p:cNvPr id="52" name="Google Shape;52;g33fc40e8d99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Retícula Azul" type="secHead">
  <p:cSld name="SECTION_HEADER">
    <p:bg>
      <p:bgPr>
        <a:solidFill>
          <a:srgbClr val="1D1D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3fc40e8d99_0_9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fc40e8d99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fc40e8d99_0_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zul">
  <p:cSld name="SECTION_HEADER_1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3fc40e8d99_0_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3fc40e8d99_0_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3fc40e8d99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fc40e8d99_0_10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33fc40e8d99_0_10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24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24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24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4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1134428" y="1449132"/>
            <a:ext cx="6875142" cy="12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D1D3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fc40e8d99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3fc40e8d99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33fc40e8d99_0_85"/>
          <p:cNvSpPr txBox="1"/>
          <p:nvPr>
            <p:ph idx="1" type="body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scikit-learn.org/stable/auto_examples/linear_model/plot_ridge_path.html#sphx-glr-auto-examples-linear-model-plot-ridge-path-py" TargetMode="External"/><Relationship Id="rId4" Type="http://schemas.openxmlformats.org/officeDocument/2006/relationships/image" Target="../media/image3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2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1.png"/><Relationship Id="rId5" Type="http://schemas.openxmlformats.org/officeDocument/2006/relationships/hyperlink" Target="https://en.wikipedia.org/wiki/Elastic_net_regularization" TargetMode="External"/><Relationship Id="rId6" Type="http://schemas.openxmlformats.org/officeDocument/2006/relationships/hyperlink" Target="https://en.wikipedia.org/wiki/Early_stopping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c40e8d99_0_8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3fc40e8d99_0_81"/>
          <p:cNvSpPr txBox="1"/>
          <p:nvPr/>
        </p:nvSpPr>
        <p:spPr>
          <a:xfrm>
            <a:off x="554630" y="1885659"/>
            <a:ext cx="803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D1D30"/>
                </a:solidFill>
              </a:rPr>
              <a:t>Machine Learning 101</a:t>
            </a:r>
            <a:br>
              <a:rPr b="1" lang="en-US" sz="3200">
                <a:solidFill>
                  <a:srgbClr val="1D1D30"/>
                </a:solidFill>
              </a:rPr>
            </a:br>
            <a:r>
              <a:rPr b="1" lang="en-US" sz="2400">
                <a:solidFill>
                  <a:srgbClr val="1D1D30"/>
                </a:solidFill>
              </a:rPr>
              <a:t>Regularización</a:t>
            </a:r>
            <a:endParaRPr b="1" sz="2400">
              <a:solidFill>
                <a:srgbClr val="1D1D3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fc40e8d99_0_19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g33fc40e8d99_0_190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97" name="Google Shape;197;g33fc40e8d99_0_190"/>
          <p:cNvSpPr txBox="1"/>
          <p:nvPr/>
        </p:nvSpPr>
        <p:spPr>
          <a:xfrm>
            <a:off x="1237296" y="1449132"/>
            <a:ext cx="6169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</a:t>
            </a:r>
            <a:r>
              <a:rPr b="1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fc40e8d99_0_1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3" name="Google Shape;203;g33fc40e8d99_0_194"/>
          <p:cNvSpPr txBox="1"/>
          <p:nvPr/>
        </p:nvSpPr>
        <p:spPr>
          <a:xfrm>
            <a:off x="613568" y="128365"/>
            <a:ext cx="170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Motivación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04" name="Google Shape;204;g33fc40e8d99_0_194"/>
          <p:cNvSpPr txBox="1"/>
          <p:nvPr/>
        </p:nvSpPr>
        <p:spPr>
          <a:xfrm>
            <a:off x="718374" y="811612"/>
            <a:ext cx="7635300" cy="14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La solución de mínimos cuadrados es inestable (coeficientes de alto valor)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Solución: penalizar los coeficientes de alto valor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¿Cómo? Modificando la función de coste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3fc40e8d99_0_194"/>
          <p:cNvSpPr/>
          <p:nvPr/>
        </p:nvSpPr>
        <p:spPr>
          <a:xfrm>
            <a:off x="2080750" y="2425062"/>
            <a:ext cx="4152900" cy="676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3fc40e8d99_0_194"/>
          <p:cNvSpPr/>
          <p:nvPr/>
        </p:nvSpPr>
        <p:spPr>
          <a:xfrm>
            <a:off x="5173150" y="2304100"/>
            <a:ext cx="1122679" cy="930910"/>
          </a:xfrm>
          <a:custGeom>
            <a:rect b="b" l="l" r="r" t="t"/>
            <a:pathLst>
              <a:path extrusionOk="0" h="930910" w="1122679">
                <a:moveTo>
                  <a:pt x="0" y="155153"/>
                </a:moveTo>
                <a:lnTo>
                  <a:pt x="7909" y="106112"/>
                </a:lnTo>
                <a:lnTo>
                  <a:pt x="29935" y="63521"/>
                </a:lnTo>
                <a:lnTo>
                  <a:pt x="63521" y="29935"/>
                </a:lnTo>
                <a:lnTo>
                  <a:pt x="106112" y="7909"/>
                </a:lnTo>
                <a:lnTo>
                  <a:pt x="155152" y="0"/>
                </a:lnTo>
                <a:lnTo>
                  <a:pt x="967146" y="0"/>
                </a:lnTo>
                <a:lnTo>
                  <a:pt x="1026521" y="11810"/>
                </a:lnTo>
                <a:lnTo>
                  <a:pt x="1076856" y="45443"/>
                </a:lnTo>
                <a:lnTo>
                  <a:pt x="1110489" y="95778"/>
                </a:lnTo>
                <a:lnTo>
                  <a:pt x="1122299" y="155153"/>
                </a:lnTo>
                <a:lnTo>
                  <a:pt x="1122299" y="775746"/>
                </a:lnTo>
                <a:lnTo>
                  <a:pt x="1114390" y="824787"/>
                </a:lnTo>
                <a:lnTo>
                  <a:pt x="1092364" y="867378"/>
                </a:lnTo>
                <a:lnTo>
                  <a:pt x="1058778" y="900964"/>
                </a:lnTo>
                <a:lnTo>
                  <a:pt x="1016187" y="922990"/>
                </a:lnTo>
                <a:lnTo>
                  <a:pt x="967146" y="930899"/>
                </a:lnTo>
                <a:lnTo>
                  <a:pt x="155152" y="930899"/>
                </a:lnTo>
                <a:lnTo>
                  <a:pt x="106112" y="922990"/>
                </a:lnTo>
                <a:lnTo>
                  <a:pt x="63521" y="900964"/>
                </a:lnTo>
                <a:lnTo>
                  <a:pt x="29935" y="867378"/>
                </a:lnTo>
                <a:lnTo>
                  <a:pt x="7909" y="824787"/>
                </a:lnTo>
                <a:lnTo>
                  <a:pt x="0" y="775746"/>
                </a:lnTo>
                <a:lnTo>
                  <a:pt x="0" y="155153"/>
                </a:lnTo>
                <a:close/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3fc40e8d99_0_194"/>
          <p:cNvSpPr/>
          <p:nvPr/>
        </p:nvSpPr>
        <p:spPr>
          <a:xfrm>
            <a:off x="4441382" y="2887039"/>
            <a:ext cx="796925" cy="706120"/>
          </a:xfrm>
          <a:custGeom>
            <a:rect b="b" l="l" r="r" t="t"/>
            <a:pathLst>
              <a:path extrusionOk="0" h="706120" w="796925">
                <a:moveTo>
                  <a:pt x="796330" y="0"/>
                </a:moveTo>
                <a:lnTo>
                  <a:pt x="0" y="705793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3fc40e8d99_0_194"/>
          <p:cNvSpPr/>
          <p:nvPr/>
        </p:nvSpPr>
        <p:spPr>
          <a:xfrm>
            <a:off x="4409033" y="3581058"/>
            <a:ext cx="43179" cy="40639"/>
          </a:xfrm>
          <a:custGeom>
            <a:rect b="b" l="l" r="r" t="t"/>
            <a:pathLst>
              <a:path extrusionOk="0" h="40639" w="43179">
                <a:moveTo>
                  <a:pt x="0" y="40444"/>
                </a:moveTo>
                <a:lnTo>
                  <a:pt x="21913" y="0"/>
                </a:lnTo>
                <a:lnTo>
                  <a:pt x="42783" y="23547"/>
                </a:lnTo>
                <a:lnTo>
                  <a:pt x="0" y="40444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3fc40e8d99_0_194"/>
          <p:cNvSpPr/>
          <p:nvPr/>
        </p:nvSpPr>
        <p:spPr>
          <a:xfrm>
            <a:off x="4409033" y="3581058"/>
            <a:ext cx="43179" cy="40639"/>
          </a:xfrm>
          <a:custGeom>
            <a:rect b="b" l="l" r="r" t="t"/>
            <a:pathLst>
              <a:path extrusionOk="0" h="40639" w="43179">
                <a:moveTo>
                  <a:pt x="21913" y="0"/>
                </a:moveTo>
                <a:lnTo>
                  <a:pt x="0" y="40444"/>
                </a:lnTo>
                <a:lnTo>
                  <a:pt x="42783" y="23547"/>
                </a:lnTo>
                <a:lnTo>
                  <a:pt x="21913" y="0"/>
                </a:lnTo>
                <a:close/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fc40e8d99_0_194"/>
          <p:cNvSpPr txBox="1"/>
          <p:nvPr/>
        </p:nvSpPr>
        <p:spPr>
          <a:xfrm>
            <a:off x="2051300" y="3675455"/>
            <a:ext cx="4704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parámetro de regularización (hay que fijarlo a priori)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c40e8d99_0_1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g33fc40e8d99_0_198"/>
          <p:cNvSpPr txBox="1"/>
          <p:nvPr/>
        </p:nvSpPr>
        <p:spPr>
          <a:xfrm>
            <a:off x="613579" y="128375"/>
            <a:ext cx="658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Parámetro de regularización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17" name="Google Shape;217;g33fc40e8d99_0_198"/>
          <p:cNvSpPr txBox="1"/>
          <p:nvPr/>
        </p:nvSpPr>
        <p:spPr>
          <a:xfrm>
            <a:off x="718374" y="811612"/>
            <a:ext cx="73152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Compromiso entre magnitud de los coeficientes y ajuste de la solución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	es muy grande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➝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todos los coeficientes nulos (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underfitting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	es nulo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MS PGothic"/>
                <a:ea typeface="MS PGothic"/>
                <a:cs typeface="MS PGothic"/>
                <a:sym typeface="MS PGothic"/>
              </a:rPr>
              <a:t>➝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hay regularización (posibilidad de sobreajuste)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 de fijarse a priori (k-fold CV)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cumple que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33fc40e8d99_0_198"/>
          <p:cNvSpPr/>
          <p:nvPr/>
        </p:nvSpPr>
        <p:spPr>
          <a:xfrm>
            <a:off x="1793187" y="1467531"/>
            <a:ext cx="190500" cy="15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g33fc40e8d99_0_198"/>
          <p:cNvSpPr/>
          <p:nvPr/>
        </p:nvSpPr>
        <p:spPr>
          <a:xfrm>
            <a:off x="1799572" y="2027231"/>
            <a:ext cx="190500" cy="152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g33fc40e8d99_0_198"/>
          <p:cNvSpPr/>
          <p:nvPr/>
        </p:nvSpPr>
        <p:spPr>
          <a:xfrm>
            <a:off x="2647962" y="3073395"/>
            <a:ext cx="742800" cy="247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fc40e8d99_0_20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g33fc40e8d99_0_202"/>
          <p:cNvSpPr txBox="1"/>
          <p:nvPr/>
        </p:nvSpPr>
        <p:spPr>
          <a:xfrm>
            <a:off x="613579" y="128375"/>
            <a:ext cx="7011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Parámetro de regularización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27" name="Google Shape;227;g33fc40e8d99_0_202"/>
          <p:cNvSpPr txBox="1"/>
          <p:nvPr/>
        </p:nvSpPr>
        <p:spPr>
          <a:xfrm>
            <a:off x="1444625" y="4548035"/>
            <a:ext cx="6575400" cy="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Fuente: </a:t>
            </a:r>
            <a:r>
              <a:rPr b="0" i="0" lang="en-US" sz="8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http://scikit-learn.org/stable/auto_examples/linear_model/plot_ridge_path.html#sphx-glr-auto-examples-linear-model-plot-ridge-path-py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33fc40e8d99_0_202"/>
          <p:cNvSpPr/>
          <p:nvPr/>
        </p:nvSpPr>
        <p:spPr>
          <a:xfrm>
            <a:off x="2129114" y="766988"/>
            <a:ext cx="4725300" cy="36696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fc40e8d99_0_20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g33fc40e8d99_0_206"/>
          <p:cNvSpPr txBox="1"/>
          <p:nvPr/>
        </p:nvSpPr>
        <p:spPr>
          <a:xfrm>
            <a:off x="613568" y="128365"/>
            <a:ext cx="26034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Ridge regression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35" name="Google Shape;235;g33fc40e8d99_0_206"/>
          <p:cNvSpPr txBox="1"/>
          <p:nvPr/>
        </p:nvSpPr>
        <p:spPr>
          <a:xfrm>
            <a:off x="718377" y="811600"/>
            <a:ext cx="73731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forma matricial, aunque no nos importa mucho para este módulo :)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g33fc40e8d99_0_206"/>
          <p:cNvSpPr/>
          <p:nvPr/>
        </p:nvSpPr>
        <p:spPr>
          <a:xfrm>
            <a:off x="745225" y="1347745"/>
            <a:ext cx="3846900" cy="626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g33fc40e8d99_0_206"/>
          <p:cNvSpPr/>
          <p:nvPr/>
        </p:nvSpPr>
        <p:spPr>
          <a:xfrm>
            <a:off x="5129553" y="1451262"/>
            <a:ext cx="3054600" cy="41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33fc40e8d99_0_206"/>
          <p:cNvSpPr/>
          <p:nvPr/>
        </p:nvSpPr>
        <p:spPr>
          <a:xfrm>
            <a:off x="1681150" y="2432337"/>
            <a:ext cx="5476800" cy="15717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fc40e8d99_0_21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g33fc40e8d99_0_210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245" name="Google Shape;245;g33fc40e8d99_0_210"/>
          <p:cNvSpPr txBox="1"/>
          <p:nvPr/>
        </p:nvSpPr>
        <p:spPr>
          <a:xfrm>
            <a:off x="1134428" y="1449132"/>
            <a:ext cx="6875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534035" rtl="0" algn="l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53403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53403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</a:t>
            </a:r>
            <a:r>
              <a:rPr i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Ridge Regression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534035" rtl="0" algn="l"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sz="18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fc40e8d99_0_21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g33fc40e8d99_0_214"/>
          <p:cNvSpPr txBox="1"/>
          <p:nvPr/>
        </p:nvSpPr>
        <p:spPr>
          <a:xfrm>
            <a:off x="613568" y="128365"/>
            <a:ext cx="939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Lasso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52" name="Google Shape;252;g33fc40e8d99_0_214"/>
          <p:cNvSpPr/>
          <p:nvPr/>
        </p:nvSpPr>
        <p:spPr>
          <a:xfrm>
            <a:off x="3284200" y="2933672"/>
            <a:ext cx="3030600" cy="41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g33fc40e8d99_0_214"/>
          <p:cNvSpPr/>
          <p:nvPr/>
        </p:nvSpPr>
        <p:spPr>
          <a:xfrm>
            <a:off x="2121124" y="1191423"/>
            <a:ext cx="4809300" cy="8127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g33fc40e8d99_0_214"/>
          <p:cNvSpPr/>
          <p:nvPr/>
        </p:nvSpPr>
        <p:spPr>
          <a:xfrm>
            <a:off x="2649024" y="1953799"/>
            <a:ext cx="2704465" cy="287019"/>
          </a:xfrm>
          <a:custGeom>
            <a:rect b="b" l="l" r="r" t="t"/>
            <a:pathLst>
              <a:path extrusionOk="0" h="287019" w="2704465">
                <a:moveTo>
                  <a:pt x="2703899" y="0"/>
                </a:moveTo>
                <a:lnTo>
                  <a:pt x="2702021" y="55817"/>
                </a:lnTo>
                <a:lnTo>
                  <a:pt x="2696900" y="101399"/>
                </a:lnTo>
                <a:lnTo>
                  <a:pt x="2689303" y="132130"/>
                </a:lnTo>
                <a:lnTo>
                  <a:pt x="2680000" y="143399"/>
                </a:lnTo>
                <a:lnTo>
                  <a:pt x="1375849" y="143399"/>
                </a:lnTo>
                <a:lnTo>
                  <a:pt x="1366546" y="154669"/>
                </a:lnTo>
                <a:lnTo>
                  <a:pt x="1358949" y="185400"/>
                </a:lnTo>
                <a:lnTo>
                  <a:pt x="1353828" y="230982"/>
                </a:lnTo>
                <a:lnTo>
                  <a:pt x="1351949" y="286799"/>
                </a:lnTo>
                <a:lnTo>
                  <a:pt x="1350071" y="230982"/>
                </a:lnTo>
                <a:lnTo>
                  <a:pt x="1344950" y="185400"/>
                </a:lnTo>
                <a:lnTo>
                  <a:pt x="1337353" y="154669"/>
                </a:lnTo>
                <a:lnTo>
                  <a:pt x="1328050" y="143399"/>
                </a:lnTo>
                <a:lnTo>
                  <a:pt x="23898" y="143399"/>
                </a:lnTo>
                <a:lnTo>
                  <a:pt x="14596" y="132130"/>
                </a:lnTo>
                <a:lnTo>
                  <a:pt x="6999" y="101399"/>
                </a:lnTo>
                <a:lnTo>
                  <a:pt x="1878" y="5581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g33fc40e8d99_0_214"/>
          <p:cNvSpPr txBox="1"/>
          <p:nvPr/>
        </p:nvSpPr>
        <p:spPr>
          <a:xfrm>
            <a:off x="3289050" y="2201742"/>
            <a:ext cx="12216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Regresión lineal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g33fc40e8d99_0_214"/>
          <p:cNvSpPr/>
          <p:nvPr/>
        </p:nvSpPr>
        <p:spPr>
          <a:xfrm>
            <a:off x="5821824" y="1953799"/>
            <a:ext cx="1108709" cy="287019"/>
          </a:xfrm>
          <a:custGeom>
            <a:rect b="b" l="l" r="r" t="t"/>
            <a:pathLst>
              <a:path extrusionOk="0" h="287019" w="1108709">
                <a:moveTo>
                  <a:pt x="1108499" y="0"/>
                </a:moveTo>
                <a:lnTo>
                  <a:pt x="1106621" y="55817"/>
                </a:lnTo>
                <a:lnTo>
                  <a:pt x="1101500" y="101399"/>
                </a:lnTo>
                <a:lnTo>
                  <a:pt x="1093903" y="132130"/>
                </a:lnTo>
                <a:lnTo>
                  <a:pt x="1084600" y="143399"/>
                </a:lnTo>
                <a:lnTo>
                  <a:pt x="578149" y="143399"/>
                </a:lnTo>
                <a:lnTo>
                  <a:pt x="568846" y="154669"/>
                </a:lnTo>
                <a:lnTo>
                  <a:pt x="561249" y="185400"/>
                </a:lnTo>
                <a:lnTo>
                  <a:pt x="556128" y="230982"/>
                </a:lnTo>
                <a:lnTo>
                  <a:pt x="554249" y="286799"/>
                </a:lnTo>
                <a:lnTo>
                  <a:pt x="552371" y="230982"/>
                </a:lnTo>
                <a:lnTo>
                  <a:pt x="547250" y="185400"/>
                </a:lnTo>
                <a:lnTo>
                  <a:pt x="539653" y="154669"/>
                </a:lnTo>
                <a:lnTo>
                  <a:pt x="530350" y="143399"/>
                </a:lnTo>
                <a:lnTo>
                  <a:pt x="23899" y="143399"/>
                </a:lnTo>
                <a:lnTo>
                  <a:pt x="14596" y="132130"/>
                </a:lnTo>
                <a:lnTo>
                  <a:pt x="6999" y="101399"/>
                </a:lnTo>
                <a:lnTo>
                  <a:pt x="1878" y="55817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33fc40e8d99_0_214"/>
          <p:cNvSpPr txBox="1"/>
          <p:nvPr/>
        </p:nvSpPr>
        <p:spPr>
          <a:xfrm>
            <a:off x="5722275" y="2201742"/>
            <a:ext cx="1136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fc40e8d99_0_2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g33fc40e8d99_0_218"/>
          <p:cNvSpPr txBox="1"/>
          <p:nvPr/>
        </p:nvSpPr>
        <p:spPr>
          <a:xfrm>
            <a:off x="613568" y="128365"/>
            <a:ext cx="23679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Lasso vs Ridge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64" name="Google Shape;264;g33fc40e8d99_0_218"/>
          <p:cNvSpPr/>
          <p:nvPr/>
        </p:nvSpPr>
        <p:spPr>
          <a:xfrm>
            <a:off x="838200" y="802556"/>
            <a:ext cx="3733800" cy="2667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33fc40e8d99_0_218"/>
          <p:cNvSpPr/>
          <p:nvPr/>
        </p:nvSpPr>
        <p:spPr>
          <a:xfrm>
            <a:off x="4743450" y="802556"/>
            <a:ext cx="3733800" cy="2667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33fc40e8d99_0_218"/>
          <p:cNvSpPr txBox="1"/>
          <p:nvPr/>
        </p:nvSpPr>
        <p:spPr>
          <a:xfrm>
            <a:off x="3170675" y="3553497"/>
            <a:ext cx="3759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sklearn </a:t>
            </a:r>
            <a:r>
              <a:rPr b="1" i="0" lang="en-US" sz="1600" u="none" cap="none" strike="noStrike">
                <a:solidFill>
                  <a:srgbClr val="00882B"/>
                </a:solidFill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datasets</a:t>
            </a:r>
            <a:endParaRPr b="0" i="0" sz="16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18857"/>
              </a:lnSpc>
              <a:spcBef>
                <a:spcPts val="3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diabetes = datasets.load_diabetes()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711325" rtl="0" algn="l">
              <a:lnSpc>
                <a:spcPct val="117857"/>
              </a:lnSpc>
              <a:spcBef>
                <a:spcPts val="6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 = diabetes.data  y = diabetes.target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fc40e8d99_0_22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g33fc40e8d99_0_222"/>
          <p:cNvSpPr txBox="1"/>
          <p:nvPr/>
        </p:nvSpPr>
        <p:spPr>
          <a:xfrm>
            <a:off x="613568" y="128365"/>
            <a:ext cx="2386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Comparativa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73" name="Google Shape;273;g33fc40e8d99_0_222"/>
          <p:cNvSpPr/>
          <p:nvPr/>
        </p:nvSpPr>
        <p:spPr>
          <a:xfrm>
            <a:off x="5384650" y="1519247"/>
            <a:ext cx="3030600" cy="417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33fc40e8d99_0_222"/>
          <p:cNvSpPr txBox="1"/>
          <p:nvPr/>
        </p:nvSpPr>
        <p:spPr>
          <a:xfrm>
            <a:off x="651674" y="1041356"/>
            <a:ext cx="660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Ridge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33fc40e8d99_0_222"/>
          <p:cNvSpPr txBox="1"/>
          <p:nvPr/>
        </p:nvSpPr>
        <p:spPr>
          <a:xfrm>
            <a:off x="757571" y="2114886"/>
            <a:ext cx="34938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457833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Afecta a todos los coeficientes  (incluye todos o ninguno)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32766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Computacionalmente eficiente y  previene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Buen punto de partida para analizar  un problema: por defecto, usarlo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3fc40e8d99_0_222"/>
          <p:cNvSpPr txBox="1"/>
          <p:nvPr/>
        </p:nvSpPr>
        <p:spPr>
          <a:xfrm>
            <a:off x="5086274" y="1041356"/>
            <a:ext cx="6768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Lasso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3fc40e8d99_0_222"/>
          <p:cNvSpPr txBox="1"/>
          <p:nvPr/>
        </p:nvSpPr>
        <p:spPr>
          <a:xfrm>
            <a:off x="5192171" y="2114886"/>
            <a:ext cx="3082800" cy="13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51790" lvl="0" marL="3638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Capaz de anular algunos  coeficientes (solución dispersa)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0" marL="363855" marR="12065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 e  interpretabilidad del modelo  (también previene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3fc40e8d99_0_222"/>
          <p:cNvSpPr/>
          <p:nvPr/>
        </p:nvSpPr>
        <p:spPr>
          <a:xfrm>
            <a:off x="1026353" y="1518350"/>
            <a:ext cx="3054600" cy="4194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3fc40e8d99_0_222"/>
          <p:cNvSpPr txBox="1"/>
          <p:nvPr/>
        </p:nvSpPr>
        <p:spPr>
          <a:xfrm>
            <a:off x="3714750" y="3797725"/>
            <a:ext cx="171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ElasticNet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Early Stopping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fc40e8d99_0_22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g33fc40e8d99_0_226"/>
          <p:cNvSpPr txBox="1"/>
          <p:nvPr/>
        </p:nvSpPr>
        <p:spPr>
          <a:xfrm>
            <a:off x="613568" y="128365"/>
            <a:ext cx="4596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Lo que puedes hacer ahora ...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86" name="Google Shape;286;g33fc40e8d99_0_226"/>
          <p:cNvSpPr txBox="1"/>
          <p:nvPr/>
        </p:nvSpPr>
        <p:spPr>
          <a:xfrm>
            <a:off x="718374" y="676357"/>
            <a:ext cx="7338000" cy="26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7950">
            <a:spAutoFit/>
          </a:bodyPr>
          <a:lstStyle/>
          <a:p>
            <a:pPr indent="-367030" lvl="0" marL="3790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Implementar algoritmos de regresión lineal (+regularización) y Lasso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el impacto del parámetro de regularización en el modelo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las diferencias entre Ridge y Lasso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48133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Entender cómo afecta el parámetro de regularización en regresión  logística a la frontera de separación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c40e8d99_0_15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33fc40e8d99_0_158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29" name="Google Shape;129;g33fc40e8d99_0_158"/>
          <p:cNvSpPr txBox="1"/>
          <p:nvPr/>
        </p:nvSpPr>
        <p:spPr>
          <a:xfrm>
            <a:off x="1237296" y="1449132"/>
            <a:ext cx="6169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Ridge Regression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fc40e8d99_0_23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2" name="Google Shape;292;g33fc40e8d99_0_230"/>
          <p:cNvSpPr txBox="1"/>
          <p:nvPr/>
        </p:nvSpPr>
        <p:spPr>
          <a:xfrm>
            <a:off x="613578" y="128375"/>
            <a:ext cx="2591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93" name="Google Shape;293;g33fc40e8d99_0_230"/>
          <p:cNvSpPr txBox="1"/>
          <p:nvPr/>
        </p:nvSpPr>
        <p:spPr>
          <a:xfrm>
            <a:off x="718374" y="1076407"/>
            <a:ext cx="4113600" cy="15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An Introduction to Statistical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3.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4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fc40e8d99_0_23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g33fc40e8d99_0_234"/>
          <p:cNvSpPr txBox="1"/>
          <p:nvPr/>
        </p:nvSpPr>
        <p:spPr>
          <a:xfrm>
            <a:off x="1995622" y="1660566"/>
            <a:ext cx="513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c40e8d99_0_16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3fc40e8d99_0_162"/>
          <p:cNvSpPr txBox="1"/>
          <p:nvPr/>
        </p:nvSpPr>
        <p:spPr>
          <a:xfrm>
            <a:off x="613579" y="128375"/>
            <a:ext cx="698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Regresión lineal en una variable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36" name="Google Shape;136;g33fc40e8d99_0_162"/>
          <p:cNvSpPr/>
          <p:nvPr/>
        </p:nvSpPr>
        <p:spPr>
          <a:xfrm>
            <a:off x="446349" y="1048821"/>
            <a:ext cx="3876300" cy="2848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g33fc40e8d99_0_162"/>
          <p:cNvSpPr/>
          <p:nvPr/>
        </p:nvSpPr>
        <p:spPr>
          <a:xfrm>
            <a:off x="5291187" y="1244000"/>
            <a:ext cx="2600400" cy="3525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33fc40e8d99_0_162"/>
          <p:cNvSpPr/>
          <p:nvPr/>
        </p:nvSpPr>
        <p:spPr>
          <a:xfrm>
            <a:off x="4633988" y="2060837"/>
            <a:ext cx="3914700" cy="723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fc40e8d99_0_162"/>
          <p:cNvSpPr/>
          <p:nvPr/>
        </p:nvSpPr>
        <p:spPr>
          <a:xfrm>
            <a:off x="5560813" y="3430125"/>
            <a:ext cx="1895400" cy="466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3fc40e8d99_0_162"/>
          <p:cNvSpPr txBox="1"/>
          <p:nvPr/>
        </p:nvSpPr>
        <p:spPr>
          <a:xfrm>
            <a:off x="1670962" y="3880780"/>
            <a:ext cx="1557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tamaño (m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33fc40e8d99_0_162"/>
          <p:cNvSpPr txBox="1"/>
          <p:nvPr/>
        </p:nvSpPr>
        <p:spPr>
          <a:xfrm rot="-5400000">
            <a:off x="-328840" y="2404169"/>
            <a:ext cx="12648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114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precio (€)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fc40e8d99_0_16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g33fc40e8d99_0_166"/>
          <p:cNvSpPr txBox="1"/>
          <p:nvPr/>
        </p:nvSpPr>
        <p:spPr>
          <a:xfrm>
            <a:off x="613579" y="128375"/>
            <a:ext cx="6980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Regresión lineal en una variable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48" name="Google Shape;148;g33fc40e8d99_0_166"/>
          <p:cNvSpPr/>
          <p:nvPr/>
        </p:nvSpPr>
        <p:spPr>
          <a:xfrm>
            <a:off x="5291162" y="1132550"/>
            <a:ext cx="2600400" cy="352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33fc40e8d99_0_166"/>
          <p:cNvSpPr/>
          <p:nvPr/>
        </p:nvSpPr>
        <p:spPr>
          <a:xfrm>
            <a:off x="4633988" y="2060837"/>
            <a:ext cx="3914700" cy="723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3fc40e8d99_0_166"/>
          <p:cNvSpPr/>
          <p:nvPr/>
        </p:nvSpPr>
        <p:spPr>
          <a:xfrm>
            <a:off x="5560813" y="3430125"/>
            <a:ext cx="1895400" cy="466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33fc40e8d99_0_166"/>
          <p:cNvSpPr txBox="1"/>
          <p:nvPr/>
        </p:nvSpPr>
        <p:spPr>
          <a:xfrm>
            <a:off x="518050" y="1103950"/>
            <a:ext cx="3848400" cy="31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Función objetivo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Función de coste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Intentamos minimizar la función de coste de modo que la diferencia entre los datos reales y los predichos por la función objetivo sea lo menor posible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fc40e8d99_0_17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7" name="Google Shape;157;g33fc40e8d99_0_170"/>
          <p:cNvSpPr txBox="1"/>
          <p:nvPr/>
        </p:nvSpPr>
        <p:spPr>
          <a:xfrm>
            <a:off x="613578" y="128375"/>
            <a:ext cx="705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Regresión lineal en varias variables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58" name="Google Shape;158;g33fc40e8d99_0_170"/>
          <p:cNvSpPr/>
          <p:nvPr/>
        </p:nvSpPr>
        <p:spPr>
          <a:xfrm>
            <a:off x="2316850" y="855481"/>
            <a:ext cx="3733800" cy="1981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3fc40e8d99_0_170"/>
          <p:cNvSpPr/>
          <p:nvPr/>
        </p:nvSpPr>
        <p:spPr>
          <a:xfrm>
            <a:off x="1310825" y="2984856"/>
            <a:ext cx="6038700" cy="933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3fc40e8d99_0_170"/>
          <p:cNvSpPr txBox="1"/>
          <p:nvPr/>
        </p:nvSpPr>
        <p:spPr>
          <a:xfrm>
            <a:off x="2186162" y="4163093"/>
            <a:ext cx="52839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¡cuidado con la interpretación de estos coeficientes!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fc40e8d99_0_17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g33fc40e8d99_0_174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67" name="Google Shape;167;g33fc40e8d99_0_174"/>
          <p:cNvSpPr txBox="1"/>
          <p:nvPr/>
        </p:nvSpPr>
        <p:spPr>
          <a:xfrm>
            <a:off x="1237296" y="1449132"/>
            <a:ext cx="6169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 lineal (repaso rápido)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El problema de overfitting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Regularización: Ridge Regression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Least Absolute Shrinkage and Selection Operator (LASSO)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fc40e8d99_0_17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33fc40e8d99_0_178"/>
          <p:cNvSpPr txBox="1"/>
          <p:nvPr/>
        </p:nvSpPr>
        <p:spPr>
          <a:xfrm>
            <a:off x="613568" y="128365"/>
            <a:ext cx="395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El problema de overfitting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74" name="Google Shape;174;g33fc40e8d99_0_178"/>
          <p:cNvSpPr/>
          <p:nvPr/>
        </p:nvSpPr>
        <p:spPr>
          <a:xfrm>
            <a:off x="904875" y="741375"/>
            <a:ext cx="7019700" cy="2804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fc40e8d99_0_178"/>
          <p:cNvSpPr/>
          <p:nvPr/>
        </p:nvSpPr>
        <p:spPr>
          <a:xfrm>
            <a:off x="1536400" y="3622425"/>
            <a:ext cx="6413700" cy="949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fc40e8d99_0_18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33fc40e8d99_0_182"/>
          <p:cNvSpPr txBox="1"/>
          <p:nvPr/>
        </p:nvSpPr>
        <p:spPr>
          <a:xfrm>
            <a:off x="613568" y="128365"/>
            <a:ext cx="395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El problema de </a:t>
            </a:r>
            <a:r>
              <a:rPr b="0" i="1" lang="en-US" sz="27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0" i="0" sz="2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3fc40e8d99_0_182"/>
          <p:cNvSpPr txBox="1"/>
          <p:nvPr/>
        </p:nvSpPr>
        <p:spPr>
          <a:xfrm>
            <a:off x="627850" y="810596"/>
            <a:ext cx="54750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También aplica en clasi</a:t>
            </a:r>
            <a:r>
              <a:rPr lang="en-US" sz="20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fi</a:t>
            </a: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cación: regresión logística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3fc40e8d99_0_182"/>
          <p:cNvSpPr/>
          <p:nvPr/>
        </p:nvSpPr>
        <p:spPr>
          <a:xfrm>
            <a:off x="848343" y="1485900"/>
            <a:ext cx="7415700" cy="2440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fc40e8d99_0_18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g33fc40e8d99_0_186"/>
          <p:cNvSpPr txBox="1"/>
          <p:nvPr/>
        </p:nvSpPr>
        <p:spPr>
          <a:xfrm>
            <a:off x="613568" y="128365"/>
            <a:ext cx="395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El problema de </a:t>
            </a:r>
            <a:r>
              <a:rPr i="1" lang="en-US" sz="2700">
                <a:solidFill>
                  <a:srgbClr val="4A4A4A"/>
                </a:solidFill>
              </a:rPr>
              <a:t>overfitting</a:t>
            </a:r>
            <a:endParaRPr i="1" sz="2700">
              <a:solidFill>
                <a:srgbClr val="4A4A4A"/>
              </a:solidFill>
            </a:endParaRPr>
          </a:p>
        </p:txBody>
      </p:sp>
      <p:sp>
        <p:nvSpPr>
          <p:cNvPr id="190" name="Google Shape;190;g33fc40e8d99_0_186"/>
          <p:cNvSpPr txBox="1"/>
          <p:nvPr/>
        </p:nvSpPr>
        <p:spPr>
          <a:xfrm>
            <a:off x="627850" y="810596"/>
            <a:ext cx="7590300" cy="24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¿Cómo abordar el sobreajuste? Dos estrategias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050"/>
              <a:buFont typeface="Arial"/>
              <a:buNone/>
            </a:pPr>
            <a:r>
              <a:t/>
            </a:r>
            <a:endParaRPr b="0" i="0" sz="20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Regularización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penalizar coeficientes grandes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reducir la dimensionalidad del problema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Arial"/>
              <a:buNone/>
            </a:pPr>
            <a:r>
              <a:t/>
            </a:r>
            <a:endParaRPr b="0" i="0" sz="21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37465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ambos casos, se busca reducir la complejidad del modelo. Pero nada es gratis: será a costa de aumentar el sesgo.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2019-10-18T14:08:30Z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