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aFX0m/yUvl9Y0wnZa4QBBmSs5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fc51244b2_0_8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fc51244b2_0_8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fc51244b2_0_21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fc51244b2_0_21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fc51244b2_0_21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fc51244b2_0_21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fc51244b2_0_21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fc51244b2_0_21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c51244b2_0_22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fc51244b2_0_22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fc51244b2_0_22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fc51244b2_0_22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fc51244b2_0_23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fc51244b2_0_23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fc51244b2_0_23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fc51244b2_0_23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fc51244b2_0_23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fc51244b2_0_23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fc51244b2_0_24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fc51244b2_0_24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fc51244b2_0_24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fc51244b2_0_24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fc51244b2_0_17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fc51244b2_0_17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fc51244b2_0_25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fc51244b2_0_25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fc51244b2_0_25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fc51244b2_0_25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fc51244b2_0_25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fc51244b2_0_25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fc51244b2_0_26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fc51244b2_0_26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fc51244b2_0_26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fc51244b2_0_26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fc51244b2_0_27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fc51244b2_0_27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fc51244b2_0_27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fc51244b2_0_27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fc51244b2_0_28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3fc51244b2_0_28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fc51244b2_0_28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fc51244b2_0_28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fc51244b2_0_29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fc51244b2_0_29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c51244b2_0_18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c51244b2_0_18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fc51244b2_0_29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fc51244b2_0_29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fc51244b2_0_29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fc51244b2_0_29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fc51244b2_0_30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fc51244b2_0_30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fc51244b2_0_30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fc51244b2_0_30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fc51244b2_0_31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fc51244b2_0_31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3fc51244b2_0_459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3fc51244b2_0_459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fc51244b2_0_18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fc51244b2_0_18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fc51244b2_0_19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fc51244b2_0_19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fc51244b2_0_19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fc51244b2_0_19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fc51244b2_0_19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fc51244b2_0_19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c51244b2_0_20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fc51244b2_0_20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fc51244b2_0_20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fc51244b2_0_20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4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Blanca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33fc51244b2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3fc51244b2_0_10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g33fc51244b2_0_105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9pPr>
          </a:lstStyle>
          <a:p/>
        </p:txBody>
      </p:sp>
      <p:sp>
        <p:nvSpPr>
          <p:cNvPr id="68" name="Google Shape;68;g33fc51244b2_0_105"/>
          <p:cNvSpPr txBox="1"/>
          <p:nvPr>
            <p:ph idx="1" type="body"/>
          </p:nvPr>
        </p:nvSpPr>
        <p:spPr>
          <a:xfrm>
            <a:off x="4263725" y="1010213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  <p:cxnSp>
        <p:nvCxnSpPr>
          <p:cNvPr id="69" name="Google Shape;69;g33fc51244b2_0_10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1" type="tx">
  <p:cSld name="TITLE_AND_BODY">
    <p:bg>
      <p:bgPr>
        <a:solidFill>
          <a:srgbClr val="1D1D3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33fc51244b2_0_11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33fc51244b2_0_111"/>
          <p:cNvSpPr txBox="1"/>
          <p:nvPr>
            <p:ph type="title"/>
          </p:nvPr>
        </p:nvSpPr>
        <p:spPr>
          <a:xfrm>
            <a:off x="5000625" y="1080550"/>
            <a:ext cx="3831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73" name="Google Shape;73;g33fc51244b2_0_11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g33fc51244b2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g33fc51244b2_0_11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g33fc51244b2_0_111"/>
          <p:cNvSpPr txBox="1"/>
          <p:nvPr>
            <p:ph idx="1" type="body"/>
          </p:nvPr>
        </p:nvSpPr>
        <p:spPr>
          <a:xfrm>
            <a:off x="691850" y="86353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2">
  <p:cSld name="TITLE_AND_BODY_1">
    <p:bg>
      <p:bgPr>
        <a:solidFill>
          <a:srgbClr val="1D1D3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33fc51244b2_0_11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3fc51244b2_0_118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0" name="Google Shape;80;g33fc51244b2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3fc51244b2_0_11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g33fc51244b2_0_11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g33fc51244b2_0_118"/>
          <p:cNvSpPr txBox="1"/>
          <p:nvPr>
            <p:ph idx="1" type="body"/>
          </p:nvPr>
        </p:nvSpPr>
        <p:spPr>
          <a:xfrm>
            <a:off x="4372875" y="88988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1D1D3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33fc51244b2_0_125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3fc51244b2_0_125"/>
          <p:cNvSpPr txBox="1"/>
          <p:nvPr>
            <p:ph type="title"/>
          </p:nvPr>
        </p:nvSpPr>
        <p:spPr>
          <a:xfrm>
            <a:off x="311700" y="445025"/>
            <a:ext cx="44403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7" name="Google Shape;87;g33fc51244b2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3fc51244b2_0_12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g33fc51244b2_0_12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1D1D3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33fc51244b2_0_13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3fc51244b2_0_131"/>
          <p:cNvSpPr txBox="1"/>
          <p:nvPr>
            <p:ph type="title"/>
          </p:nvPr>
        </p:nvSpPr>
        <p:spPr>
          <a:xfrm>
            <a:off x="311700" y="555600"/>
            <a:ext cx="48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93" name="Google Shape;93;g33fc51244b2_0_131"/>
          <p:cNvSpPr txBox="1"/>
          <p:nvPr>
            <p:ph idx="1" type="body"/>
          </p:nvPr>
        </p:nvSpPr>
        <p:spPr>
          <a:xfrm>
            <a:off x="4417075" y="1311300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200"/>
              <a:buChar char="●"/>
              <a:defRPr b="1" sz="2200">
                <a:solidFill>
                  <a:srgbClr val="161625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600"/>
              <a:buChar char="○"/>
              <a:defRPr sz="1600">
                <a:solidFill>
                  <a:srgbClr val="161625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400"/>
              <a:buChar char="■"/>
              <a:defRPr>
                <a:solidFill>
                  <a:srgbClr val="161625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200"/>
              <a:buChar char="●"/>
              <a:defRPr sz="1200">
                <a:solidFill>
                  <a:srgbClr val="16162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000"/>
              <a:buChar char="○"/>
              <a:defRPr sz="1000">
                <a:solidFill>
                  <a:srgbClr val="161625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900"/>
              <a:buChar char="■"/>
              <a:defRPr sz="900">
                <a:solidFill>
                  <a:srgbClr val="161625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800"/>
              <a:buChar char="●"/>
              <a:defRPr sz="800">
                <a:solidFill>
                  <a:srgbClr val="161625"/>
                </a:solidFill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700"/>
              <a:buChar char="○"/>
              <a:defRPr sz="700">
                <a:solidFill>
                  <a:srgbClr val="161625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500"/>
              <a:buChar char="■"/>
              <a:defRPr sz="5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94" name="Google Shape;94;g33fc51244b2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3fc51244b2_0_13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g33fc51244b2_0_13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MAIN_POINT">
    <p:bg>
      <p:bgPr>
        <a:solidFill>
          <a:srgbClr val="1D1D3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3fc51244b2_0_13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3fc51244b2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3fc51244b2_0_13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g33fc51244b2_0_13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marilla">
  <p:cSld name="MAIN_POINT_1">
    <p:bg>
      <p:bgPr>
        <a:solidFill>
          <a:srgbClr val="1D1D3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3fc51244b2_0_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3fc51244b2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3fc51244b2_0_14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g33fc51244b2_0_143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3fc51244b2_0_14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3fc51244b2_0_148" title="KeepcodingColores_RGB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3fc51244b2_0_148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33fc51244b2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3fc51244b2_0_148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www.keepcoding.io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g33fc51244b2_0_148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cursos@keepcoding.io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4" name="Google Shape;114;g33fc51244b2_0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3fc51244b2_0_148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highlight>
                  <a:srgbClr val="161625"/>
                </a:highlight>
              </a:rPr>
              <a:t>(+34) 916 33 1779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6" name="Google Shape;116;g33fc51244b2_0_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33fc51244b2_0_8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3fc51244b2_0_89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51" name="Google Shape;51;g33fc51244b2_0_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9pPr>
          </a:lstStyle>
          <a:p/>
        </p:txBody>
      </p:sp>
      <p:pic>
        <p:nvPicPr>
          <p:cNvPr id="52" name="Google Shape;52;g33fc51244b2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Retícula Azul" type="secHead">
  <p:cSld name="SECTION_HEADER">
    <p:bg>
      <p:bgPr>
        <a:solidFill>
          <a:srgbClr val="1D1D3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33fc51244b2_0_9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33fc51244b2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3fc51244b2_0_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zul">
  <p:cSld name="SECTION_HEADER_1">
    <p:bg>
      <p:bgPr>
        <a:solidFill>
          <a:srgbClr val="1D1D3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33fc51244b2_0_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3fc51244b2_0_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3fc51244b2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3fc51244b2_0_10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33fc51244b2_0_10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6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6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6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6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6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D1D3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fc51244b2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3fc51244b2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33fc51244b2_0_85"/>
          <p:cNvSpPr txBox="1"/>
          <p:nvPr>
            <p:ph idx="1" type="body"/>
          </p:nvPr>
        </p:nvSpPr>
        <p:spPr>
          <a:xfrm>
            <a:off x="414050" y="1017713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  <a:defRPr sz="700"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 sz="600">
                <a:solidFill>
                  <a:schemeClr val="lt1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■"/>
              <a:defRPr sz="5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hyperlink" Target="https://es.coursera.org/learn/ml-regress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cikit-learn.org/stable/modules/feature_selection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c51244b2_0_8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3fc51244b2_0_81"/>
          <p:cNvSpPr txBox="1"/>
          <p:nvPr/>
        </p:nvSpPr>
        <p:spPr>
          <a:xfrm>
            <a:off x="554630" y="1885659"/>
            <a:ext cx="8034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034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D1D30"/>
                </a:solidFill>
              </a:rPr>
              <a:t>Machine Learning 101</a:t>
            </a:r>
            <a:br>
              <a:rPr b="1" lang="en-US" sz="3200">
                <a:solidFill>
                  <a:srgbClr val="1D1D30"/>
                </a:solidFill>
              </a:rPr>
            </a:br>
            <a:r>
              <a:rPr b="1" lang="en-US" sz="2400">
                <a:solidFill>
                  <a:srgbClr val="1D1D30"/>
                </a:solidFill>
              </a:rPr>
              <a:t>Selección de características</a:t>
            </a:r>
            <a:endParaRPr b="1" sz="2400">
              <a:solidFill>
                <a:srgbClr val="1D1D3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fc51244b2_0_21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g33fc51244b2_0_210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88" name="Google Shape;188;g33fc51244b2_0_210"/>
          <p:cNvSpPr txBox="1"/>
          <p:nvPr/>
        </p:nvSpPr>
        <p:spPr>
          <a:xfrm>
            <a:off x="1237296" y="1449132"/>
            <a:ext cx="24486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1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fc51244b2_0_21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33fc51244b2_0_214"/>
          <p:cNvSpPr txBox="1"/>
          <p:nvPr/>
        </p:nvSpPr>
        <p:spPr>
          <a:xfrm>
            <a:off x="718374" y="811612"/>
            <a:ext cx="73851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7030" lvl="0" marL="379095" marR="79121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utiliza un algoritmo de ML como caja negra para evaluar las  prestaciones de distintos conjuntos de características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Necesitan: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 algoritmo de ML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 criterio de relevancia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 procedimiento de búsqueda de todos los posible subconjuntos de características (normalmente métodos heurísticos)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Procedimientos de búsqueda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0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Fuerza bruta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0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Aleatorios: algoritmos genéticos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0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Estrategias greedy: selección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hacia delante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hacia atrás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3fc51244b2_0_214"/>
          <p:cNvSpPr txBox="1"/>
          <p:nvPr/>
        </p:nvSpPr>
        <p:spPr>
          <a:xfrm>
            <a:off x="613568" y="128365"/>
            <a:ext cx="2732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Métodos </a:t>
            </a:r>
            <a:r>
              <a:rPr i="1" lang="en-US" sz="27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27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fc51244b2_0_21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33fc51244b2_0_218"/>
          <p:cNvSpPr txBox="1"/>
          <p:nvPr/>
        </p:nvSpPr>
        <p:spPr>
          <a:xfrm>
            <a:off x="613579" y="128375"/>
            <a:ext cx="3039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02" name="Google Shape;202;g33fc51244b2_0_218"/>
          <p:cNvSpPr/>
          <p:nvPr/>
        </p:nvSpPr>
        <p:spPr>
          <a:xfrm>
            <a:off x="1295400" y="650156"/>
            <a:ext cx="6467400" cy="375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3fc51244b2_0_218"/>
          <p:cNvSpPr txBox="1"/>
          <p:nvPr/>
        </p:nvSpPr>
        <p:spPr>
          <a:xfrm>
            <a:off x="3216100" y="4540175"/>
            <a:ext cx="32658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 course. Emily Fox and Carlos Guestrin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c51244b2_0_22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33fc51244b2_0_222"/>
          <p:cNvSpPr txBox="1"/>
          <p:nvPr/>
        </p:nvSpPr>
        <p:spPr>
          <a:xfrm>
            <a:off x="613579" y="128375"/>
            <a:ext cx="299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10" name="Google Shape;210;g33fc51244b2_0_222"/>
          <p:cNvSpPr/>
          <p:nvPr/>
        </p:nvSpPr>
        <p:spPr>
          <a:xfrm>
            <a:off x="152400" y="802556"/>
            <a:ext cx="6858000" cy="348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fc51244b2_0_22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g33fc51244b2_0_226"/>
          <p:cNvSpPr txBox="1"/>
          <p:nvPr/>
        </p:nvSpPr>
        <p:spPr>
          <a:xfrm>
            <a:off x="613581" y="128375"/>
            <a:ext cx="347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17" name="Google Shape;217;g33fc51244b2_0_226"/>
          <p:cNvSpPr/>
          <p:nvPr/>
        </p:nvSpPr>
        <p:spPr>
          <a:xfrm>
            <a:off x="152400" y="802556"/>
            <a:ext cx="6858000" cy="351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fc51244b2_0_23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g33fc51244b2_0_230"/>
          <p:cNvSpPr txBox="1"/>
          <p:nvPr/>
        </p:nvSpPr>
        <p:spPr>
          <a:xfrm>
            <a:off x="613580" y="128375"/>
            <a:ext cx="3438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24" name="Google Shape;224;g33fc51244b2_0_230"/>
          <p:cNvSpPr/>
          <p:nvPr/>
        </p:nvSpPr>
        <p:spPr>
          <a:xfrm>
            <a:off x="152400" y="802556"/>
            <a:ext cx="67845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fc51244b2_0_23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33fc51244b2_0_234"/>
          <p:cNvSpPr txBox="1"/>
          <p:nvPr/>
        </p:nvSpPr>
        <p:spPr>
          <a:xfrm>
            <a:off x="613579" y="128375"/>
            <a:ext cx="3145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31" name="Google Shape;231;g33fc51244b2_0_234"/>
          <p:cNvSpPr/>
          <p:nvPr/>
        </p:nvSpPr>
        <p:spPr>
          <a:xfrm>
            <a:off x="152400" y="802556"/>
            <a:ext cx="68211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fc51244b2_0_23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33fc51244b2_0_238"/>
          <p:cNvSpPr txBox="1"/>
          <p:nvPr/>
        </p:nvSpPr>
        <p:spPr>
          <a:xfrm>
            <a:off x="613578" y="128375"/>
            <a:ext cx="2709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38" name="Google Shape;238;g33fc51244b2_0_238"/>
          <p:cNvSpPr/>
          <p:nvPr/>
        </p:nvSpPr>
        <p:spPr>
          <a:xfrm>
            <a:off x="152400" y="802556"/>
            <a:ext cx="67308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fc51244b2_0_24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33fc51244b2_0_242"/>
          <p:cNvSpPr txBox="1"/>
          <p:nvPr/>
        </p:nvSpPr>
        <p:spPr>
          <a:xfrm>
            <a:off x="613579" y="128375"/>
            <a:ext cx="2958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45" name="Google Shape;245;g33fc51244b2_0_242"/>
          <p:cNvSpPr/>
          <p:nvPr/>
        </p:nvSpPr>
        <p:spPr>
          <a:xfrm>
            <a:off x="152400" y="802556"/>
            <a:ext cx="6858000" cy="350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fc51244b2_0_24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g33fc51244b2_0_246"/>
          <p:cNvSpPr txBox="1"/>
          <p:nvPr/>
        </p:nvSpPr>
        <p:spPr>
          <a:xfrm>
            <a:off x="613579" y="128375"/>
            <a:ext cx="299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52" name="Google Shape;252;g33fc51244b2_0_246"/>
          <p:cNvSpPr/>
          <p:nvPr/>
        </p:nvSpPr>
        <p:spPr>
          <a:xfrm>
            <a:off x="152400" y="802556"/>
            <a:ext cx="68580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c51244b2_0_17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33fc51244b2_0_178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29" name="Google Shape;129;g33fc51244b2_0_178"/>
          <p:cNvSpPr txBox="1"/>
          <p:nvPr/>
        </p:nvSpPr>
        <p:spPr>
          <a:xfrm>
            <a:off x="1237296" y="1449132"/>
            <a:ext cx="24486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fc51244b2_0_25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g33fc51244b2_0_250"/>
          <p:cNvSpPr txBox="1"/>
          <p:nvPr/>
        </p:nvSpPr>
        <p:spPr>
          <a:xfrm>
            <a:off x="613578" y="128375"/>
            <a:ext cx="2846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59" name="Google Shape;259;g33fc51244b2_0_250"/>
          <p:cNvSpPr/>
          <p:nvPr/>
        </p:nvSpPr>
        <p:spPr>
          <a:xfrm>
            <a:off x="152400" y="802556"/>
            <a:ext cx="6858000" cy="3476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fc51244b2_0_25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g33fc51244b2_0_254"/>
          <p:cNvSpPr txBox="1"/>
          <p:nvPr/>
        </p:nvSpPr>
        <p:spPr>
          <a:xfrm>
            <a:off x="613578" y="128375"/>
            <a:ext cx="2846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66" name="Google Shape;266;g33fc51244b2_0_254"/>
          <p:cNvSpPr/>
          <p:nvPr/>
        </p:nvSpPr>
        <p:spPr>
          <a:xfrm>
            <a:off x="152400" y="802556"/>
            <a:ext cx="6858000" cy="3476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fc51244b2_0_25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g33fc51244b2_0_258"/>
          <p:cNvSpPr txBox="1"/>
          <p:nvPr/>
        </p:nvSpPr>
        <p:spPr>
          <a:xfrm>
            <a:off x="613580" y="128375"/>
            <a:ext cx="3245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73" name="Google Shape;273;g33fc51244b2_0_258"/>
          <p:cNvSpPr/>
          <p:nvPr/>
        </p:nvSpPr>
        <p:spPr>
          <a:xfrm>
            <a:off x="152400" y="802556"/>
            <a:ext cx="67845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fc51244b2_0_26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g33fc51244b2_0_262"/>
          <p:cNvSpPr txBox="1"/>
          <p:nvPr/>
        </p:nvSpPr>
        <p:spPr>
          <a:xfrm>
            <a:off x="613580" y="128375"/>
            <a:ext cx="3426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80" name="Google Shape;280;g33fc51244b2_0_262"/>
          <p:cNvSpPr/>
          <p:nvPr/>
        </p:nvSpPr>
        <p:spPr>
          <a:xfrm>
            <a:off x="152400" y="802556"/>
            <a:ext cx="68028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fc51244b2_0_26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g33fc51244b2_0_266"/>
          <p:cNvSpPr txBox="1"/>
          <p:nvPr/>
        </p:nvSpPr>
        <p:spPr>
          <a:xfrm>
            <a:off x="613579" y="128375"/>
            <a:ext cx="2996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Fuerza bruta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87" name="Google Shape;287;g33fc51244b2_0_266"/>
          <p:cNvSpPr/>
          <p:nvPr/>
        </p:nvSpPr>
        <p:spPr>
          <a:xfrm>
            <a:off x="152400" y="802556"/>
            <a:ext cx="67485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fc51244b2_0_27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g33fc51244b2_0_274"/>
          <p:cNvSpPr txBox="1"/>
          <p:nvPr/>
        </p:nvSpPr>
        <p:spPr>
          <a:xfrm>
            <a:off x="613568" y="128365"/>
            <a:ext cx="3652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Selección hacia delante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94" name="Google Shape;294;g33fc51244b2_0_274"/>
          <p:cNvSpPr/>
          <p:nvPr/>
        </p:nvSpPr>
        <p:spPr>
          <a:xfrm>
            <a:off x="152400" y="802556"/>
            <a:ext cx="66426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fc51244b2_0_27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g33fc51244b2_0_278"/>
          <p:cNvSpPr txBox="1"/>
          <p:nvPr/>
        </p:nvSpPr>
        <p:spPr>
          <a:xfrm>
            <a:off x="613568" y="128365"/>
            <a:ext cx="3652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Selección hacia delante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01" name="Google Shape;301;g33fc51244b2_0_278"/>
          <p:cNvSpPr/>
          <p:nvPr/>
        </p:nvSpPr>
        <p:spPr>
          <a:xfrm>
            <a:off x="152400" y="802556"/>
            <a:ext cx="68211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fc51244b2_0_28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g33fc51244b2_0_282"/>
          <p:cNvSpPr txBox="1"/>
          <p:nvPr/>
        </p:nvSpPr>
        <p:spPr>
          <a:xfrm>
            <a:off x="613568" y="128365"/>
            <a:ext cx="3652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Selección hacia delante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08" name="Google Shape;308;g33fc51244b2_0_282"/>
          <p:cNvSpPr/>
          <p:nvPr/>
        </p:nvSpPr>
        <p:spPr>
          <a:xfrm>
            <a:off x="152400" y="802556"/>
            <a:ext cx="6858000" cy="304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fc51244b2_0_28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g33fc51244b2_0_286"/>
          <p:cNvSpPr txBox="1"/>
          <p:nvPr/>
        </p:nvSpPr>
        <p:spPr>
          <a:xfrm>
            <a:off x="613568" y="128365"/>
            <a:ext cx="3652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Selección hacia delante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15" name="Google Shape;315;g33fc51244b2_0_286"/>
          <p:cNvSpPr/>
          <p:nvPr/>
        </p:nvSpPr>
        <p:spPr>
          <a:xfrm>
            <a:off x="152400" y="802556"/>
            <a:ext cx="6858000" cy="350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fc51244b2_0_29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g33fc51244b2_0_290"/>
          <p:cNvSpPr txBox="1"/>
          <p:nvPr/>
        </p:nvSpPr>
        <p:spPr>
          <a:xfrm>
            <a:off x="613568" y="128365"/>
            <a:ext cx="36525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Selección hacia delante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22" name="Google Shape;322;g33fc51244b2_0_290"/>
          <p:cNvSpPr/>
          <p:nvPr/>
        </p:nvSpPr>
        <p:spPr>
          <a:xfrm>
            <a:off x="152400" y="802556"/>
            <a:ext cx="6473100" cy="352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fc51244b2_0_18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3fc51244b2_0_182"/>
          <p:cNvSpPr txBox="1"/>
          <p:nvPr/>
        </p:nvSpPr>
        <p:spPr>
          <a:xfrm>
            <a:off x="613576" y="128375"/>
            <a:ext cx="6644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Motivación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36" name="Google Shape;136;g33fc51244b2_0_182"/>
          <p:cNvSpPr txBox="1"/>
          <p:nvPr/>
        </p:nvSpPr>
        <p:spPr>
          <a:xfrm>
            <a:off x="665801" y="811612"/>
            <a:ext cx="59226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Interpretabilidad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Eliminar variables irrelevantes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mejor los datos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coste computacional del entrenamiento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busca solución dispersa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Evitar sobreajuste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la dimensionalidad del conjunto de entrada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fc51244b2_0_2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g33fc51244b2_0_294"/>
          <p:cNvSpPr txBox="1"/>
          <p:nvPr/>
        </p:nvSpPr>
        <p:spPr>
          <a:xfrm>
            <a:off x="654874" y="811612"/>
            <a:ext cx="7098600" cy="3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28" lvl="0" marL="4425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Complejidad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8" lvl="1" marL="899792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Fuerza bruta: O(2</a:t>
            </a:r>
            <a:r>
              <a:rPr b="0" baseline="3000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 -&gt;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D = 20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⇒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en-US" sz="135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20 </a:t>
            </a:r>
            <a:r>
              <a:rPr b="0" i="0" lang="en-U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≈ 1e6 posibilidades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99793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Complejidad selección hacia delante: O(D</a:t>
            </a:r>
            <a:r>
              <a:rPr b="0" baseline="3000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28" lvl="0" marL="4425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OK: algoritmo de ML como caja negra, solución universal y sencilla.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8" lvl="0" marL="442593" marR="361950" rtl="0" algn="l">
              <a:lnSpc>
                <a:spcPct val="114599"/>
              </a:lnSpc>
              <a:spcBef>
                <a:spcPts val="187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KO: para cada subconjunto se tiene que crear un nuevo modelo  y realizar entrenamiento y validación de forma correcta.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8" lvl="1" marL="899792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k-fold CV (hay que hacerlo bien!!)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RFE, que veremos más adelante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3fc51244b2_0_294"/>
          <p:cNvSpPr txBox="1"/>
          <p:nvPr/>
        </p:nvSpPr>
        <p:spPr>
          <a:xfrm>
            <a:off x="613568" y="128365"/>
            <a:ext cx="2732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Métodos </a:t>
            </a:r>
            <a:r>
              <a:rPr i="1" lang="en-US" sz="27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sz="27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fc51244b2_0_2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g33fc51244b2_0_298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336" name="Google Shape;336;g33fc51244b2_0_298"/>
          <p:cNvSpPr txBox="1"/>
          <p:nvPr/>
        </p:nvSpPr>
        <p:spPr>
          <a:xfrm>
            <a:off x="1237296" y="1449132"/>
            <a:ext cx="26403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1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fc51244b2_0_30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g33fc51244b2_0_302"/>
          <p:cNvSpPr txBox="1"/>
          <p:nvPr/>
        </p:nvSpPr>
        <p:spPr>
          <a:xfrm>
            <a:off x="665801" y="811612"/>
            <a:ext cx="7164600" cy="28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19732" lvl="0" marL="4318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Incorporan la selección de características como parte del proceso de  entrenamiento: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89000" marR="84201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Algoritmos que permiten seleccionar  características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84201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217802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pueden utilizar junto con técnicas hacia delante/atrás (métodos  anidados): eficientes.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217802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217802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Lasso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665" lvl="1" marL="8890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Medidas de importancia o relevancia en árboles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3fc51244b2_0_302"/>
          <p:cNvSpPr txBox="1"/>
          <p:nvPr/>
        </p:nvSpPr>
        <p:spPr>
          <a:xfrm>
            <a:off x="613568" y="128365"/>
            <a:ext cx="3133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Métodos </a:t>
            </a:r>
            <a:r>
              <a:rPr i="1" lang="en-US" sz="27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sz="27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fc51244b2_0_30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g33fc51244b2_0_306"/>
          <p:cNvSpPr txBox="1"/>
          <p:nvPr/>
        </p:nvSpPr>
        <p:spPr>
          <a:xfrm>
            <a:off x="613568" y="128365"/>
            <a:ext cx="4596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Lo que puedes hacer ahora ...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50" name="Google Shape;350;g33fc51244b2_0_306"/>
          <p:cNvSpPr txBox="1"/>
          <p:nvPr/>
        </p:nvSpPr>
        <p:spPr>
          <a:xfrm>
            <a:off x="718374" y="676357"/>
            <a:ext cx="7521600" cy="3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Técnicas de filtrado: filtrar (eliminar) las características poco relevantes en función de distintos criterios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018537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Técnicas wrapper: utilizar estrategias greedy para selección de  características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018538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355600" rtl="0" algn="l">
              <a:lnSpc>
                <a:spcPct val="149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Técnicas embedded: utilizar las particularidades de un algoritmo para  seleccionar las características relevantes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3fc51244b2_0_31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g33fc51244b2_0_310"/>
          <p:cNvSpPr txBox="1"/>
          <p:nvPr/>
        </p:nvSpPr>
        <p:spPr>
          <a:xfrm>
            <a:off x="613578" y="128375"/>
            <a:ext cx="2553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Referencias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357" name="Google Shape;357;g33fc51244b2_0_310"/>
          <p:cNvSpPr txBox="1"/>
          <p:nvPr/>
        </p:nvSpPr>
        <p:spPr>
          <a:xfrm>
            <a:off x="718374" y="1116412"/>
            <a:ext cx="5604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 Introduction to Statistical Learning. Capítulos 3, 6.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fc51244b2_0_459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g33fc51244b2_0_459"/>
          <p:cNvSpPr txBox="1"/>
          <p:nvPr/>
        </p:nvSpPr>
        <p:spPr>
          <a:xfrm>
            <a:off x="1995622" y="1660566"/>
            <a:ext cx="5138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fc51244b2_0_18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33fc51244b2_0_186"/>
          <p:cNvSpPr txBox="1"/>
          <p:nvPr/>
        </p:nvSpPr>
        <p:spPr>
          <a:xfrm>
            <a:off x="613568" y="128365"/>
            <a:ext cx="5562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Motivación selección características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33fc51244b2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28712"/>
            <a:ext cx="3905250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3fc51244b2_0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1356980"/>
            <a:ext cx="4482100" cy="2657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3fc51244b2_0_186"/>
          <p:cNvSpPr txBox="1"/>
          <p:nvPr/>
        </p:nvSpPr>
        <p:spPr>
          <a:xfrm>
            <a:off x="5879222" y="1128712"/>
            <a:ext cx="1257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Correlación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c51244b2_0_19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33fc51244b2_0_190"/>
          <p:cNvSpPr txBox="1"/>
          <p:nvPr/>
        </p:nvSpPr>
        <p:spPr>
          <a:xfrm>
            <a:off x="665801" y="811612"/>
            <a:ext cx="24486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3fc51244b2_0_190"/>
          <p:cNvSpPr txBox="1"/>
          <p:nvPr/>
        </p:nvSpPr>
        <p:spPr>
          <a:xfrm>
            <a:off x="613577" y="128375"/>
            <a:ext cx="2110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Taxonomía</a:t>
            </a:r>
            <a:endParaRPr sz="2700">
              <a:solidFill>
                <a:srgbClr val="4A4A4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fc51244b2_0_1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33fc51244b2_0_194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59" name="Google Shape;159;g33fc51244b2_0_194"/>
          <p:cNvSpPr txBox="1"/>
          <p:nvPr/>
        </p:nvSpPr>
        <p:spPr>
          <a:xfrm>
            <a:off x="1237296" y="1449132"/>
            <a:ext cx="25698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de filtrado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wrapper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embedded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fc51244b2_0_1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33fc51244b2_0_198"/>
          <p:cNvSpPr txBox="1"/>
          <p:nvPr/>
        </p:nvSpPr>
        <p:spPr>
          <a:xfrm>
            <a:off x="718374" y="811612"/>
            <a:ext cx="7456800" cy="23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evalúa la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relevancia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cada característica de forma individual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9017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Las variables se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ordenan de acuerdo a algún índice de relevancia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 de tal forma que las variables con valor más bajo pueden ser eliminadas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14599"/>
              </a:lnSpc>
              <a:spcBef>
                <a:spcPts val="187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 el conjunto de variables seleccionadas entrenamos el modelo  de ML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14599"/>
              </a:lnSpc>
              <a:spcBef>
                <a:spcPts val="1875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scikit-learn se denomina</a:t>
            </a:r>
            <a:r>
              <a:rPr b="0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Univariate feature selection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3fc51244b2_0_198"/>
          <p:cNvSpPr txBox="1"/>
          <p:nvPr/>
        </p:nvSpPr>
        <p:spPr>
          <a:xfrm>
            <a:off x="613568" y="128365"/>
            <a:ext cx="30087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Métodos de ﬁltrado</a:t>
            </a:r>
            <a:endParaRPr sz="2700">
              <a:solidFill>
                <a:srgbClr val="4A4A4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fc51244b2_0_20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g33fc51244b2_0_202"/>
          <p:cNvSpPr txBox="1"/>
          <p:nvPr/>
        </p:nvSpPr>
        <p:spPr>
          <a:xfrm>
            <a:off x="718374" y="811612"/>
            <a:ext cx="56643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Sencillos y rápidos de aplicar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Desventajas: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tienen en cuenta interacciones entre variables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3fc51244b2_0_202"/>
          <p:cNvSpPr txBox="1"/>
          <p:nvPr/>
        </p:nvSpPr>
        <p:spPr>
          <a:xfrm>
            <a:off x="613579" y="128375"/>
            <a:ext cx="6213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Ventajas e inconvenientes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74" name="Google Shape;174;g33fc51244b2_0_202"/>
          <p:cNvSpPr/>
          <p:nvPr/>
        </p:nvSpPr>
        <p:spPr>
          <a:xfrm>
            <a:off x="1099150" y="2701549"/>
            <a:ext cx="7026900" cy="114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3fc51244b2_0_202"/>
          <p:cNvSpPr/>
          <p:nvPr/>
        </p:nvSpPr>
        <p:spPr>
          <a:xfrm>
            <a:off x="1094387" y="2625084"/>
            <a:ext cx="7108190" cy="1237614"/>
          </a:xfrm>
          <a:custGeom>
            <a:rect b="b" l="l" r="r" t="t"/>
            <a:pathLst>
              <a:path extrusionOk="0" h="1237614" w="7108190">
                <a:moveTo>
                  <a:pt x="0" y="0"/>
                </a:moveTo>
                <a:lnTo>
                  <a:pt x="7107999" y="0"/>
                </a:lnTo>
                <a:lnTo>
                  <a:pt x="7107999" y="1237424"/>
                </a:lnTo>
                <a:lnTo>
                  <a:pt x="0" y="123742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365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fc51244b2_0_20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33fc51244b2_0_206"/>
          <p:cNvSpPr txBox="1"/>
          <p:nvPr/>
        </p:nvSpPr>
        <p:spPr>
          <a:xfrm>
            <a:off x="1995622" y="1660566"/>
            <a:ext cx="5138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2019-10-18T14:04:03Z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